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
  </p:notesMasterIdLst>
  <p:sldIdLst>
    <p:sldId id="549" r:id="rId3"/>
    <p:sldId id="1139" r:id="rId5"/>
    <p:sldId id="1140" r:id="rId6"/>
    <p:sldId id="649" r:id="rId7"/>
    <p:sldId id="1116" r:id="rId8"/>
    <p:sldId id="1117" r:id="rId9"/>
    <p:sldId id="1118" r:id="rId10"/>
    <p:sldId id="1233" r:id="rId11"/>
    <p:sldId id="1234" r:id="rId12"/>
    <p:sldId id="1235" r:id="rId13"/>
    <p:sldId id="1236" r:id="rId14"/>
    <p:sldId id="1131" r:id="rId15"/>
    <p:sldId id="1137" r:id="rId16"/>
    <p:sldId id="1127" r:id="rId17"/>
    <p:sldId id="1242" r:id="rId18"/>
    <p:sldId id="1128" r:id="rId19"/>
    <p:sldId id="1237" r:id="rId20"/>
    <p:sldId id="1238" r:id="rId21"/>
    <p:sldId id="1239" r:id="rId22"/>
    <p:sldId id="1240" r:id="rId23"/>
    <p:sldId id="1241" r:id="rId24"/>
    <p:sldId id="1138" r:id="rId25"/>
    <p:sldId id="1132" r:id="rId26"/>
    <p:sldId id="1133" r:id="rId27"/>
    <p:sldId id="1134" r:id="rId28"/>
    <p:sldId id="1296" r:id="rId29"/>
    <p:sldId id="1129" r:id="rId30"/>
    <p:sldId id="1122" r:id="rId31"/>
    <p:sldId id="1248" r:id="rId32"/>
    <p:sldId id="1249" r:id="rId33"/>
    <p:sldId id="1254" r:id="rId34"/>
    <p:sldId id="1247" r:id="rId35"/>
    <p:sldId id="1207" r:id="rId36"/>
    <p:sldId id="1210" r:id="rId37"/>
    <p:sldId id="1211" r:id="rId38"/>
    <p:sldId id="1126" r:id="rId39"/>
    <p:sldId id="881" r:id="rId40"/>
    <p:sldId id="1159" r:id="rId41"/>
    <p:sldId id="1212" r:id="rId42"/>
    <p:sldId id="1161" r:id="rId43"/>
    <p:sldId id="1213" r:id="rId44"/>
    <p:sldId id="1256" r:id="rId45"/>
    <p:sldId id="1160" r:id="rId46"/>
    <p:sldId id="1244" r:id="rId47"/>
    <p:sldId id="1245" r:id="rId48"/>
    <p:sldId id="1166" r:id="rId49"/>
    <p:sldId id="1158" r:id="rId50"/>
    <p:sldId id="1169" r:id="rId51"/>
    <p:sldId id="1214" r:id="rId52"/>
    <p:sldId id="1170" r:id="rId53"/>
    <p:sldId id="1168" r:id="rId54"/>
    <p:sldId id="1171" r:id="rId55"/>
    <p:sldId id="1172" r:id="rId56"/>
    <p:sldId id="1167" r:id="rId57"/>
    <p:sldId id="1173" r:id="rId58"/>
    <p:sldId id="1199" r:id="rId59"/>
    <p:sldId id="1257" r:id="rId60"/>
    <p:sldId id="1258" r:id="rId61"/>
    <p:sldId id="1259" r:id="rId62"/>
    <p:sldId id="1260" r:id="rId63"/>
    <p:sldId id="1261" r:id="rId64"/>
    <p:sldId id="1262" r:id="rId65"/>
    <p:sldId id="1263" r:id="rId66"/>
    <p:sldId id="1264" r:id="rId67"/>
    <p:sldId id="1265" r:id="rId68"/>
    <p:sldId id="1266" r:id="rId69"/>
    <p:sldId id="1267" r:id="rId70"/>
    <p:sldId id="1268" r:id="rId71"/>
    <p:sldId id="1269" r:id="rId72"/>
    <p:sldId id="1270" r:id="rId73"/>
    <p:sldId id="1271" r:id="rId74"/>
    <p:sldId id="1272" r:id="rId75"/>
    <p:sldId id="1273" r:id="rId76"/>
    <p:sldId id="1274" r:id="rId77"/>
    <p:sldId id="1275" r:id="rId78"/>
    <p:sldId id="1201" r:id="rId79"/>
    <p:sldId id="1228" r:id="rId80"/>
    <p:sldId id="1229" r:id="rId81"/>
    <p:sldId id="1202" r:id="rId82"/>
    <p:sldId id="1203" r:id="rId83"/>
    <p:sldId id="1193" r:id="rId84"/>
    <p:sldId id="1194" r:id="rId85"/>
    <p:sldId id="1195" r:id="rId86"/>
    <p:sldId id="1196" r:id="rId87"/>
    <p:sldId id="1198" r:id="rId88"/>
    <p:sldId id="1292" r:id="rId89"/>
    <p:sldId id="1277" r:id="rId90"/>
    <p:sldId id="1278" r:id="rId91"/>
    <p:sldId id="1279" r:id="rId92"/>
    <p:sldId id="1281" r:id="rId93"/>
    <p:sldId id="1283" r:id="rId94"/>
    <p:sldId id="1284" r:id="rId95"/>
    <p:sldId id="1293" r:id="rId96"/>
    <p:sldId id="1286" r:id="rId97"/>
    <p:sldId id="1287" r:id="rId98"/>
    <p:sldId id="1294" r:id="rId99"/>
    <p:sldId id="1289" r:id="rId100"/>
    <p:sldId id="1290" r:id="rId101"/>
    <p:sldId id="1291" r:id="rId102"/>
    <p:sldId id="1141" r:id="rId103"/>
    <p:sldId id="1205" r:id="rId104"/>
    <p:sldId id="1200" r:id="rId105"/>
    <p:sldId id="1142" r:id="rId106"/>
    <p:sldId id="1145" r:id="rId107"/>
    <p:sldId id="1153" r:id="rId108"/>
    <p:sldId id="1154" r:id="rId109"/>
    <p:sldId id="1146" r:id="rId110"/>
    <p:sldId id="1144" r:id="rId111"/>
    <p:sldId id="1152" r:id="rId112"/>
    <p:sldId id="1231" r:id="rId113"/>
    <p:sldId id="1230" r:id="rId114"/>
    <p:sldId id="1232" r:id="rId115"/>
    <p:sldId id="1204" r:id="rId116"/>
  </p:sldIdLst>
  <p:sldSz cx="9144000" cy="6858000" type="screen4x3"/>
  <p:notesSz cx="6858000" cy="9144000"/>
  <p:defaultTextStyle>
    <a:defPPr>
      <a:defRPr lang="zh-CN"/>
    </a:defPPr>
    <a:lvl1pPr algn="l" rtl="0" fontAlgn="base">
      <a:spcBef>
        <a:spcPct val="0"/>
      </a:spcBef>
      <a:spcAft>
        <a:spcPct val="0"/>
      </a:spcAft>
      <a:defRPr kumimoji="1" sz="3000" b="1" kern="1200">
        <a:solidFill>
          <a:schemeClr val="bg2"/>
        </a:solidFill>
        <a:latin typeface="Times New Roman" pitchFamily="18" charset="0"/>
        <a:ea typeface="宋体" pitchFamily="2" charset="-122"/>
        <a:cs typeface="+mn-cs"/>
      </a:defRPr>
    </a:lvl1pPr>
    <a:lvl2pPr marL="457200" algn="l" rtl="0" fontAlgn="base">
      <a:spcBef>
        <a:spcPct val="0"/>
      </a:spcBef>
      <a:spcAft>
        <a:spcPct val="0"/>
      </a:spcAft>
      <a:defRPr kumimoji="1" sz="3000" b="1" kern="1200">
        <a:solidFill>
          <a:schemeClr val="bg2"/>
        </a:solidFill>
        <a:latin typeface="Times New Roman" pitchFamily="18" charset="0"/>
        <a:ea typeface="宋体" pitchFamily="2" charset="-122"/>
        <a:cs typeface="+mn-cs"/>
      </a:defRPr>
    </a:lvl2pPr>
    <a:lvl3pPr marL="914400" algn="l" rtl="0" fontAlgn="base">
      <a:spcBef>
        <a:spcPct val="0"/>
      </a:spcBef>
      <a:spcAft>
        <a:spcPct val="0"/>
      </a:spcAft>
      <a:defRPr kumimoji="1" sz="3000" b="1" kern="1200">
        <a:solidFill>
          <a:schemeClr val="bg2"/>
        </a:solidFill>
        <a:latin typeface="Times New Roman" pitchFamily="18" charset="0"/>
        <a:ea typeface="宋体" pitchFamily="2" charset="-122"/>
        <a:cs typeface="+mn-cs"/>
      </a:defRPr>
    </a:lvl3pPr>
    <a:lvl4pPr marL="1371600" algn="l" rtl="0" fontAlgn="base">
      <a:spcBef>
        <a:spcPct val="0"/>
      </a:spcBef>
      <a:spcAft>
        <a:spcPct val="0"/>
      </a:spcAft>
      <a:defRPr kumimoji="1" sz="3000" b="1" kern="1200">
        <a:solidFill>
          <a:schemeClr val="bg2"/>
        </a:solidFill>
        <a:latin typeface="Times New Roman" pitchFamily="18" charset="0"/>
        <a:ea typeface="宋体" pitchFamily="2" charset="-122"/>
        <a:cs typeface="+mn-cs"/>
      </a:defRPr>
    </a:lvl4pPr>
    <a:lvl5pPr marL="1828800" algn="l" rtl="0" fontAlgn="base">
      <a:spcBef>
        <a:spcPct val="0"/>
      </a:spcBef>
      <a:spcAft>
        <a:spcPct val="0"/>
      </a:spcAft>
      <a:defRPr kumimoji="1" sz="3000" b="1" kern="1200">
        <a:solidFill>
          <a:schemeClr val="bg2"/>
        </a:solidFill>
        <a:latin typeface="Times New Roman" pitchFamily="18" charset="0"/>
        <a:ea typeface="宋体" pitchFamily="2" charset="-122"/>
        <a:cs typeface="+mn-cs"/>
      </a:defRPr>
    </a:lvl5pPr>
    <a:lvl6pPr marL="2286000" algn="l" defTabSz="914400" rtl="0" eaLnBrk="1" latinLnBrk="0" hangingPunct="1">
      <a:defRPr kumimoji="1" sz="3000" b="1" kern="1200">
        <a:solidFill>
          <a:schemeClr val="bg2"/>
        </a:solidFill>
        <a:latin typeface="Times New Roman" pitchFamily="18" charset="0"/>
        <a:ea typeface="宋体" pitchFamily="2" charset="-122"/>
        <a:cs typeface="+mn-cs"/>
      </a:defRPr>
    </a:lvl6pPr>
    <a:lvl7pPr marL="2743200" algn="l" defTabSz="914400" rtl="0" eaLnBrk="1" latinLnBrk="0" hangingPunct="1">
      <a:defRPr kumimoji="1" sz="3000" b="1" kern="1200">
        <a:solidFill>
          <a:schemeClr val="bg2"/>
        </a:solidFill>
        <a:latin typeface="Times New Roman" pitchFamily="18" charset="0"/>
        <a:ea typeface="宋体" pitchFamily="2" charset="-122"/>
        <a:cs typeface="+mn-cs"/>
      </a:defRPr>
    </a:lvl7pPr>
    <a:lvl8pPr marL="3200400" algn="l" defTabSz="914400" rtl="0" eaLnBrk="1" latinLnBrk="0" hangingPunct="1">
      <a:defRPr kumimoji="1" sz="3000" b="1" kern="1200">
        <a:solidFill>
          <a:schemeClr val="bg2"/>
        </a:solidFill>
        <a:latin typeface="Times New Roman" pitchFamily="18" charset="0"/>
        <a:ea typeface="宋体" pitchFamily="2" charset="-122"/>
        <a:cs typeface="+mn-cs"/>
      </a:defRPr>
    </a:lvl8pPr>
    <a:lvl9pPr marL="3657600" algn="l" defTabSz="914400" rtl="0" eaLnBrk="1" latinLnBrk="0" hangingPunct="1">
      <a:defRPr kumimoji="1" sz="3000" b="1" kern="1200">
        <a:solidFill>
          <a:schemeClr val="bg2"/>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000066"/>
    <a:srgbClr val="0000FF"/>
    <a:srgbClr val="800000"/>
    <a:srgbClr val="CCECFF"/>
    <a:srgbClr val="990000"/>
    <a:srgbClr val="000099"/>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83" autoAdjust="0"/>
    <p:restoredTop sz="84143" autoAdjust="0"/>
  </p:normalViewPr>
  <p:slideViewPr>
    <p:cSldViewPr>
      <p:cViewPr varScale="1">
        <p:scale>
          <a:sx n="95" d="100"/>
          <a:sy n="95" d="100"/>
        </p:scale>
        <p:origin x="-2256" y="-96"/>
      </p:cViewPr>
      <p:guideLst>
        <p:guide orient="horz" pos="2160"/>
        <p:guide pos="2880"/>
      </p:guideLst>
    </p:cSldViewPr>
  </p:slideViewPr>
  <p:outlineViewPr>
    <p:cViewPr>
      <p:scale>
        <a:sx n="33" d="100"/>
        <a:sy n="33" d="100"/>
      </p:scale>
      <p:origin x="0" y="20238"/>
    </p:cViewPr>
  </p:outlineViewPr>
  <p:notesTextViewPr>
    <p:cViewPr>
      <p:scale>
        <a:sx n="100" d="100"/>
        <a:sy n="100" d="100"/>
      </p:scale>
      <p:origin x="0" y="0"/>
    </p:cViewPr>
  </p:notesTextViewPr>
  <p:sorterViewPr>
    <p:cViewPr>
      <p:scale>
        <a:sx n="66" d="100"/>
        <a:sy n="66" d="100"/>
      </p:scale>
      <p:origin x="0" y="0"/>
    </p:cViewPr>
  </p:sorterViewPr>
  <p:notesViewPr>
    <p:cSldViewPr>
      <p:cViewPr>
        <p:scale>
          <a:sx n="66" d="100"/>
          <a:sy n="66" d="100"/>
        </p:scale>
        <p:origin x="-984"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9" Type="http://schemas.openxmlformats.org/officeDocument/2006/relationships/tableStyles" Target="tableStyles.xml"/><Relationship Id="rId118" Type="http://schemas.openxmlformats.org/officeDocument/2006/relationships/viewProps" Target="viewProps.xml"/><Relationship Id="rId117" Type="http://schemas.openxmlformats.org/officeDocument/2006/relationships/presProps" Target="presProps.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93.emf"/><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spcBef>
                <a:spcPct val="0"/>
              </a:spcBef>
              <a:buClrTx/>
              <a:buSzTx/>
              <a:buFontTx/>
              <a:buNone/>
              <a:defRPr sz="1200" b="0">
                <a:solidFill>
                  <a:schemeClr val="tx1"/>
                </a:solidFill>
                <a:ea typeface="宋体" pitchFamily="2" charset="-122"/>
              </a:defRPr>
            </a:lvl1pPr>
          </a:lstStyle>
          <a:p>
            <a:pPr>
              <a:defRPr/>
            </a:pPr>
            <a:endParaRPr lang="en-US" altLang="zh-CN"/>
          </a:p>
        </p:txBody>
      </p:sp>
      <p:sp>
        <p:nvSpPr>
          <p:cNvPr id="4301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200" b="0">
                <a:solidFill>
                  <a:schemeClr val="tx1"/>
                </a:solidFill>
                <a:ea typeface="宋体" pitchFamily="2" charset="-122"/>
              </a:defRPr>
            </a:lvl1pPr>
          </a:lstStyle>
          <a:p>
            <a:pPr>
              <a:defRPr/>
            </a:pPr>
            <a:endParaRPr lang="en-US" altLang="zh-CN"/>
          </a:p>
        </p:txBody>
      </p:sp>
      <p:sp>
        <p:nvSpPr>
          <p:cNvPr id="19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4301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4301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spcBef>
                <a:spcPct val="0"/>
              </a:spcBef>
              <a:buClrTx/>
              <a:buSzTx/>
              <a:buFontTx/>
              <a:buNone/>
              <a:defRPr sz="1200" b="0">
                <a:solidFill>
                  <a:schemeClr val="tx1"/>
                </a:solidFill>
                <a:ea typeface="宋体" pitchFamily="2" charset="-122"/>
              </a:defRPr>
            </a:lvl1pPr>
          </a:lstStyle>
          <a:p>
            <a:pPr>
              <a:defRPr/>
            </a:pPr>
            <a:endParaRPr lang="en-US" altLang="zh-CN"/>
          </a:p>
        </p:txBody>
      </p:sp>
      <p:sp>
        <p:nvSpPr>
          <p:cNvPr id="4301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ClrTx/>
              <a:buSzTx/>
              <a:buFontTx/>
              <a:buNone/>
              <a:defRPr sz="1200" b="0">
                <a:solidFill>
                  <a:schemeClr val="tx1"/>
                </a:solidFill>
                <a:ea typeface="宋体" pitchFamily="2" charset="-122"/>
              </a:defRPr>
            </a:lvl1pPr>
          </a:lstStyle>
          <a:p>
            <a:pPr>
              <a:defRPr/>
            </a:pPr>
            <a:fld id="{6859A6B9-7AD7-4B80-984A-0210D7872655}"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p:spPr>
        <p:txBody>
          <a:bodyPr/>
          <a:lstStyle/>
          <a:p>
            <a:endParaRPr lang="zh-CN" altLang="en-US" dirty="0"/>
          </a:p>
        </p:txBody>
      </p:sp>
      <p:sp>
        <p:nvSpPr>
          <p:cNvPr id="20484" name="灯片编号占位符 3"/>
          <p:cNvSpPr>
            <a:spLocks noGrp="1"/>
          </p:cNvSpPr>
          <p:nvPr>
            <p:ph type="sldNum" sz="quarter" idx="5"/>
          </p:nvPr>
        </p:nvSpPr>
        <p:spPr>
          <a:noFill/>
        </p:spPr>
        <p:txBody>
          <a:bodyPr/>
          <a:lstStyle/>
          <a:p>
            <a:fld id="{B0D977BF-1856-446D-B32F-7C94F2889DBD}"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p:spPr>
        <p:txBody>
          <a:bodyPr/>
          <a:lstStyle/>
          <a:p>
            <a:endParaRPr lang="en-US" altLang="zh-CN"/>
          </a:p>
          <a:p>
            <a:r>
              <a:rPr lang="zh-CN" altLang="en-US"/>
              <a:t>基于这五个指标，我们可以定义：</a:t>
            </a:r>
            <a:endParaRPr lang="zh-CN" altLang="en-US"/>
          </a:p>
        </p:txBody>
      </p:sp>
      <p:sp>
        <p:nvSpPr>
          <p:cNvPr id="23556" name="灯片编号占位符 3"/>
          <p:cNvSpPr>
            <a:spLocks noGrp="1"/>
          </p:cNvSpPr>
          <p:nvPr>
            <p:ph type="sldNum" sz="quarter" idx="5"/>
          </p:nvPr>
        </p:nvSpPr>
        <p:spPr>
          <a:noFill/>
        </p:spPr>
        <p:txBody>
          <a:bodyPr/>
          <a:lstStyle/>
          <a:p>
            <a:fld id="{B0D21D4C-E804-43BE-8F7B-E366130E2D53}"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xfrm>
            <a:off x="1146175" y="687388"/>
            <a:ext cx="4565650" cy="3424237"/>
          </a:xfrm>
        </p:spPr>
      </p:sp>
      <p:sp>
        <p:nvSpPr>
          <p:cNvPr id="88067" name="备注占位符 2"/>
          <p:cNvSpPr>
            <a:spLocks noGrp="1"/>
          </p:cNvSpPr>
          <p:nvPr>
            <p:ph type="body" idx="1"/>
          </p:nvPr>
        </p:nvSpPr>
        <p:spPr>
          <a:noFill/>
        </p:spPr>
        <p:txBody>
          <a:bodyPr lIns="92075" tIns="46038" rIns="92075" bIns="46038" anchor="t"/>
          <a:lstStyle/>
          <a:p>
            <a:endParaRPr lang="zh-CN" altLang="en-US"/>
          </a:p>
        </p:txBody>
      </p:sp>
      <p:sp>
        <p:nvSpPr>
          <p:cNvPr id="88068" name="灯片编号占位符 3"/>
          <p:cNvSpPr txBox="1">
            <a:spLocks noGrp="1"/>
          </p:cNvSpPr>
          <p:nvPr/>
        </p:nvSpPr>
        <p:spPr bwMode="auto">
          <a:xfrm>
            <a:off x="3883025" y="8685213"/>
            <a:ext cx="2971800" cy="455612"/>
          </a:xfrm>
          <a:prstGeom prst="rect">
            <a:avLst/>
          </a:prstGeom>
          <a:noFill/>
          <a:ln w="9525">
            <a:noFill/>
            <a:miter lim="800000"/>
          </a:ln>
        </p:spPr>
        <p:txBody>
          <a:bodyPr lIns="92075" tIns="46038" rIns="92075" bIns="46038" anchor="b"/>
          <a:lstStyle/>
          <a:p>
            <a:pPr algn="r"/>
            <a:fld id="{A42B9BD8-08A2-416B-AE5A-83E5325F0894}" type="slidenum">
              <a:rPr lang="en-US" altLang="zh-CN" sz="1200">
                <a:latin typeface="Arial" pitchFamily="34" charset="0"/>
                <a:ea typeface="黑体" pitchFamily="49" charset="-122"/>
              </a:rPr>
            </a:fld>
            <a:endParaRPr lang="en-US" altLang="zh-CN" sz="1200" dirty="0">
              <a:latin typeface="Arial" pitchFamily="34" charset="0"/>
              <a:ea typeface="黑体" pitchFamily="49"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xfrm>
            <a:off x="1146175" y="687388"/>
            <a:ext cx="4565650" cy="3424237"/>
          </a:xfrm>
        </p:spPr>
      </p:sp>
      <p:sp>
        <p:nvSpPr>
          <p:cNvPr id="88067" name="备注占位符 2"/>
          <p:cNvSpPr>
            <a:spLocks noGrp="1"/>
          </p:cNvSpPr>
          <p:nvPr>
            <p:ph type="body" idx="1"/>
          </p:nvPr>
        </p:nvSpPr>
        <p:spPr>
          <a:noFill/>
        </p:spPr>
        <p:txBody>
          <a:bodyPr lIns="92075" tIns="46038" rIns="92075" bIns="46038" anchor="t"/>
          <a:lstStyle/>
          <a:p>
            <a:endParaRPr lang="zh-CN" altLang="en-US"/>
          </a:p>
        </p:txBody>
      </p:sp>
      <p:sp>
        <p:nvSpPr>
          <p:cNvPr id="88068" name="灯片编号占位符 3"/>
          <p:cNvSpPr txBox="1">
            <a:spLocks noGrp="1"/>
          </p:cNvSpPr>
          <p:nvPr/>
        </p:nvSpPr>
        <p:spPr bwMode="auto">
          <a:xfrm>
            <a:off x="3883025" y="8685213"/>
            <a:ext cx="2971800" cy="455612"/>
          </a:xfrm>
          <a:prstGeom prst="rect">
            <a:avLst/>
          </a:prstGeom>
          <a:noFill/>
          <a:ln w="9525">
            <a:noFill/>
            <a:miter lim="800000"/>
          </a:ln>
        </p:spPr>
        <p:txBody>
          <a:bodyPr lIns="92075" tIns="46038" rIns="92075" bIns="46038" anchor="b"/>
          <a:lstStyle/>
          <a:p>
            <a:pPr algn="r"/>
            <a:fld id="{A42B9BD8-08A2-416B-AE5A-83E5325F0894}" type="slidenum">
              <a:rPr lang="en-US" altLang="zh-CN" sz="1200">
                <a:latin typeface="Arial" pitchFamily="34" charset="0"/>
                <a:ea typeface="黑体" pitchFamily="49" charset="-122"/>
              </a:rPr>
            </a:fld>
            <a:endParaRPr lang="en-US" altLang="zh-CN" sz="1200" dirty="0">
              <a:latin typeface="Arial" pitchFamily="34" charset="0"/>
              <a:ea typeface="黑体"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xfrm>
            <a:off x="1146175" y="687388"/>
            <a:ext cx="4565650" cy="3424237"/>
          </a:xfrm>
        </p:spPr>
      </p:sp>
      <p:sp>
        <p:nvSpPr>
          <p:cNvPr id="88067" name="备注占位符 2"/>
          <p:cNvSpPr>
            <a:spLocks noGrp="1"/>
          </p:cNvSpPr>
          <p:nvPr>
            <p:ph type="body" idx="1"/>
          </p:nvPr>
        </p:nvSpPr>
        <p:spPr>
          <a:noFill/>
        </p:spPr>
        <p:txBody>
          <a:bodyPr lIns="92075" tIns="46038" rIns="92075" bIns="46038" anchor="t"/>
          <a:lstStyle/>
          <a:p>
            <a:endParaRPr lang="zh-CN" altLang="en-US"/>
          </a:p>
        </p:txBody>
      </p:sp>
      <p:sp>
        <p:nvSpPr>
          <p:cNvPr id="88068" name="灯片编号占位符 3"/>
          <p:cNvSpPr txBox="1">
            <a:spLocks noGrp="1"/>
          </p:cNvSpPr>
          <p:nvPr/>
        </p:nvSpPr>
        <p:spPr bwMode="auto">
          <a:xfrm>
            <a:off x="3883025" y="8685213"/>
            <a:ext cx="2971800" cy="455612"/>
          </a:xfrm>
          <a:prstGeom prst="rect">
            <a:avLst/>
          </a:prstGeom>
          <a:noFill/>
          <a:ln w="9525">
            <a:noFill/>
            <a:miter lim="800000"/>
          </a:ln>
        </p:spPr>
        <p:txBody>
          <a:bodyPr lIns="92075" tIns="46038" rIns="92075" bIns="46038" anchor="b"/>
          <a:lstStyle/>
          <a:p>
            <a:pPr algn="r"/>
            <a:fld id="{A42B9BD8-08A2-416B-AE5A-83E5325F0894}" type="slidenum">
              <a:rPr lang="en-US" altLang="zh-CN" sz="1200">
                <a:latin typeface="Arial" pitchFamily="34" charset="0"/>
                <a:ea typeface="黑体" pitchFamily="49" charset="-122"/>
              </a:rPr>
            </a:fld>
            <a:endParaRPr lang="en-US" altLang="zh-CN" sz="1200" dirty="0">
              <a:latin typeface="Arial" pitchFamily="34" charset="0"/>
              <a:ea typeface="黑体"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859A6B9-7AD7-4B80-984A-0210D7872655}"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a:bodyPr>
          <a:lstStyle/>
          <a:p>
            <a:pPr>
              <a:defRPr/>
            </a:pPr>
            <a:r>
              <a:rPr lang="zh-CN" altLang="en-US" dirty="0"/>
              <a:t>难解性、低可用性、跨领域</a:t>
            </a:r>
            <a:endParaRPr lang="en-US" altLang="zh-CN" dirty="0"/>
          </a:p>
          <a:p>
            <a:pPr>
              <a:defRPr/>
            </a:pPr>
            <a:endParaRPr lang="zh-CN" altLang="en-US" dirty="0"/>
          </a:p>
        </p:txBody>
      </p:sp>
      <p:sp>
        <p:nvSpPr>
          <p:cNvPr id="24580" name="灯片编号占位符 3"/>
          <p:cNvSpPr>
            <a:spLocks noGrp="1"/>
          </p:cNvSpPr>
          <p:nvPr>
            <p:ph type="sldNum" sz="quarter" idx="5"/>
          </p:nvPr>
        </p:nvSpPr>
        <p:spPr>
          <a:noFill/>
        </p:spPr>
        <p:txBody>
          <a:bodyPr/>
          <a:lstStyle/>
          <a:p>
            <a:fld id="{C9F89773-6EE9-46FA-AFCD-713EF21C5D5A}"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859A6B9-7AD7-4B80-984A-0210D7872655}"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6859A6B9-7AD7-4B80-984A-0210D7872655}"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showMasterSp="0">
  <p:cSld name="内容">
    <p:bg>
      <p:bgRef idx="1001">
        <a:schemeClr val="bg1"/>
      </p:bgRef>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914400"/>
            <a:ext cx="7349400" cy="2570400"/>
          </a:xfrm>
          <a:prstGeom prst="rect">
            <a:avLst/>
          </a:prstGeo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3560400"/>
            <a:ext cx="7349400" cy="1472400"/>
          </a:xfrm>
          <a:prstGeom prst="rect">
            <a:avLst/>
          </a:prstGeo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a:xfrm>
            <a:off x="459000" y="6314400"/>
            <a:ext cx="2025000" cy="316800"/>
          </a:xfrm>
          <a:prstGeom prst="rect">
            <a:avLst/>
          </a:prstGeo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a:xfrm>
            <a:off x="3087000" y="6314400"/>
            <a:ext cx="297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6"/>
            </p:custDataLst>
          </p:nvPr>
        </p:nvSpPr>
        <p:spPr>
          <a:xfrm>
            <a:off x="6658200" y="6314400"/>
            <a:ext cx="2025000" cy="316800"/>
          </a:xfrm>
          <a:prstGeom prst="rect">
            <a:avLst/>
          </a:prstGeom>
        </p:spPr>
        <p:txBody>
          <a:bodyPr/>
          <a:lstStyle/>
          <a:p>
            <a:fld id="{49AE70B2-8BF9-45C0-BB95-33D1B9D3A854}" type="slidenum">
              <a:rPr lang="zh-CN" altLang="en-US" smtClean="0"/>
            </a:fld>
            <a:endParaRPr lang="zh-CN" alt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wmf"/><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Arc 1033"/>
          <p:cNvSpPr/>
          <p:nvPr/>
        </p:nvSpPr>
        <p:spPr bwMode="auto">
          <a:xfrm>
            <a:off x="0" y="685800"/>
            <a:ext cx="2057400" cy="6170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defRPr/>
            </a:pPr>
            <a:endParaRPr lang="zh-CN" altLang="zh-CN" sz="2400" b="0">
              <a:solidFill>
                <a:schemeClr val="tx1"/>
              </a:solidFill>
            </a:endParaRPr>
          </a:p>
        </p:txBody>
      </p:sp>
      <p:pic>
        <p:nvPicPr>
          <p:cNvPr id="4099" name="Picture 1034"/>
          <p:cNvPicPr>
            <a:picLocks noChangeArrowheads="1"/>
          </p:cNvPicPr>
          <p:nvPr/>
        </p:nvPicPr>
        <p:blipFill>
          <a:blip r:embed="rId14" cstate="print"/>
          <a:srcRect/>
          <a:stretch>
            <a:fillRect/>
          </a:stretch>
        </p:blipFill>
        <p:spPr bwMode="auto">
          <a:xfrm>
            <a:off x="0" y="5334000"/>
            <a:ext cx="2133600" cy="1524000"/>
          </a:xfrm>
          <a:prstGeom prst="rect">
            <a:avLst/>
          </a:prstGeom>
          <a:noFill/>
          <a:ln w="12700">
            <a:noFill/>
            <a:miter lim="800000"/>
            <a:headEnd/>
            <a:tailEnd/>
          </a:ln>
        </p:spPr>
      </p:pic>
      <p:sp>
        <p:nvSpPr>
          <p:cNvPr id="3084" name="Line 1036"/>
          <p:cNvSpPr>
            <a:spLocks noChangeShapeType="1"/>
          </p:cNvSpPr>
          <p:nvPr/>
        </p:nvSpPr>
        <p:spPr bwMode="auto">
          <a:xfrm>
            <a:off x="1295400" y="1371600"/>
            <a:ext cx="7848600" cy="0"/>
          </a:xfrm>
          <a:prstGeom prst="line">
            <a:avLst/>
          </a:prstGeom>
          <a:noFill/>
          <a:ln w="9525">
            <a:solidFill>
              <a:schemeClr val="tx1"/>
            </a:solidFill>
            <a:round/>
          </a:ln>
          <a:effectLst/>
        </p:spPr>
        <p:txBody>
          <a:bodyPr wrap="none" anchor="ctr"/>
          <a:lstStyle/>
          <a:p>
            <a:pPr algn="just">
              <a:lnSpc>
                <a:spcPct val="110000"/>
              </a:lnSpc>
              <a:spcBef>
                <a:spcPct val="20000"/>
              </a:spcBef>
              <a:buClr>
                <a:schemeClr val="hlink"/>
              </a:buClr>
              <a:buSzPct val="50000"/>
              <a:buFont typeface="Monotype Sorts" pitchFamily="2" charset="2"/>
              <a:buNone/>
              <a:defRPr/>
            </a:pPr>
            <a:endParaRPr lang="zh-CN" altLang="en-US" dirty="0">
              <a:ea typeface="黑体"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xStyles>
    <p:titleStyle>
      <a:lvl1pPr algn="l" rtl="0" eaLnBrk="0" fontAlgn="base" hangingPunct="0">
        <a:lnSpc>
          <a:spcPct val="70000"/>
        </a:lnSpc>
        <a:spcBef>
          <a:spcPct val="0"/>
        </a:spcBef>
        <a:spcAft>
          <a:spcPct val="0"/>
        </a:spcAft>
        <a:defRPr kumimoji="1" sz="4800" b="1">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itchFamily="34" charset="0"/>
          <a:ea typeface="宋体" pitchFamily="2" charset="-122"/>
        </a:defRPr>
      </a:lvl2pPr>
      <a:lvl3pPr algn="l" rtl="0" eaLnBrk="0" fontAlgn="base" hangingPunct="0">
        <a:lnSpc>
          <a:spcPct val="70000"/>
        </a:lnSpc>
        <a:spcBef>
          <a:spcPct val="0"/>
        </a:spcBef>
        <a:spcAft>
          <a:spcPct val="0"/>
        </a:spcAft>
        <a:defRPr kumimoji="1" sz="4800" b="1">
          <a:solidFill>
            <a:schemeClr val="tx2"/>
          </a:solidFill>
          <a:latin typeface="Arial Narrow" pitchFamily="34" charset="0"/>
          <a:ea typeface="宋体" pitchFamily="2" charset="-122"/>
        </a:defRPr>
      </a:lvl3pPr>
      <a:lvl4pPr algn="l" rtl="0" eaLnBrk="0" fontAlgn="base" hangingPunct="0">
        <a:lnSpc>
          <a:spcPct val="70000"/>
        </a:lnSpc>
        <a:spcBef>
          <a:spcPct val="0"/>
        </a:spcBef>
        <a:spcAft>
          <a:spcPct val="0"/>
        </a:spcAft>
        <a:defRPr kumimoji="1" sz="4800" b="1">
          <a:solidFill>
            <a:schemeClr val="tx2"/>
          </a:solidFill>
          <a:latin typeface="Arial Narrow" pitchFamily="34" charset="0"/>
          <a:ea typeface="宋体" pitchFamily="2" charset="-122"/>
        </a:defRPr>
      </a:lvl4pPr>
      <a:lvl5pPr algn="l" rtl="0" eaLnBrk="0" fontAlgn="base" hangingPunct="0">
        <a:lnSpc>
          <a:spcPct val="70000"/>
        </a:lnSpc>
        <a:spcBef>
          <a:spcPct val="0"/>
        </a:spcBef>
        <a:spcAft>
          <a:spcPct val="0"/>
        </a:spcAft>
        <a:defRPr kumimoji="1" sz="4800" b="1">
          <a:solidFill>
            <a:schemeClr val="tx2"/>
          </a:solidFill>
          <a:latin typeface="Arial Narrow" pitchFamily="34" charset="0"/>
          <a:ea typeface="宋体" pitchFamily="2" charset="-122"/>
        </a:defRPr>
      </a:lvl5pPr>
      <a:lvl6pPr marL="457200" algn="l" rtl="0" fontAlgn="base">
        <a:lnSpc>
          <a:spcPct val="70000"/>
        </a:lnSpc>
        <a:spcBef>
          <a:spcPct val="0"/>
        </a:spcBef>
        <a:spcAft>
          <a:spcPct val="0"/>
        </a:spcAft>
        <a:defRPr kumimoji="1" sz="4800" b="1">
          <a:solidFill>
            <a:schemeClr val="tx2"/>
          </a:solidFill>
          <a:latin typeface="Arial Narrow" pitchFamily="34" charset="0"/>
          <a:ea typeface="宋体" pitchFamily="2" charset="-122"/>
        </a:defRPr>
      </a:lvl6pPr>
      <a:lvl7pPr marL="914400" algn="l" rtl="0" fontAlgn="base">
        <a:lnSpc>
          <a:spcPct val="70000"/>
        </a:lnSpc>
        <a:spcBef>
          <a:spcPct val="0"/>
        </a:spcBef>
        <a:spcAft>
          <a:spcPct val="0"/>
        </a:spcAft>
        <a:defRPr kumimoji="1" sz="4800" b="1">
          <a:solidFill>
            <a:schemeClr val="tx2"/>
          </a:solidFill>
          <a:latin typeface="Arial Narrow" pitchFamily="34" charset="0"/>
          <a:ea typeface="宋体" pitchFamily="2" charset="-122"/>
        </a:defRPr>
      </a:lvl7pPr>
      <a:lvl8pPr marL="1371600" algn="l" rtl="0" fontAlgn="base">
        <a:lnSpc>
          <a:spcPct val="70000"/>
        </a:lnSpc>
        <a:spcBef>
          <a:spcPct val="0"/>
        </a:spcBef>
        <a:spcAft>
          <a:spcPct val="0"/>
        </a:spcAft>
        <a:defRPr kumimoji="1" sz="4800" b="1">
          <a:solidFill>
            <a:schemeClr val="tx2"/>
          </a:solidFill>
          <a:latin typeface="Arial Narrow" pitchFamily="34" charset="0"/>
          <a:ea typeface="宋体" pitchFamily="2" charset="-122"/>
        </a:defRPr>
      </a:lvl8pPr>
      <a:lvl9pPr marL="1828800" algn="l" rtl="0" fontAlgn="base">
        <a:lnSpc>
          <a:spcPct val="70000"/>
        </a:lnSpc>
        <a:spcBef>
          <a:spcPct val="0"/>
        </a:spcBef>
        <a:spcAft>
          <a:spcPct val="0"/>
        </a:spcAft>
        <a:defRPr kumimoji="1" sz="4800" b="1">
          <a:solidFill>
            <a:schemeClr val="tx2"/>
          </a:solidFill>
          <a:latin typeface="Arial Narrow"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50000"/>
        <a:buFont typeface="Monotype Sorts"/>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a:buChar char="u"/>
        <a:defRPr kumimoji="1" sz="26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Monotype Sorts"/>
        <a:buChar char="F"/>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100000"/>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100000"/>
        <a:buChar char="–"/>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100000"/>
        <a:buChar char="–"/>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100000"/>
        <a:buChar char="–"/>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100000"/>
        <a:buChar char="–"/>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100000"/>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2.jpe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3.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4.jpeg"/></Relationships>
</file>

<file path=ppt/slides/_rels/slide10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8.jpeg"/><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image" Target="../media/image205.jpeg"/></Relationships>
</file>

<file path=ppt/slides/_rels/slide10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2.jpeg"/><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image" Target="../media/image209.jpe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6.jpeg"/><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image" Target="../media/image2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jpeg"/><Relationship Id="rId1" Type="http://schemas.openxmlformats.org/officeDocument/2006/relationships/image" Target="../media/image25.jpe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7.jpe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8.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jpeg"/><Relationship Id="rId1" Type="http://schemas.openxmlformats.org/officeDocument/2006/relationships/image" Target="../media/image46.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9.em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5.jpeg"/><Relationship Id="rId18" Type="http://schemas.openxmlformats.org/officeDocument/2006/relationships/notesSlide" Target="../notesSlides/notesSlide2.xml"/><Relationship Id="rId17" Type="http://schemas.openxmlformats.org/officeDocument/2006/relationships/slideLayout" Target="../slideLayouts/slideLayout1.xml"/><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jpeg"/><Relationship Id="rId13" Type="http://schemas.openxmlformats.org/officeDocument/2006/relationships/image" Target="../media/image16.jpeg"/><Relationship Id="rId12" Type="http://schemas.openxmlformats.org/officeDocument/2006/relationships/image" Target="../media/image15.jpeg"/><Relationship Id="rId11" Type="http://schemas.openxmlformats.org/officeDocument/2006/relationships/image" Target="../media/image14.jpeg"/><Relationship Id="rId10" Type="http://schemas.openxmlformats.org/officeDocument/2006/relationships/image" Target="../media/image13.jpe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emf"/><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wmf"/><Relationship Id="rId1"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hyperlink" Target="http://image.jike.com/detail?did=-858495291886869331&amp;pos=76&amp;num=36&amp;q=Turing+Machine&amp;fm=QH36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jpeg"/><Relationship Id="rId1" Type="http://schemas.openxmlformats.org/officeDocument/2006/relationships/image" Target="../media/image59.jpeg"/></Relationships>
</file>

<file path=ppt/slides/_rels/slide61.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wmf"/><Relationship Id="rId1" Type="http://schemas.openxmlformats.org/officeDocument/2006/relationships/oleObject" Target="../embeddings/oleObject2.bin"/></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png"/></Relationships>
</file>

<file path=ppt/slides/_rels/slide64.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xml"/><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wmf"/><Relationship Id="rId1" Type="http://schemas.openxmlformats.org/officeDocument/2006/relationships/oleObject" Target="../embeddings/oleObject3.bin"/></Relationships>
</file>

<file path=ppt/slides/_rels/slide65.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image" Target="../media/image87.jpeg"/><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0" Type="http://schemas.openxmlformats.org/officeDocument/2006/relationships/slideLayout" Target="../slideLayouts/slideLayout1.xml"/><Relationship Id="rId1" Type="http://schemas.openxmlformats.org/officeDocument/2006/relationships/image" Target="../media/image80.png"/></Relationships>
</file>

<file path=ppt/slides/_rels/slide66.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xml"/><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wmf"/><Relationship Id="rId1" Type="http://schemas.openxmlformats.org/officeDocument/2006/relationships/oleObject" Target="../embeddings/oleObject4.bin"/></Relationships>
</file>

<file path=ppt/slides/_rels/slide67.xml.rels><?xml version="1.0" encoding="UTF-8" standalone="yes"?>
<Relationships xmlns="http://schemas.openxmlformats.org/package/2006/relationships"><Relationship Id="rId9" Type="http://schemas.openxmlformats.org/officeDocument/2006/relationships/image" Target="../media/image93.emf"/><Relationship Id="rId8" Type="http://schemas.openxmlformats.org/officeDocument/2006/relationships/oleObject" Target="../embeddings/oleObject8.bin"/><Relationship Id="rId7" Type="http://schemas.openxmlformats.org/officeDocument/2006/relationships/image" Target="../media/image92.emf"/><Relationship Id="rId6" Type="http://schemas.openxmlformats.org/officeDocument/2006/relationships/oleObject" Target="../embeddings/oleObject7.bin"/><Relationship Id="rId5" Type="http://schemas.openxmlformats.org/officeDocument/2006/relationships/image" Target="../media/image91.emf"/><Relationship Id="rId4" Type="http://schemas.openxmlformats.org/officeDocument/2006/relationships/oleObject" Target="../embeddings/oleObject6.bin"/><Relationship Id="rId3" Type="http://schemas.openxmlformats.org/officeDocument/2006/relationships/image" Target="../media/image90.emf"/><Relationship Id="rId21" Type="http://schemas.openxmlformats.org/officeDocument/2006/relationships/vmlDrawing" Target="../drawings/vmlDrawing5.vml"/><Relationship Id="rId20" Type="http://schemas.openxmlformats.org/officeDocument/2006/relationships/slideLayout" Target="../slideLayouts/slideLayout1.xml"/><Relationship Id="rId2" Type="http://schemas.openxmlformats.org/officeDocument/2006/relationships/oleObject" Target="../embeddings/oleObject5.bin"/><Relationship Id="rId19" Type="http://schemas.openxmlformats.org/officeDocument/2006/relationships/image" Target="../media/image102.jpeg"/><Relationship Id="rId18" Type="http://schemas.openxmlformats.org/officeDocument/2006/relationships/image" Target="../media/image101.jpeg"/><Relationship Id="rId17" Type="http://schemas.openxmlformats.org/officeDocument/2006/relationships/image" Target="../media/image100.jpeg"/><Relationship Id="rId16" Type="http://schemas.openxmlformats.org/officeDocument/2006/relationships/image" Target="../media/image99.png"/><Relationship Id="rId15" Type="http://schemas.openxmlformats.org/officeDocument/2006/relationships/image" Target="../media/image98.png"/><Relationship Id="rId14" Type="http://schemas.openxmlformats.org/officeDocument/2006/relationships/image" Target="../media/image97.png"/><Relationship Id="rId13" Type="http://schemas.openxmlformats.org/officeDocument/2006/relationships/image" Target="../media/image96.png"/><Relationship Id="rId12" Type="http://schemas.openxmlformats.org/officeDocument/2006/relationships/image" Target="../media/image95.jpeg"/><Relationship Id="rId11" Type="http://schemas.openxmlformats.org/officeDocument/2006/relationships/image" Target="../media/image94.jpeg"/><Relationship Id="rId10" Type="http://schemas.openxmlformats.org/officeDocument/2006/relationships/oleObject" Target="../embeddings/oleObject9.bin"/><Relationship Id="rId1" Type="http://schemas.openxmlformats.org/officeDocument/2006/relationships/image" Target="../media/image89.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4.png"/><Relationship Id="rId2" Type="http://schemas.openxmlformats.org/officeDocument/2006/relationships/image" Target="../media/image96.png"/><Relationship Id="rId1"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4.png"/><Relationship Id="rId1"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5.png"/><Relationship Id="rId1" Type="http://schemas.openxmlformats.org/officeDocument/2006/relationships/image" Target="../media/image98.png"/></Relationships>
</file>

<file path=ppt/slides/_rels/slide71.xml.rels><?xml version="1.0" encoding="UTF-8" standalone="yes"?>
<Relationships xmlns="http://schemas.openxmlformats.org/package/2006/relationships"><Relationship Id="rId9" Type="http://schemas.openxmlformats.org/officeDocument/2006/relationships/image" Target="../media/image113.png"/><Relationship Id="rId8" Type="http://schemas.openxmlformats.org/officeDocument/2006/relationships/image" Target="../media/image112.emf"/><Relationship Id="rId7" Type="http://schemas.openxmlformats.org/officeDocument/2006/relationships/image" Target="../media/image111.jpeg"/><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 Id="rId3" Type="http://schemas.openxmlformats.org/officeDocument/2006/relationships/image" Target="../media/image107.emf"/><Relationship Id="rId2" Type="http://schemas.openxmlformats.org/officeDocument/2006/relationships/image" Target="../media/image106.emf"/><Relationship Id="rId13" Type="http://schemas.openxmlformats.org/officeDocument/2006/relationships/slideLayout" Target="../slideLayouts/slideLayout1.xml"/><Relationship Id="rId12" Type="http://schemas.openxmlformats.org/officeDocument/2006/relationships/image" Target="../media/image116.jpeg"/><Relationship Id="rId11" Type="http://schemas.openxmlformats.org/officeDocument/2006/relationships/image" Target="../media/image115.jpeg"/><Relationship Id="rId10" Type="http://schemas.openxmlformats.org/officeDocument/2006/relationships/image" Target="../media/image114.jpeg"/><Relationship Id="rId1" Type="http://schemas.openxmlformats.org/officeDocument/2006/relationships/image" Target="../media/image99.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image" Target="../media/image12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png"/><Relationship Id="rId1" Type="http://schemas.openxmlformats.org/officeDocument/2006/relationships/image" Target="../media/image12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2.jpeg"/><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image" Target="../media/image129.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3.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3.jpe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image" Target="../media/image13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1.xml"/><Relationship Id="rId7" Type="http://schemas.openxmlformats.org/officeDocument/2006/relationships/image" Target="../media/image140.jpeg"/><Relationship Id="rId6" Type="http://schemas.openxmlformats.org/officeDocument/2006/relationships/image" Target="../media/image139.png"/><Relationship Id="rId5" Type="http://schemas.openxmlformats.org/officeDocument/2006/relationships/oleObject" Target="../embeddings/oleObject11.bin"/><Relationship Id="rId4" Type="http://schemas.openxmlformats.org/officeDocument/2006/relationships/image" Target="../media/image138.jpeg"/><Relationship Id="rId3" Type="http://schemas.openxmlformats.org/officeDocument/2006/relationships/image" Target="../media/image66.wmf"/><Relationship Id="rId2" Type="http://schemas.openxmlformats.org/officeDocument/2006/relationships/oleObject" Target="../embeddings/oleObject10.bin"/><Relationship Id="rId1" Type="http://schemas.openxmlformats.org/officeDocument/2006/relationships/image" Target="../media/image137.jpeg"/></Relationships>
</file>

<file path=ppt/slides/_rels/slide8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43.jpeg"/><Relationship Id="rId5" Type="http://schemas.openxmlformats.org/officeDocument/2006/relationships/image" Target="../media/image142.png"/><Relationship Id="rId4" Type="http://schemas.openxmlformats.org/officeDocument/2006/relationships/image" Target="../media/image141.png"/><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image" Target="../media/image129.jpeg"/></Relationships>
</file>

<file path=ppt/slides/_rels/slide83.xml.rels><?xml version="1.0" encoding="UTF-8" standalone="yes"?>
<Relationships xmlns="http://schemas.openxmlformats.org/package/2006/relationships"><Relationship Id="rId9" Type="http://schemas.openxmlformats.org/officeDocument/2006/relationships/image" Target="../media/image152.png"/><Relationship Id="rId8" Type="http://schemas.openxmlformats.org/officeDocument/2006/relationships/image" Target="../media/image151.png"/><Relationship Id="rId7" Type="http://schemas.openxmlformats.org/officeDocument/2006/relationships/image" Target="../media/image150.jpeg"/><Relationship Id="rId6" Type="http://schemas.openxmlformats.org/officeDocument/2006/relationships/image" Target="../media/image149.jpeg"/><Relationship Id="rId5" Type="http://schemas.openxmlformats.org/officeDocument/2006/relationships/image" Target="../media/image148.jpeg"/><Relationship Id="rId4" Type="http://schemas.openxmlformats.org/officeDocument/2006/relationships/image" Target="../media/image147.png"/><Relationship Id="rId3" Type="http://schemas.openxmlformats.org/officeDocument/2006/relationships/image" Target="../media/image146.png"/><Relationship Id="rId21" Type="http://schemas.openxmlformats.org/officeDocument/2006/relationships/slideLayout" Target="../slideLayouts/slideLayout1.xml"/><Relationship Id="rId20" Type="http://schemas.openxmlformats.org/officeDocument/2006/relationships/image" Target="../media/image163.png"/><Relationship Id="rId2" Type="http://schemas.openxmlformats.org/officeDocument/2006/relationships/image" Target="../media/image145.png"/><Relationship Id="rId19" Type="http://schemas.openxmlformats.org/officeDocument/2006/relationships/image" Target="../media/image162.png"/><Relationship Id="rId18" Type="http://schemas.openxmlformats.org/officeDocument/2006/relationships/image" Target="../media/image161.png"/><Relationship Id="rId17" Type="http://schemas.openxmlformats.org/officeDocument/2006/relationships/image" Target="../media/image160.png"/><Relationship Id="rId16" Type="http://schemas.openxmlformats.org/officeDocument/2006/relationships/image" Target="../media/image159.png"/><Relationship Id="rId15" Type="http://schemas.openxmlformats.org/officeDocument/2006/relationships/image" Target="../media/image158.png"/><Relationship Id="rId14" Type="http://schemas.openxmlformats.org/officeDocument/2006/relationships/image" Target="../media/image157.png"/><Relationship Id="rId13" Type="http://schemas.openxmlformats.org/officeDocument/2006/relationships/image" Target="../media/image156.png"/><Relationship Id="rId12" Type="http://schemas.openxmlformats.org/officeDocument/2006/relationships/image" Target="../media/image155.png"/><Relationship Id="rId11" Type="http://schemas.openxmlformats.org/officeDocument/2006/relationships/image" Target="../media/image154.png"/><Relationship Id="rId10" Type="http://schemas.openxmlformats.org/officeDocument/2006/relationships/image" Target="../media/image153.png"/><Relationship Id="rId1" Type="http://schemas.openxmlformats.org/officeDocument/2006/relationships/image" Target="../media/image144.jpeg"/></Relationships>
</file>

<file path=ppt/slides/_rels/slide8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65.png"/><Relationship Id="rId5" Type="http://schemas.microsoft.com/office/2007/relationships/media" Target="file:///C:\Users\LJZ\Desktop\&#30740;&#31350;&#20013;&#24515;&#20171;&#32461;2014-9\&#20013;&#26399;&#35270;&#39057;%20(1).wmv" TargetMode="External"/><Relationship Id="rId4" Type="http://schemas.openxmlformats.org/officeDocument/2006/relationships/video" Target="file:///C:\Users\LJZ\Desktop\&#30740;&#31350;&#20013;&#24515;&#20171;&#32461;2014-9\&#20013;&#26399;&#35270;&#39057;%20(1).wmv" TargetMode="External"/><Relationship Id="rId3" Type="http://schemas.openxmlformats.org/officeDocument/2006/relationships/image" Target="../media/image164.png"/><Relationship Id="rId2" Type="http://schemas.microsoft.com/office/2007/relationships/media" Target="file:///C:\Users\LJZ\Desktop\&#30740;&#31350;&#20013;&#24515;&#20171;&#32461;2014-9\cps1min_2.avi" TargetMode="External"/><Relationship Id="rId1" Type="http://schemas.openxmlformats.org/officeDocument/2006/relationships/video" Target="file:///C:\Users\LJZ\Desktop\&#30740;&#31350;&#20013;&#24515;&#20171;&#32461;2014-9\cps1min_2.avi" TargetMode="Externa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7.jpeg"/><Relationship Id="rId1" Type="http://schemas.openxmlformats.org/officeDocument/2006/relationships/image" Target="../media/image166.jpeg"/></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1.jpeg"/><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4.emf"/><Relationship Id="rId2" Type="http://schemas.openxmlformats.org/officeDocument/2006/relationships/image" Target="../media/image173.png"/><Relationship Id="rId1" Type="http://schemas.openxmlformats.org/officeDocument/2006/relationships/image" Target="../media/image17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5.pn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9.png"/><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image" Target="../media/image180.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7.png"/><Relationship Id="rId1" Type="http://schemas.openxmlformats.org/officeDocument/2006/relationships/image" Target="../media/image18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8.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0.png"/><Relationship Id="rId1" Type="http://schemas.openxmlformats.org/officeDocument/2006/relationships/image" Target="../media/image189.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1.emf"/></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5.png"/><Relationship Id="rId1" Type="http://schemas.openxmlformats.org/officeDocument/2006/relationships/image" Target="../media/image192.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image" Target="../media/image193.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7.png"/><Relationship Id="rId1" Type="http://schemas.openxmlformats.org/officeDocument/2006/relationships/image" Target="../media/image196.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0.jpeg"/><Relationship Id="rId2" Type="http://schemas.openxmlformats.org/officeDocument/2006/relationships/image" Target="../media/image199.png"/><Relationship Id="rId1" Type="http://schemas.openxmlformats.org/officeDocument/2006/relationships/image" Target="../media/image198.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31"/>
          <p:cNvSpPr>
            <a:spLocks noChangeArrowheads="1"/>
          </p:cNvSpPr>
          <p:nvPr/>
        </p:nvSpPr>
        <p:spPr bwMode="auto">
          <a:xfrm>
            <a:off x="32" y="5707063"/>
            <a:ext cx="9144000" cy="1150937"/>
          </a:xfrm>
          <a:prstGeom prst="rect">
            <a:avLst/>
          </a:prstGeom>
          <a:solidFill>
            <a:schemeClr val="accent1"/>
          </a:solidFill>
          <a:ln w="9525" algn="ctr">
            <a:no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华文新魏" pitchFamily="2" charset="-122"/>
            </a:endParaRPr>
          </a:p>
        </p:txBody>
      </p:sp>
      <p:sp>
        <p:nvSpPr>
          <p:cNvPr id="6147" name="矩形 30"/>
          <p:cNvSpPr>
            <a:spLocks noChangeArrowheads="1"/>
          </p:cNvSpPr>
          <p:nvPr/>
        </p:nvSpPr>
        <p:spPr bwMode="auto">
          <a:xfrm>
            <a:off x="0" y="0"/>
            <a:ext cx="9144000" cy="1143000"/>
          </a:xfrm>
          <a:prstGeom prst="rect">
            <a:avLst/>
          </a:prstGeom>
          <a:solidFill>
            <a:schemeClr val="accent1"/>
          </a:solidFill>
          <a:ln w="9525" algn="ctr">
            <a:no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华文新魏" pitchFamily="2" charset="-122"/>
            </a:endParaRPr>
          </a:p>
        </p:txBody>
      </p:sp>
      <p:sp>
        <p:nvSpPr>
          <p:cNvPr id="6150" name="TextBox 17"/>
          <p:cNvSpPr txBox="1">
            <a:spLocks noChangeArrowheads="1"/>
          </p:cNvSpPr>
          <p:nvPr/>
        </p:nvSpPr>
        <p:spPr bwMode="auto">
          <a:xfrm>
            <a:off x="683568" y="1950337"/>
            <a:ext cx="8119927" cy="904863"/>
          </a:xfrm>
          <a:prstGeom prst="rect">
            <a:avLst/>
          </a:prstGeom>
          <a:noFill/>
          <a:ln w="9525">
            <a:noFill/>
            <a:miter lim="800000"/>
          </a:ln>
        </p:spPr>
        <p:txBody>
          <a:bodyPr wrap="square">
            <a:spAutoFit/>
          </a:bodyPr>
          <a:lstStyle/>
          <a:p>
            <a:pPr algn="ctr">
              <a:lnSpc>
                <a:spcPct val="110000"/>
              </a:lnSpc>
              <a:spcBef>
                <a:spcPct val="20000"/>
              </a:spcBef>
              <a:buClr>
                <a:schemeClr val="hlink"/>
              </a:buClr>
              <a:buSzPct val="50000"/>
            </a:pPr>
            <a:r>
              <a:rPr lang="zh-CN" altLang="en-US" sz="4800" b="0" dirty="0">
                <a:solidFill>
                  <a:srgbClr val="990000"/>
                </a:solidFill>
                <a:latin typeface="黑体" pitchFamily="49" charset="-122"/>
                <a:ea typeface="黑体" pitchFamily="49" charset="-122"/>
              </a:rPr>
              <a:t>海量数据计算研究中心介绍</a:t>
            </a:r>
            <a:endParaRPr lang="en-US" altLang="zh-CN" sz="4800" b="0" dirty="0">
              <a:solidFill>
                <a:srgbClr val="990000"/>
              </a:solidFill>
              <a:latin typeface="黑体" pitchFamily="49" charset="-122"/>
              <a:ea typeface="黑体" pitchFamily="49" charset="-122"/>
            </a:endParaRPr>
          </a:p>
        </p:txBody>
      </p:sp>
      <p:cxnSp>
        <p:nvCxnSpPr>
          <p:cNvPr id="14" name="直接连接符 13"/>
          <p:cNvCxnSpPr/>
          <p:nvPr/>
        </p:nvCxnSpPr>
        <p:spPr bwMode="auto">
          <a:xfrm>
            <a:off x="0" y="1127125"/>
            <a:ext cx="9144000" cy="1588"/>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cxnSp>
        <p:nvCxnSpPr>
          <p:cNvPr id="15" name="直接连接符 14"/>
          <p:cNvCxnSpPr/>
          <p:nvPr/>
        </p:nvCxnSpPr>
        <p:spPr bwMode="auto">
          <a:xfrm>
            <a:off x="0" y="5738813"/>
            <a:ext cx="9144000" cy="1587"/>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6155" name="标题 1"/>
          <p:cNvSpPr txBox="1"/>
          <p:nvPr/>
        </p:nvSpPr>
        <p:spPr bwMode="auto">
          <a:xfrm>
            <a:off x="3929063" y="5857875"/>
            <a:ext cx="5143500" cy="728663"/>
          </a:xfrm>
          <a:prstGeom prst="rect">
            <a:avLst/>
          </a:prstGeom>
          <a:noFill/>
          <a:ln w="9525">
            <a:noFill/>
            <a:miter lim="800000"/>
          </a:ln>
        </p:spPr>
        <p:txBody>
          <a:bodyPr anchor="ctr"/>
          <a:lstStyle/>
          <a:p>
            <a:pPr algn="r">
              <a:buFont typeface="Monotype Sorts"/>
              <a:buNone/>
            </a:pPr>
            <a:r>
              <a:rPr kumimoji="0" lang="zh-CN" altLang="en-US" sz="2800" b="0" dirty="0">
                <a:solidFill>
                  <a:schemeClr val="accent3">
                    <a:lumMod val="50000"/>
                  </a:schemeClr>
                </a:solidFill>
                <a:latin typeface="华文隶书" pitchFamily="2" charset="-122"/>
                <a:ea typeface="华文隶书" pitchFamily="2" charset="-122"/>
                <a:cs typeface="Times New Roman" pitchFamily="18" charset="0"/>
              </a:rPr>
              <a:t>二零二一年六月</a:t>
            </a:r>
            <a:endParaRPr kumimoji="0" lang="zh-TW" altLang="en-US" sz="2800" b="0" dirty="0">
              <a:solidFill>
                <a:schemeClr val="accent3">
                  <a:lumMod val="50000"/>
                </a:schemeClr>
              </a:solidFill>
              <a:latin typeface="华文隶书" pitchFamily="2" charset="-122"/>
              <a:ea typeface="华文隶书" pitchFamily="2" charset="-122"/>
              <a:cs typeface="Times New Roman" pitchFamily="18" charset="0"/>
            </a:endParaRPr>
          </a:p>
        </p:txBody>
      </p:sp>
      <p:pic>
        <p:nvPicPr>
          <p:cNvPr id="9218" name="Picture 2" descr="c:\users\ljz\appdata\roaming\360se6\USERDA~1\Temp\HIT_logo.jpg"/>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2" y="214440"/>
            <a:ext cx="3462283" cy="928544"/>
          </a:xfrm>
          <a:prstGeom prst="rect">
            <a:avLst/>
          </a:prstGeom>
          <a:noFill/>
        </p:spPr>
      </p:pic>
      <p:sp>
        <p:nvSpPr>
          <p:cNvPr id="9" name="TextBox 8"/>
          <p:cNvSpPr txBox="1"/>
          <p:nvPr/>
        </p:nvSpPr>
        <p:spPr>
          <a:xfrm>
            <a:off x="2520517" y="3068960"/>
            <a:ext cx="4626588" cy="553998"/>
          </a:xfrm>
          <a:prstGeom prst="rect">
            <a:avLst/>
          </a:prstGeom>
          <a:noFill/>
        </p:spPr>
        <p:txBody>
          <a:bodyPr wrap="none" rtlCol="0">
            <a:spAutoFit/>
          </a:bodyPr>
          <a:lstStyle/>
          <a:p>
            <a:r>
              <a:rPr lang="zh-CN" altLang="en-US" b="0" dirty="0">
                <a:latin typeface="微软雅黑" pitchFamily="34" charset="-122"/>
                <a:ea typeface="微软雅黑" pitchFamily="34" charset="-122"/>
              </a:rPr>
              <a:t> 哈尔滨工业大学 计算学部</a:t>
            </a:r>
            <a:endParaRPr lang="zh-CN" altLang="en-US" b="0" dirty="0">
              <a:latin typeface="微软雅黑" pitchFamily="34" charset="-122"/>
              <a:ea typeface="微软雅黑" pitchFamily="34" charset="-122"/>
            </a:endParaRPr>
          </a:p>
        </p:txBody>
      </p:sp>
      <p:pic>
        <p:nvPicPr>
          <p:cNvPr id="140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9210" y="3643835"/>
            <a:ext cx="3131603" cy="1913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311115" y="176103"/>
            <a:ext cx="6375818" cy="6572272"/>
          </a:xfrm>
          <a:prstGeom prst="rect">
            <a:avLst/>
          </a:prstGeom>
          <a:noFill/>
          <a:ln>
            <a:noFill/>
          </a:ln>
          <a:effectLst/>
        </p:spPr>
        <p:txBody>
          <a:bodyPr/>
          <a:lstStyle/>
          <a:p>
            <a:pPr marL="363855" indent="-363855">
              <a:spcBef>
                <a:spcPts val="600"/>
              </a:spcBef>
              <a:buClr>
                <a:srgbClr val="800000"/>
              </a:buClr>
              <a:buFont typeface="Wingdings" pitchFamily="2" charset="2"/>
              <a:buChar char="n"/>
            </a:pPr>
            <a:r>
              <a:rPr lang="zh-CN" altLang="en-US" sz="3200" dirty="0">
                <a:ea typeface="黑体" pitchFamily="49" charset="-122"/>
                <a:cs typeface="Times New Roman" pitchFamily="18" charset="0"/>
              </a:rPr>
              <a:t>主要获奖情况</a:t>
            </a:r>
            <a:endParaRPr lang="en-US" altLang="zh-CN" sz="3200" dirty="0">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dirty="0">
                <a:solidFill>
                  <a:srgbClr val="0000CC"/>
                </a:solidFill>
                <a:ea typeface="黑体" pitchFamily="49" charset="-122"/>
                <a:cs typeface="Times New Roman" pitchFamily="18" charset="0"/>
              </a:rPr>
              <a:t>国家科技进步二等奖</a:t>
            </a:r>
            <a:r>
              <a:rPr lang="en-US" altLang="zh-CN" sz="2800" dirty="0">
                <a:solidFill>
                  <a:schemeClr val="bg2">
                    <a:lumMod val="50000"/>
                    <a:lumOff val="50000"/>
                  </a:schemeClr>
                </a:solidFill>
                <a:ea typeface="黑体" pitchFamily="49" charset="-122"/>
                <a:cs typeface="Times New Roman" pitchFamily="18" charset="0"/>
              </a:rPr>
              <a:t>1</a:t>
            </a:r>
            <a:r>
              <a:rPr lang="zh-CN" altLang="en-US" sz="2800" dirty="0">
                <a:solidFill>
                  <a:srgbClr val="0000CC"/>
                </a:solidFill>
                <a:ea typeface="黑体" pitchFamily="49" charset="-122"/>
                <a:cs typeface="Times New Roman" pitchFamily="18" charset="0"/>
              </a:rPr>
              <a:t>项</a:t>
            </a:r>
            <a:endParaRPr lang="en-US" altLang="zh-CN" sz="280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dirty="0">
                <a:solidFill>
                  <a:srgbClr val="0000CC"/>
                </a:solidFill>
                <a:ea typeface="黑体" pitchFamily="49" charset="-122"/>
                <a:cs typeface="Times New Roman" pitchFamily="18" charset="0"/>
              </a:rPr>
              <a:t>黑龙江省自然科学一等奖</a:t>
            </a:r>
            <a:r>
              <a:rPr lang="en-US" altLang="zh-CN" sz="2800" dirty="0">
                <a:solidFill>
                  <a:schemeClr val="bg2">
                    <a:lumMod val="50000"/>
                    <a:lumOff val="50000"/>
                  </a:schemeClr>
                </a:solidFill>
                <a:ea typeface="黑体" pitchFamily="49" charset="-122"/>
                <a:cs typeface="Times New Roman" pitchFamily="18" charset="0"/>
              </a:rPr>
              <a:t>1</a:t>
            </a:r>
            <a:r>
              <a:rPr lang="zh-CN" altLang="en-US" sz="2800" dirty="0">
                <a:solidFill>
                  <a:srgbClr val="0000CC"/>
                </a:solidFill>
                <a:ea typeface="黑体" pitchFamily="49" charset="-122"/>
                <a:cs typeface="Times New Roman" pitchFamily="18" charset="0"/>
              </a:rPr>
              <a:t>项</a:t>
            </a:r>
            <a:endParaRPr lang="en-US" altLang="zh-CN" sz="280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dirty="0">
                <a:solidFill>
                  <a:srgbClr val="0000CC"/>
                </a:solidFill>
                <a:ea typeface="黑体" pitchFamily="49" charset="-122"/>
                <a:cs typeface="Times New Roman" pitchFamily="18" charset="0"/>
              </a:rPr>
              <a:t>黑龙江省高校自然科学一等奖</a:t>
            </a:r>
            <a:r>
              <a:rPr lang="en-US" altLang="zh-CN" sz="2800" dirty="0">
                <a:solidFill>
                  <a:schemeClr val="bg2">
                    <a:lumMod val="50000"/>
                    <a:lumOff val="50000"/>
                  </a:schemeClr>
                </a:solidFill>
                <a:ea typeface="黑体" pitchFamily="49" charset="-122"/>
                <a:cs typeface="Times New Roman" pitchFamily="18" charset="0"/>
              </a:rPr>
              <a:t>1</a:t>
            </a:r>
            <a:r>
              <a:rPr lang="zh-CN" altLang="en-US" sz="2800" dirty="0">
                <a:solidFill>
                  <a:srgbClr val="0000CC"/>
                </a:solidFill>
                <a:ea typeface="黑体" pitchFamily="49" charset="-122"/>
                <a:cs typeface="Times New Roman" pitchFamily="18" charset="0"/>
              </a:rPr>
              <a:t>项</a:t>
            </a:r>
            <a:endParaRPr lang="en-US" altLang="zh-CN" sz="280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dirty="0">
                <a:solidFill>
                  <a:srgbClr val="0000CC"/>
                </a:solidFill>
                <a:ea typeface="黑体" pitchFamily="49" charset="-122"/>
                <a:cs typeface="Times New Roman" pitchFamily="18" charset="0"/>
              </a:rPr>
              <a:t>国家优秀期刊论文奖</a:t>
            </a:r>
            <a:r>
              <a:rPr lang="zh-CN" altLang="en-US" sz="2800" dirty="0">
                <a:solidFill>
                  <a:srgbClr val="FF0000"/>
                </a:solidFill>
                <a:ea typeface="黑体" pitchFamily="49" charset="-122"/>
                <a:cs typeface="Times New Roman" pitchFamily="18" charset="0"/>
              </a:rPr>
              <a:t>、</a:t>
            </a:r>
            <a:r>
              <a:rPr lang="zh-CN" altLang="en-US" sz="2800" dirty="0">
                <a:solidFill>
                  <a:srgbClr val="0000CC"/>
                </a:solidFill>
                <a:ea typeface="黑体" pitchFamily="49" charset="-122"/>
                <a:cs typeface="Times New Roman" pitchFamily="18" charset="0"/>
              </a:rPr>
              <a:t>中国数据库学术会议优秀论文奖等</a:t>
            </a:r>
            <a:endParaRPr lang="zh-CN" altLang="en-US" sz="2800" dirty="0">
              <a:solidFill>
                <a:srgbClr val="0000CC"/>
              </a:solidFill>
              <a:ea typeface="黑体" pitchFamily="49" charset="-122"/>
              <a:cs typeface="Times New Roman" pitchFamily="18"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1520" y="3189854"/>
            <a:ext cx="2299041" cy="2703803"/>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3189853"/>
            <a:ext cx="2880320" cy="2703803"/>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3189854"/>
            <a:ext cx="3372632" cy="2703803"/>
          </a:xfrm>
          <a:prstGeom prst="rect">
            <a:avLst/>
          </a:prstGeom>
        </p:spPr>
      </p:pic>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619672" y="1892846"/>
            <a:ext cx="6024162" cy="2964914"/>
          </a:xfrm>
          <a:prstGeom prst="rect">
            <a:avLst/>
          </a:prstGeom>
          <a:solidFill>
            <a:srgbClr val="CCECFF"/>
          </a:solidFill>
          <a:ln w="9525">
            <a:noFill/>
            <a:miter lim="800000"/>
          </a:ln>
          <a:effectLst>
            <a:glow rad="63500">
              <a:schemeClr val="accent4">
                <a:satMod val="175000"/>
                <a:alpha val="40000"/>
              </a:schemeClr>
            </a:glow>
            <a:innerShdw blurRad="63500" dist="50800" dir="2700000">
              <a:prstClr val="black">
                <a:alpha val="50000"/>
              </a:prstClr>
            </a:innerShdw>
          </a:effectLst>
          <a:scene3d>
            <a:camera prst="orthographicFront">
              <a:rot lat="0" lon="0" rev="0"/>
            </a:camera>
            <a:lightRig rig="balanced" dir="t">
              <a:rot lat="0" lon="0" rev="8700000"/>
            </a:lightRig>
          </a:scene3d>
          <a:sp3d>
            <a:bevelT w="190500" h="38100"/>
          </a:sp3d>
        </p:spPr>
        <p:txBody>
          <a:bodyPr wrap="square">
            <a:spAutoFit/>
          </a:bodyPr>
          <a:lstStyle/>
          <a:p>
            <a:pPr marL="457200" indent="-457200">
              <a:lnSpc>
                <a:spcPts val="5600"/>
              </a:lnSpc>
              <a:buClr>
                <a:schemeClr val="hlink"/>
              </a:buClr>
              <a:buSzPct val="50000"/>
              <a:buFont typeface="Monotype Sorts" pitchFamily="2" charset="2"/>
              <a:buNone/>
              <a:defRPr/>
            </a:pPr>
            <a:r>
              <a:rPr lang="zh-CN" altLang="en-US" sz="4000" b="0" dirty="0">
                <a:solidFill>
                  <a:schemeClr val="bg1">
                    <a:lumMod val="75000"/>
                  </a:schemeClr>
                </a:solidFill>
                <a:ea typeface="黑体" pitchFamily="2" charset="-122"/>
                <a:cs typeface="Times New Roman" pitchFamily="18" charset="0"/>
              </a:rPr>
              <a:t>一、研究中教师队伍</a:t>
            </a:r>
            <a:endParaRPr lang="en-US" altLang="zh-CN" sz="4000" b="0" dirty="0">
              <a:solidFill>
                <a:schemeClr val="bg1">
                  <a:lumMod val="75000"/>
                </a:schemeClr>
              </a:solidFill>
              <a:ea typeface="黑体" pitchFamily="2" charset="-122"/>
              <a:cs typeface="Times New Roman" pitchFamily="18" charset="0"/>
            </a:endParaRPr>
          </a:p>
          <a:p>
            <a:pPr marL="457200" indent="-457200">
              <a:lnSpc>
                <a:spcPts val="5600"/>
              </a:lnSpc>
              <a:buClr>
                <a:schemeClr val="hlink"/>
              </a:buClr>
              <a:buSzPct val="50000"/>
              <a:defRPr/>
            </a:pPr>
            <a:r>
              <a:rPr lang="zh-CN" altLang="en-US" sz="4000" b="0" dirty="0">
                <a:solidFill>
                  <a:schemeClr val="bg1">
                    <a:lumMod val="75000"/>
                  </a:schemeClr>
                </a:solidFill>
                <a:ea typeface="黑体" pitchFamily="2" charset="-122"/>
                <a:cs typeface="Times New Roman" pitchFamily="18" charset="0"/>
              </a:rPr>
              <a:t>二、研究中心的研究方向</a:t>
            </a:r>
            <a:endParaRPr lang="en-US" altLang="zh-CN" sz="4000" b="0" dirty="0">
              <a:solidFill>
                <a:schemeClr val="bg1">
                  <a:lumMod val="75000"/>
                </a:schemeClr>
              </a:solidFill>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solidFill>
                  <a:schemeClr val="bg1">
                    <a:lumMod val="75000"/>
                  </a:schemeClr>
                </a:solidFill>
                <a:ea typeface="黑体" pitchFamily="2" charset="-122"/>
                <a:cs typeface="Times New Roman" pitchFamily="18" charset="0"/>
              </a:rPr>
              <a:t>三、研究中心的研究成果</a:t>
            </a:r>
            <a:endParaRPr lang="en-US" altLang="zh-CN" sz="4000" b="0" dirty="0">
              <a:solidFill>
                <a:schemeClr val="bg1">
                  <a:lumMod val="75000"/>
                </a:schemeClr>
              </a:solidFill>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ea typeface="黑体" pitchFamily="2" charset="-122"/>
                <a:cs typeface="Times New Roman" pitchFamily="18" charset="0"/>
              </a:rPr>
              <a:t>四、研究中心的人才培养</a:t>
            </a:r>
            <a:endParaRPr lang="en-US" altLang="zh-CN" sz="4000" b="0" dirty="0">
              <a:ea typeface="黑体" pitchFamily="2"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85720" y="785794"/>
            <a:ext cx="8643998" cy="5786478"/>
          </a:xfrm>
          <a:prstGeom prst="rect">
            <a:avLst/>
          </a:prstGeom>
          <a:noFill/>
          <a:ln w="9525">
            <a:noFill/>
            <a:miter lim="800000"/>
          </a:ln>
        </p:spPr>
        <p:txBody>
          <a:bodyPr/>
          <a:lstStyle/>
          <a:p>
            <a:pPr algn="just">
              <a:lnSpc>
                <a:spcPct val="110000"/>
              </a:lnSpc>
              <a:spcBef>
                <a:spcPct val="20000"/>
              </a:spcBef>
              <a:buClr>
                <a:schemeClr val="hlink"/>
              </a:buClr>
              <a:buSzPct val="50000"/>
              <a:buFont typeface="Wingdings" pitchFamily="2" charset="2"/>
              <a:buChar char="l"/>
            </a:pPr>
            <a:r>
              <a:rPr lang="en-US" altLang="zh-CN" sz="2600" b="0" dirty="0">
                <a:solidFill>
                  <a:srgbClr val="000066"/>
                </a:solidFill>
                <a:latin typeface="黑体" pitchFamily="49" charset="-122"/>
                <a:ea typeface="黑体" pitchFamily="49" charset="-122"/>
              </a:rPr>
              <a:t> </a:t>
            </a:r>
            <a:r>
              <a:rPr lang="zh-CN" altLang="en-US" sz="2600" b="0" dirty="0">
                <a:latin typeface="黑体" pitchFamily="49" charset="-122"/>
                <a:ea typeface="黑体" pitchFamily="49" charset="-122"/>
              </a:rPr>
              <a:t>邀请国外家与青年教师合作研究</a:t>
            </a:r>
            <a:endParaRPr lang="en-US" altLang="zh-CN" sz="2600" b="0" dirty="0">
              <a:latin typeface="黑体" pitchFamily="49" charset="-122"/>
              <a:ea typeface="黑体" pitchFamily="49" charset="-122"/>
            </a:endParaRPr>
          </a:p>
          <a:p>
            <a:pPr lvl="1" algn="just">
              <a:spcBef>
                <a:spcPts val="0"/>
              </a:spcBef>
              <a:buClr>
                <a:schemeClr val="hlink"/>
              </a:buClr>
              <a:buSzPct val="50000"/>
              <a:buFont typeface="Wingdings" pitchFamily="2" charset="2"/>
              <a:buChar char="u"/>
            </a:pPr>
            <a:r>
              <a:rPr lang="en-US" altLang="zh-CN" sz="2400" b="0" dirty="0">
                <a:solidFill>
                  <a:srgbClr val="0000FF"/>
                </a:solidFill>
                <a:latin typeface="黑体" pitchFamily="49" charset="-122"/>
                <a:ea typeface="黑体" pitchFamily="49" charset="-122"/>
              </a:rPr>
              <a:t> </a:t>
            </a:r>
            <a:r>
              <a:rPr lang="zh-CN" altLang="en-US" sz="2400" b="0" dirty="0">
                <a:solidFill>
                  <a:srgbClr val="0000FF"/>
                </a:solidFill>
                <a:latin typeface="黑体" pitchFamily="49" charset="-122"/>
                <a:ea typeface="黑体" pitchFamily="49" charset="-122"/>
              </a:rPr>
              <a:t>来自美国、加拿大、英国、日本、新加坡、</a:t>
            </a:r>
            <a:endParaRPr lang="en-US" altLang="zh-CN" sz="2400" b="0" dirty="0">
              <a:solidFill>
                <a:srgbClr val="0000FF"/>
              </a:solidFill>
              <a:latin typeface="黑体" pitchFamily="49" charset="-122"/>
              <a:ea typeface="黑体" pitchFamily="49" charset="-122"/>
            </a:endParaRPr>
          </a:p>
          <a:p>
            <a:pPr lvl="1" algn="just">
              <a:spcBef>
                <a:spcPts val="0"/>
              </a:spcBef>
              <a:spcAft>
                <a:spcPts val="600"/>
              </a:spcAft>
              <a:buClr>
                <a:schemeClr val="hlink"/>
              </a:buClr>
              <a:buSzPct val="50000"/>
            </a:pPr>
            <a:r>
              <a:rPr lang="en-US" altLang="zh-CN" sz="2400" b="0" dirty="0">
                <a:solidFill>
                  <a:srgbClr val="0000FF"/>
                </a:solidFill>
                <a:latin typeface="黑体" pitchFamily="49" charset="-122"/>
                <a:ea typeface="黑体" pitchFamily="49" charset="-122"/>
              </a:rPr>
              <a:t>  </a:t>
            </a:r>
            <a:r>
              <a:rPr lang="zh-CN" altLang="en-US" sz="2400" b="0" dirty="0">
                <a:solidFill>
                  <a:srgbClr val="0000FF"/>
                </a:solidFill>
                <a:latin typeface="黑体" pitchFamily="49" charset="-122"/>
                <a:ea typeface="黑体" pitchFamily="49" charset="-122"/>
              </a:rPr>
              <a:t>澳大利亚、韩国、日本知名大学、香港知名大学</a:t>
            </a:r>
            <a:endParaRPr lang="zh-CN" altLang="en-US" sz="2400" b="0" dirty="0">
              <a:solidFill>
                <a:srgbClr val="0000FF"/>
              </a:solidFill>
              <a:latin typeface="黑体" pitchFamily="49" charset="-122"/>
              <a:ea typeface="黑体" pitchFamily="49" charset="-122"/>
            </a:endParaRPr>
          </a:p>
          <a:p>
            <a:pPr algn="just">
              <a:lnSpc>
                <a:spcPct val="110000"/>
              </a:lnSpc>
              <a:spcBef>
                <a:spcPct val="20000"/>
              </a:spcBef>
              <a:buClr>
                <a:schemeClr val="hlink"/>
              </a:buClr>
              <a:buSzPct val="50000"/>
              <a:buFont typeface="Wingdings" pitchFamily="2" charset="2"/>
              <a:buChar char="l"/>
            </a:pPr>
            <a:r>
              <a:rPr lang="zh-CN" altLang="en-US" sz="2800" b="0" dirty="0">
                <a:solidFill>
                  <a:srgbClr val="0000FF"/>
                </a:solidFill>
                <a:latin typeface="黑体" pitchFamily="49" charset="-122"/>
                <a:ea typeface="黑体" pitchFamily="49" charset="-122"/>
              </a:rPr>
              <a:t> </a:t>
            </a:r>
            <a:r>
              <a:rPr lang="zh-CN" altLang="en-US" sz="2600" b="0" dirty="0">
                <a:latin typeface="黑体" pitchFamily="49" charset="-122"/>
                <a:ea typeface="黑体" pitchFamily="49" charset="-122"/>
              </a:rPr>
              <a:t>派出所有青年教师到国外大学</a:t>
            </a:r>
            <a:r>
              <a:rPr lang="en-US" altLang="zh-CN" sz="2600" b="0" dirty="0">
                <a:latin typeface="黑体" pitchFamily="49" charset="-122"/>
                <a:ea typeface="黑体" pitchFamily="49" charset="-122"/>
              </a:rPr>
              <a:t>(1</a:t>
            </a:r>
            <a:r>
              <a:rPr lang="zh-CN" altLang="en-US" sz="2600" b="0" dirty="0">
                <a:latin typeface="黑体" pitchFamily="49" charset="-122"/>
                <a:ea typeface="黑体" pitchFamily="49" charset="-122"/>
              </a:rPr>
              <a:t>年以上</a:t>
            </a:r>
            <a:r>
              <a:rPr lang="en-US" altLang="zh-CN" sz="2600" b="0" dirty="0">
                <a:latin typeface="黑体" pitchFamily="49" charset="-122"/>
                <a:ea typeface="黑体" pitchFamily="49" charset="-122"/>
              </a:rPr>
              <a:t>)</a:t>
            </a:r>
            <a:endParaRPr lang="en-US" altLang="zh-CN" sz="2600" b="0" dirty="0">
              <a:latin typeface="黑体" pitchFamily="49" charset="-122"/>
              <a:ea typeface="黑体" pitchFamily="49" charset="-122"/>
            </a:endParaRPr>
          </a:p>
          <a:p>
            <a:pPr lvl="1" algn="just">
              <a:spcBef>
                <a:spcPts val="0"/>
              </a:spcBef>
              <a:buClr>
                <a:schemeClr val="hlink"/>
              </a:buClr>
              <a:buSzPct val="50000"/>
              <a:buFont typeface="Wingdings" pitchFamily="2" charset="2"/>
              <a:buChar char="u"/>
            </a:pPr>
            <a:r>
              <a:rPr lang="en-US" altLang="zh-CN" sz="2600" b="0" dirty="0">
                <a:solidFill>
                  <a:srgbClr val="000066"/>
                </a:solidFill>
                <a:latin typeface="黑体" pitchFamily="49" charset="-122"/>
                <a:ea typeface="黑体" pitchFamily="49" charset="-122"/>
              </a:rPr>
              <a:t> </a:t>
            </a:r>
            <a:r>
              <a:rPr lang="zh-CN" altLang="en-US" sz="2400" b="0" dirty="0">
                <a:solidFill>
                  <a:srgbClr val="0000FF"/>
                </a:solidFill>
                <a:latin typeface="黑体" pitchFamily="49" charset="-122"/>
                <a:ea typeface="黑体" pitchFamily="49" charset="-122"/>
              </a:rPr>
              <a:t>派往美国、英国、澳大利亚、新加坡、香港知名大学</a:t>
            </a:r>
            <a:endParaRPr lang="en-US" altLang="zh-CN" sz="2400" b="0" dirty="0">
              <a:solidFill>
                <a:srgbClr val="0000FF"/>
              </a:solidFill>
              <a:latin typeface="黑体" pitchFamily="49" charset="-122"/>
              <a:ea typeface="黑体" pitchFamily="49" charset="-122"/>
            </a:endParaRPr>
          </a:p>
          <a:p>
            <a:pPr lvl="1" algn="just">
              <a:spcBef>
                <a:spcPts val="0"/>
              </a:spcBef>
              <a:buClr>
                <a:schemeClr val="hlink"/>
              </a:buClr>
              <a:buSzPct val="50000"/>
              <a:buFont typeface="Wingdings" pitchFamily="2" charset="2"/>
              <a:buChar char="u"/>
            </a:pPr>
            <a:r>
              <a:rPr lang="en-US" altLang="zh-CN" sz="2400" b="0" dirty="0">
                <a:solidFill>
                  <a:srgbClr val="0000FF"/>
                </a:solidFill>
                <a:latin typeface="黑体" pitchFamily="49" charset="-122"/>
                <a:ea typeface="黑体" pitchFamily="49" charset="-122"/>
              </a:rPr>
              <a:t> </a:t>
            </a:r>
            <a:r>
              <a:rPr lang="zh-CN" altLang="en-US" sz="2400" b="0" dirty="0">
                <a:solidFill>
                  <a:srgbClr val="0000FF"/>
                </a:solidFill>
                <a:latin typeface="黑体" pitchFamily="49" charset="-122"/>
                <a:ea typeface="黑体" pitchFamily="49" charset="-122"/>
              </a:rPr>
              <a:t>与学术造诣深成果突出的学者合作研究</a:t>
            </a:r>
            <a:endParaRPr lang="en-US" altLang="zh-CN" sz="2400" b="0" dirty="0">
              <a:solidFill>
                <a:srgbClr val="0000FF"/>
              </a:solidFill>
              <a:latin typeface="黑体" pitchFamily="49" charset="-122"/>
              <a:ea typeface="黑体" pitchFamily="49" charset="-122"/>
            </a:endParaRPr>
          </a:p>
          <a:p>
            <a:pPr algn="just">
              <a:lnSpc>
                <a:spcPct val="110000"/>
              </a:lnSpc>
              <a:spcBef>
                <a:spcPct val="20000"/>
              </a:spcBef>
              <a:buClr>
                <a:schemeClr val="hlink"/>
              </a:buClr>
              <a:buSzPct val="50000"/>
              <a:buFont typeface="Wingdings" pitchFamily="2" charset="2"/>
              <a:buChar char="l"/>
            </a:pPr>
            <a:r>
              <a:rPr lang="zh-CN" altLang="en-US" sz="2800" b="0" dirty="0">
                <a:latin typeface="黑体" pitchFamily="49" charset="-122"/>
                <a:ea typeface="黑体" pitchFamily="49" charset="-122"/>
              </a:rPr>
              <a:t> 人才培养效果</a:t>
            </a:r>
            <a:endParaRPr lang="en-US" altLang="zh-CN" sz="2800" b="0" dirty="0">
              <a:latin typeface="黑体" pitchFamily="49" charset="-122"/>
              <a:ea typeface="黑体" pitchFamily="49" charset="-122"/>
            </a:endParaRPr>
          </a:p>
          <a:p>
            <a:pPr lvl="1" algn="just">
              <a:spcBef>
                <a:spcPts val="0"/>
              </a:spcBef>
              <a:buClr>
                <a:schemeClr val="hlink"/>
              </a:buClr>
              <a:buSzPct val="50000"/>
              <a:buFont typeface="Wingdings" pitchFamily="2" charset="2"/>
              <a:buChar char="u"/>
            </a:pPr>
            <a:r>
              <a:rPr lang="en-US" altLang="zh-CN" sz="2400" b="0" dirty="0">
                <a:solidFill>
                  <a:srgbClr val="0000FF"/>
                </a:solidFill>
                <a:latin typeface="黑体" pitchFamily="49" charset="-122"/>
                <a:ea typeface="黑体" pitchFamily="49" charset="-122"/>
              </a:rPr>
              <a:t> </a:t>
            </a:r>
            <a:r>
              <a:rPr lang="zh-CN" altLang="en-US" sz="2400" b="0" dirty="0">
                <a:solidFill>
                  <a:srgbClr val="0000FF"/>
                </a:solidFill>
                <a:latin typeface="黑体" pitchFamily="49" charset="-122"/>
                <a:ea typeface="黑体" pitchFamily="49" charset="-122"/>
              </a:rPr>
              <a:t>学术会议特邀报告</a:t>
            </a:r>
            <a:r>
              <a:rPr lang="en-US" altLang="zh-CN" sz="2400" b="0" dirty="0">
                <a:solidFill>
                  <a:srgbClr val="0000FF"/>
                </a:solidFill>
                <a:latin typeface="黑体" pitchFamily="49" charset="-122"/>
                <a:ea typeface="黑体" pitchFamily="49" charset="-122"/>
              </a:rPr>
              <a:t>15</a:t>
            </a:r>
            <a:r>
              <a:rPr lang="zh-CN" altLang="en-US" sz="2400" b="0" dirty="0">
                <a:solidFill>
                  <a:srgbClr val="0000FF"/>
                </a:solidFill>
                <a:latin typeface="黑体" pitchFamily="49" charset="-122"/>
                <a:ea typeface="黑体" pitchFamily="49" charset="-122"/>
              </a:rPr>
              <a:t>次，国际会议</a:t>
            </a:r>
            <a:r>
              <a:rPr lang="en-US" altLang="zh-CN" sz="2400" b="0" dirty="0">
                <a:solidFill>
                  <a:srgbClr val="0000FF"/>
                </a:solidFill>
                <a:latin typeface="黑体" pitchFamily="49" charset="-122"/>
                <a:ea typeface="黑体" pitchFamily="49" charset="-122"/>
              </a:rPr>
              <a:t>9</a:t>
            </a:r>
            <a:r>
              <a:rPr lang="zh-CN" altLang="en-US" sz="2400" b="0" dirty="0">
                <a:solidFill>
                  <a:srgbClr val="0000FF"/>
                </a:solidFill>
                <a:latin typeface="黑体" pitchFamily="49" charset="-122"/>
                <a:ea typeface="黑体" pitchFamily="49" charset="-122"/>
              </a:rPr>
              <a:t>次，被邀请讲学</a:t>
            </a:r>
            <a:r>
              <a:rPr lang="en-US" altLang="zh-CN" sz="2400" b="0" dirty="0">
                <a:solidFill>
                  <a:srgbClr val="0000FF"/>
                </a:solidFill>
                <a:latin typeface="黑体" pitchFamily="49" charset="-122"/>
                <a:ea typeface="黑体" pitchFamily="49" charset="-122"/>
              </a:rPr>
              <a:t>6</a:t>
            </a:r>
            <a:r>
              <a:rPr lang="zh-CN" altLang="en-US" sz="2400" b="0" dirty="0">
                <a:solidFill>
                  <a:srgbClr val="0000FF"/>
                </a:solidFill>
                <a:latin typeface="黑体" pitchFamily="49" charset="-122"/>
                <a:ea typeface="黑体" pitchFamily="49" charset="-122"/>
              </a:rPr>
              <a:t>次</a:t>
            </a:r>
            <a:endParaRPr lang="en-US" altLang="zh-CN" sz="2400" b="0" dirty="0">
              <a:solidFill>
                <a:srgbClr val="0000FF"/>
              </a:solidFill>
              <a:latin typeface="黑体" pitchFamily="49" charset="-122"/>
              <a:ea typeface="黑体" pitchFamily="49" charset="-122"/>
            </a:endParaRPr>
          </a:p>
          <a:p>
            <a:pPr lvl="1" algn="just">
              <a:spcBef>
                <a:spcPts val="0"/>
              </a:spcBef>
              <a:buClr>
                <a:schemeClr val="hlink"/>
              </a:buClr>
              <a:buSzPct val="50000"/>
              <a:buFont typeface="Wingdings" pitchFamily="2" charset="2"/>
              <a:buChar char="u"/>
            </a:pPr>
            <a:r>
              <a:rPr lang="en-US" altLang="zh-CN" sz="2400" b="0" dirty="0">
                <a:solidFill>
                  <a:srgbClr val="0000FF"/>
                </a:solidFill>
                <a:latin typeface="黑体" pitchFamily="49" charset="-122"/>
                <a:ea typeface="黑体" pitchFamily="49" charset="-122"/>
              </a:rPr>
              <a:t> DASFAA</a:t>
            </a:r>
            <a:r>
              <a:rPr lang="zh-CN" altLang="en-US" sz="2400" b="0" dirty="0">
                <a:solidFill>
                  <a:srgbClr val="0000FF"/>
                </a:solidFill>
                <a:latin typeface="黑体" pitchFamily="49" charset="-122"/>
                <a:ea typeface="黑体" pitchFamily="49" charset="-122"/>
              </a:rPr>
              <a:t>指导委员会主席</a:t>
            </a:r>
            <a:endParaRPr lang="en-US" altLang="zh-CN" sz="2400" b="0" dirty="0">
              <a:solidFill>
                <a:srgbClr val="0000FF"/>
              </a:solidFill>
              <a:latin typeface="黑体" pitchFamily="49" charset="-122"/>
              <a:ea typeface="黑体" pitchFamily="49" charset="-122"/>
            </a:endParaRPr>
          </a:p>
          <a:p>
            <a:pPr lvl="1" algn="just">
              <a:spcBef>
                <a:spcPts val="0"/>
              </a:spcBef>
              <a:buClr>
                <a:schemeClr val="hlink"/>
              </a:buClr>
              <a:buSzPct val="50000"/>
              <a:buFont typeface="Wingdings" pitchFamily="2" charset="2"/>
              <a:buChar char="u"/>
            </a:pPr>
            <a:r>
              <a:rPr lang="en-US" altLang="zh-CN" sz="2400" b="0" dirty="0">
                <a:solidFill>
                  <a:srgbClr val="0000FF"/>
                </a:solidFill>
                <a:latin typeface="黑体" pitchFamily="49" charset="-122"/>
                <a:ea typeface="黑体" pitchFamily="49" charset="-122"/>
              </a:rPr>
              <a:t> 20</a:t>
            </a:r>
            <a:r>
              <a:rPr lang="zh-CN" altLang="en-US" sz="2400" b="0" dirty="0">
                <a:solidFill>
                  <a:srgbClr val="0000FF"/>
                </a:solidFill>
                <a:latin typeface="黑体" pitchFamily="49" charset="-122"/>
                <a:ea typeface="黑体" pitchFamily="49" charset="-122"/>
              </a:rPr>
              <a:t>余次担任</a:t>
            </a:r>
            <a:r>
              <a:rPr lang="en-US" altLang="zh-CN" sz="2400" b="0" dirty="0">
                <a:solidFill>
                  <a:srgbClr val="0000FF"/>
                </a:solidFill>
                <a:latin typeface="黑体" pitchFamily="49" charset="-122"/>
                <a:ea typeface="黑体" pitchFamily="49" charset="-122"/>
              </a:rPr>
              <a:t>ICDE</a:t>
            </a:r>
            <a:r>
              <a:rPr lang="zh-CN" altLang="en-US" sz="2400" b="0" dirty="0">
                <a:solidFill>
                  <a:srgbClr val="0000FF"/>
                </a:solidFill>
                <a:latin typeface="黑体" pitchFamily="49" charset="-122"/>
                <a:ea typeface="黑体" pitchFamily="49" charset="-122"/>
              </a:rPr>
              <a:t>、</a:t>
            </a:r>
            <a:r>
              <a:rPr lang="en-US" altLang="zh-CN" sz="2400" b="0" dirty="0">
                <a:solidFill>
                  <a:srgbClr val="0000FF"/>
                </a:solidFill>
                <a:latin typeface="黑体" pitchFamily="49" charset="-122"/>
                <a:ea typeface="黑体" pitchFamily="49" charset="-122"/>
              </a:rPr>
              <a:t>CIKM</a:t>
            </a:r>
            <a:r>
              <a:rPr lang="zh-CN" altLang="en-US" sz="2400" b="0" dirty="0">
                <a:solidFill>
                  <a:srgbClr val="0000FF"/>
                </a:solidFill>
                <a:latin typeface="黑体" pitchFamily="49" charset="-122"/>
                <a:ea typeface="黑体" pitchFamily="49" charset="-122"/>
              </a:rPr>
              <a:t>等国际大会主席和</a:t>
            </a:r>
            <a:r>
              <a:rPr lang="en-US" altLang="zh-CN" sz="2400" b="0" dirty="0">
                <a:solidFill>
                  <a:srgbClr val="0000FF"/>
                </a:solidFill>
                <a:latin typeface="黑体" pitchFamily="49" charset="-122"/>
                <a:ea typeface="黑体" pitchFamily="49" charset="-122"/>
              </a:rPr>
              <a:t>PC</a:t>
            </a:r>
            <a:r>
              <a:rPr lang="zh-CN" altLang="en-US" sz="2400" b="0" dirty="0">
                <a:solidFill>
                  <a:srgbClr val="0000FF"/>
                </a:solidFill>
                <a:latin typeface="黑体" pitchFamily="49" charset="-122"/>
                <a:ea typeface="黑体" pitchFamily="49" charset="-122"/>
              </a:rPr>
              <a:t>主席</a:t>
            </a:r>
            <a:endParaRPr lang="en-US" altLang="zh-CN" sz="2400" b="0" dirty="0">
              <a:solidFill>
                <a:srgbClr val="0000FF"/>
              </a:solidFill>
              <a:latin typeface="黑体" pitchFamily="49" charset="-122"/>
              <a:ea typeface="黑体" pitchFamily="49" charset="-122"/>
            </a:endParaRPr>
          </a:p>
          <a:p>
            <a:pPr lvl="1" algn="just">
              <a:spcBef>
                <a:spcPts val="0"/>
              </a:spcBef>
              <a:buClr>
                <a:schemeClr val="hlink"/>
              </a:buClr>
              <a:buSzPct val="50000"/>
              <a:buFont typeface="Wingdings" pitchFamily="2" charset="2"/>
              <a:buChar char="u"/>
            </a:pPr>
            <a:r>
              <a:rPr lang="en-US" altLang="zh-CN" sz="2400" b="0" dirty="0">
                <a:solidFill>
                  <a:srgbClr val="0000FF"/>
                </a:solidFill>
                <a:latin typeface="黑体" pitchFamily="49" charset="-122"/>
                <a:ea typeface="黑体" pitchFamily="49" charset="-122"/>
              </a:rPr>
              <a:t> SIMOD</a:t>
            </a:r>
            <a:r>
              <a:rPr lang="zh-CN" altLang="en-US" sz="2400" b="0" dirty="0">
                <a:solidFill>
                  <a:srgbClr val="0000FF"/>
                </a:solidFill>
                <a:latin typeface="黑体" pitchFamily="49" charset="-122"/>
                <a:ea typeface="黑体" pitchFamily="49" charset="-122"/>
              </a:rPr>
              <a:t>、</a:t>
            </a:r>
            <a:r>
              <a:rPr lang="en-US" altLang="zh-CN" sz="2400" b="0" dirty="0">
                <a:solidFill>
                  <a:srgbClr val="0000FF"/>
                </a:solidFill>
                <a:latin typeface="黑体" pitchFamily="49" charset="-122"/>
                <a:ea typeface="黑体" pitchFamily="49" charset="-122"/>
              </a:rPr>
              <a:t>VLDB</a:t>
            </a:r>
            <a:r>
              <a:rPr lang="zh-CN" altLang="en-US" sz="2400" b="0" dirty="0">
                <a:solidFill>
                  <a:srgbClr val="0000FF"/>
                </a:solidFill>
                <a:latin typeface="黑体" pitchFamily="49" charset="-122"/>
                <a:ea typeface="黑体" pitchFamily="49" charset="-122"/>
              </a:rPr>
              <a:t>、</a:t>
            </a:r>
            <a:r>
              <a:rPr lang="en-US" altLang="zh-CN" sz="2400" b="0" dirty="0">
                <a:solidFill>
                  <a:srgbClr val="0000FF"/>
                </a:solidFill>
                <a:latin typeface="黑体" pitchFamily="49" charset="-122"/>
                <a:ea typeface="黑体" pitchFamily="49" charset="-122"/>
              </a:rPr>
              <a:t>ICDE</a:t>
            </a:r>
            <a:r>
              <a:rPr lang="zh-CN" altLang="en-US" sz="2400" b="0" dirty="0">
                <a:solidFill>
                  <a:srgbClr val="0000FF"/>
                </a:solidFill>
                <a:latin typeface="黑体" pitchFamily="49" charset="-122"/>
                <a:ea typeface="黑体" pitchFamily="49" charset="-122"/>
              </a:rPr>
              <a:t>、</a:t>
            </a:r>
            <a:r>
              <a:rPr lang="en-US" altLang="zh-CN" sz="2400" b="0" dirty="0">
                <a:solidFill>
                  <a:srgbClr val="0000FF"/>
                </a:solidFill>
                <a:latin typeface="黑体" pitchFamily="49" charset="-122"/>
                <a:ea typeface="黑体" pitchFamily="49" charset="-122"/>
              </a:rPr>
              <a:t>INFOCOM</a:t>
            </a:r>
            <a:r>
              <a:rPr lang="zh-CN" altLang="en-US" sz="2400" b="0" dirty="0">
                <a:solidFill>
                  <a:srgbClr val="0000FF"/>
                </a:solidFill>
                <a:latin typeface="黑体" pitchFamily="49" charset="-122"/>
                <a:ea typeface="黑体" pitchFamily="49" charset="-122"/>
              </a:rPr>
              <a:t>等国际顶级会议</a:t>
            </a:r>
            <a:r>
              <a:rPr lang="en-US" altLang="zh-CN" sz="2400" b="0" dirty="0">
                <a:solidFill>
                  <a:srgbClr val="0000FF"/>
                </a:solidFill>
                <a:latin typeface="黑体" pitchFamily="49" charset="-122"/>
                <a:ea typeface="黑体" pitchFamily="49" charset="-122"/>
              </a:rPr>
              <a:t>PC</a:t>
            </a:r>
            <a:r>
              <a:rPr lang="zh-CN" altLang="en-US" sz="2400" b="0" dirty="0">
                <a:solidFill>
                  <a:srgbClr val="0000FF"/>
                </a:solidFill>
                <a:latin typeface="黑体" pitchFamily="49" charset="-122"/>
                <a:ea typeface="黑体" pitchFamily="49" charset="-122"/>
              </a:rPr>
              <a:t>委员</a:t>
            </a:r>
            <a:endParaRPr lang="en-US" altLang="zh-CN" sz="2400" b="0" dirty="0">
              <a:solidFill>
                <a:srgbClr val="0000FF"/>
              </a:solidFill>
              <a:latin typeface="黑体" pitchFamily="49" charset="-122"/>
              <a:ea typeface="黑体" pitchFamily="49" charset="-122"/>
            </a:endParaRPr>
          </a:p>
          <a:p>
            <a:pPr lvl="1" algn="just">
              <a:spcBef>
                <a:spcPts val="0"/>
              </a:spcBef>
              <a:buClr>
                <a:schemeClr val="hlink"/>
              </a:buClr>
              <a:buSzPct val="50000"/>
              <a:buFont typeface="Wingdings" pitchFamily="2" charset="2"/>
              <a:buChar char="u"/>
            </a:pPr>
            <a:r>
              <a:rPr lang="en-US" altLang="zh-CN" sz="2400" b="0" dirty="0">
                <a:solidFill>
                  <a:srgbClr val="0000FF"/>
                </a:solidFill>
                <a:latin typeface="黑体" pitchFamily="49" charset="-122"/>
                <a:ea typeface="黑体" pitchFamily="49" charset="-122"/>
              </a:rPr>
              <a:t> CCF</a:t>
            </a:r>
            <a:r>
              <a:rPr lang="zh-CN" altLang="en-US" sz="2400" b="0" dirty="0">
                <a:solidFill>
                  <a:srgbClr val="0000FF"/>
                </a:solidFill>
                <a:latin typeface="黑体" pitchFamily="49" charset="-122"/>
                <a:ea typeface="黑体" pitchFamily="49" charset="-122"/>
              </a:rPr>
              <a:t>常务理事</a:t>
            </a:r>
            <a:r>
              <a:rPr lang="en-US" altLang="zh-CN" sz="2400" b="0" dirty="0">
                <a:solidFill>
                  <a:srgbClr val="0000FF"/>
                </a:solidFill>
                <a:latin typeface="黑体" pitchFamily="49" charset="-122"/>
                <a:ea typeface="黑体" pitchFamily="49" charset="-122"/>
              </a:rPr>
              <a:t>1</a:t>
            </a:r>
            <a:r>
              <a:rPr lang="zh-CN" altLang="en-US" sz="2400" b="0" dirty="0">
                <a:solidFill>
                  <a:srgbClr val="0000FF"/>
                </a:solidFill>
                <a:latin typeface="黑体" pitchFamily="49" charset="-122"/>
                <a:ea typeface="黑体" pitchFamily="49" charset="-122"/>
              </a:rPr>
              <a:t>人、传感网专委主任</a:t>
            </a:r>
            <a:r>
              <a:rPr lang="en-US" altLang="zh-CN" sz="2400" b="0" dirty="0">
                <a:solidFill>
                  <a:srgbClr val="0000FF"/>
                </a:solidFill>
                <a:latin typeface="黑体" pitchFamily="49" charset="-122"/>
                <a:ea typeface="黑体" pitchFamily="49" charset="-122"/>
              </a:rPr>
              <a:t>1</a:t>
            </a:r>
            <a:r>
              <a:rPr lang="zh-CN" altLang="en-US" sz="2400" b="0" dirty="0">
                <a:solidFill>
                  <a:srgbClr val="0000FF"/>
                </a:solidFill>
                <a:latin typeface="黑体" pitchFamily="49" charset="-122"/>
                <a:ea typeface="黑体" pitchFamily="49" charset="-122"/>
              </a:rPr>
              <a:t>人、大数据专家委副</a:t>
            </a:r>
            <a:endParaRPr lang="en-US" altLang="zh-CN" sz="2400" b="0" dirty="0">
              <a:solidFill>
                <a:srgbClr val="0000FF"/>
              </a:solidFill>
              <a:latin typeface="黑体" pitchFamily="49" charset="-122"/>
              <a:ea typeface="黑体" pitchFamily="49" charset="-122"/>
            </a:endParaRPr>
          </a:p>
          <a:p>
            <a:pPr lvl="1" algn="just">
              <a:spcBef>
                <a:spcPts val="0"/>
              </a:spcBef>
              <a:buClr>
                <a:schemeClr val="hlink"/>
              </a:buClr>
              <a:buSzPct val="50000"/>
            </a:pPr>
            <a:r>
              <a:rPr lang="en-US" altLang="zh-CN" sz="2400" b="0" dirty="0">
                <a:solidFill>
                  <a:srgbClr val="0000FF"/>
                </a:solidFill>
                <a:latin typeface="黑体" pitchFamily="49" charset="-122"/>
                <a:ea typeface="黑体" pitchFamily="49" charset="-122"/>
              </a:rPr>
              <a:t>  </a:t>
            </a:r>
            <a:r>
              <a:rPr lang="zh-CN" altLang="en-US" sz="2400" b="0" dirty="0">
                <a:solidFill>
                  <a:srgbClr val="0000FF"/>
                </a:solidFill>
                <a:latin typeface="黑体" pitchFamily="49" charset="-122"/>
                <a:ea typeface="黑体" pitchFamily="49" charset="-122"/>
              </a:rPr>
              <a:t>主任</a:t>
            </a:r>
            <a:r>
              <a:rPr lang="en-US" altLang="zh-CN" sz="2400" b="0" dirty="0">
                <a:solidFill>
                  <a:srgbClr val="0000FF"/>
                </a:solidFill>
                <a:latin typeface="黑体" pitchFamily="49" charset="-122"/>
                <a:ea typeface="黑体" pitchFamily="49" charset="-122"/>
              </a:rPr>
              <a:t>1</a:t>
            </a:r>
            <a:r>
              <a:rPr lang="zh-CN" altLang="en-US" sz="2400" b="0" dirty="0">
                <a:solidFill>
                  <a:srgbClr val="0000FF"/>
                </a:solidFill>
                <a:latin typeface="黑体" pitchFamily="49" charset="-122"/>
                <a:ea typeface="黑体" pitchFamily="49" charset="-122"/>
              </a:rPr>
              <a:t>人、数据专委会副主任</a:t>
            </a:r>
            <a:r>
              <a:rPr lang="en-US" altLang="zh-CN" sz="2400" b="0" dirty="0">
                <a:solidFill>
                  <a:srgbClr val="0000FF"/>
                </a:solidFill>
                <a:latin typeface="黑体" pitchFamily="49" charset="-122"/>
                <a:ea typeface="黑体" pitchFamily="49" charset="-122"/>
              </a:rPr>
              <a:t>1</a:t>
            </a:r>
            <a:r>
              <a:rPr lang="zh-CN" altLang="en-US" sz="2400" b="0" dirty="0">
                <a:solidFill>
                  <a:srgbClr val="0000FF"/>
                </a:solidFill>
                <a:latin typeface="黑体" pitchFamily="49" charset="-122"/>
                <a:ea typeface="黑体" pitchFamily="49" charset="-122"/>
              </a:rPr>
              <a:t>人</a:t>
            </a:r>
            <a:endParaRPr lang="en-US" altLang="zh-CN" sz="2400" b="0" dirty="0">
              <a:solidFill>
                <a:srgbClr val="0000FF"/>
              </a:solidFill>
              <a:latin typeface="黑体" pitchFamily="49" charset="-122"/>
              <a:ea typeface="黑体" pitchFamily="49" charset="-122"/>
            </a:endParaRPr>
          </a:p>
        </p:txBody>
      </p:sp>
      <p:sp>
        <p:nvSpPr>
          <p:cNvPr id="4" name="TextBox 4"/>
          <p:cNvSpPr txBox="1">
            <a:spLocks noChangeArrowheads="1"/>
          </p:cNvSpPr>
          <p:nvPr/>
        </p:nvSpPr>
        <p:spPr bwMode="auto">
          <a:xfrm>
            <a:off x="5357818" y="-24"/>
            <a:ext cx="3786182"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青年教师培养</a:t>
            </a:r>
            <a:endParaRPr lang="zh-CN" altLang="en-US" sz="4000" dirty="0">
              <a:solidFill>
                <a:srgbClr val="800000"/>
              </a:solidFill>
              <a:latin typeface="黑体" pitchFamily="49" charset="-122"/>
              <a:ea typeface="黑体" pitchFamily="49" charset="-122"/>
            </a:endParaRPr>
          </a:p>
        </p:txBody>
      </p:sp>
      <p:cxnSp>
        <p:nvCxnSpPr>
          <p:cNvPr id="5" name="直接连接符 4"/>
          <p:cNvCxnSpPr/>
          <p:nvPr/>
        </p:nvCxnSpPr>
        <p:spPr bwMode="auto">
          <a:xfrm>
            <a:off x="5406214" y="714332"/>
            <a:ext cx="3780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par>
                                <p:cTn id="32" presetID="53"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p:cTn id="3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7" dur="5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0"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 calcmode="lin" valueType="num">
                                      <p:cBhvr>
                                        <p:cTn id="62"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3"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4" dur="500"/>
                                        <p:tgtEl>
                                          <p:spTgt spid="3">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0"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 calcmode="lin" valueType="num">
                                      <p:cBhvr>
                                        <p:cTn id="69"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0"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71" dur="500"/>
                                        <p:tgtEl>
                                          <p:spTgt spid="3">
                                            <p:txEl>
                                              <p:pRg st="10" end="1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0" fill="hold" nodeType="clickEffect">
                                  <p:stCondLst>
                                    <p:cond delay="0"/>
                                  </p:stCondLst>
                                  <p:childTnLst>
                                    <p:set>
                                      <p:cBhvr>
                                        <p:cTn id="75" dur="1" fill="hold">
                                          <p:stCondLst>
                                            <p:cond delay="0"/>
                                          </p:stCondLst>
                                        </p:cTn>
                                        <p:tgtEl>
                                          <p:spTgt spid="3">
                                            <p:txEl>
                                              <p:pRg st="11" end="11"/>
                                            </p:txEl>
                                          </p:spTgt>
                                        </p:tgtEl>
                                        <p:attrNameLst>
                                          <p:attrName>style.visibility</p:attrName>
                                        </p:attrNameLst>
                                      </p:cBhvr>
                                      <p:to>
                                        <p:strVal val="visible"/>
                                      </p:to>
                                    </p:set>
                                    <p:anim calcmode="lin" valueType="num">
                                      <p:cBhvr>
                                        <p:cTn id="76"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7"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78" dur="500"/>
                                        <p:tgtEl>
                                          <p:spTgt spid="3">
                                            <p:txEl>
                                              <p:pRg st="11" end="11"/>
                                            </p:txEl>
                                          </p:spTgt>
                                        </p:tgtEl>
                                      </p:cBhvr>
                                    </p:animEffect>
                                  </p:childTnLst>
                                </p:cTn>
                              </p:par>
                              <p:par>
                                <p:cTn id="79" presetID="53" presetClass="entr" presetSubtype="0" fill="hold" nodeType="withEffect">
                                  <p:stCondLst>
                                    <p:cond delay="0"/>
                                  </p:stCondLst>
                                  <p:childTnLst>
                                    <p:set>
                                      <p:cBhvr>
                                        <p:cTn id="80" dur="1" fill="hold">
                                          <p:stCondLst>
                                            <p:cond delay="0"/>
                                          </p:stCondLst>
                                        </p:cTn>
                                        <p:tgtEl>
                                          <p:spTgt spid="3">
                                            <p:txEl>
                                              <p:pRg st="12" end="12"/>
                                            </p:txEl>
                                          </p:spTgt>
                                        </p:tgtEl>
                                        <p:attrNameLst>
                                          <p:attrName>style.visibility</p:attrName>
                                        </p:attrNameLst>
                                      </p:cBhvr>
                                      <p:to>
                                        <p:strVal val="visible"/>
                                      </p:to>
                                    </p:set>
                                    <p:anim calcmode="lin" valueType="num">
                                      <p:cBhvr>
                                        <p:cTn id="81"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82"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8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6429388" y="-71462"/>
            <a:ext cx="2643175"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学生培养</a:t>
            </a:r>
            <a:endParaRPr lang="zh-CN" altLang="en-US" sz="4000" dirty="0">
              <a:solidFill>
                <a:srgbClr val="800000"/>
              </a:solidFill>
              <a:latin typeface="黑体" pitchFamily="49" charset="-122"/>
              <a:ea typeface="黑体" pitchFamily="49" charset="-122"/>
            </a:endParaRPr>
          </a:p>
        </p:txBody>
      </p:sp>
      <p:cxnSp>
        <p:nvCxnSpPr>
          <p:cNvPr id="3" name="直接连接符 2"/>
          <p:cNvCxnSpPr/>
          <p:nvPr/>
        </p:nvCxnSpPr>
        <p:spPr bwMode="auto">
          <a:xfrm>
            <a:off x="6215074" y="548680"/>
            <a:ext cx="2952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5" name="Rectangle 4"/>
          <p:cNvSpPr>
            <a:spLocks noChangeArrowheads="1"/>
          </p:cNvSpPr>
          <p:nvPr/>
        </p:nvSpPr>
        <p:spPr bwMode="auto">
          <a:xfrm>
            <a:off x="176033" y="4509120"/>
            <a:ext cx="8712000" cy="1928826"/>
          </a:xfrm>
          <a:prstGeom prst="rect">
            <a:avLst/>
          </a:prstGeom>
          <a:solidFill>
            <a:srgbClr val="CCECFF"/>
          </a:solidFill>
          <a:ln w="9525">
            <a:solidFill>
              <a:schemeClr val="tx2"/>
            </a:solidFill>
            <a:miter lim="800000"/>
          </a:ln>
        </p:spPr>
        <p:txBody>
          <a:bodyPr/>
          <a:lstStyle/>
          <a:p>
            <a:pPr algn="just">
              <a:lnSpc>
                <a:spcPts val="2500"/>
              </a:lnSpc>
              <a:spcBef>
                <a:spcPts val="600"/>
              </a:spcBef>
              <a:spcAft>
                <a:spcPts val="0"/>
              </a:spcAft>
              <a:buClr>
                <a:schemeClr val="hlink"/>
              </a:buClr>
              <a:buSzPct val="50000"/>
              <a:defRPr/>
            </a:pPr>
            <a:r>
              <a:rPr lang="zh-CN" altLang="en-US" sz="2600" b="0" dirty="0">
                <a:solidFill>
                  <a:schemeClr val="bg2">
                    <a:lumMod val="50000"/>
                    <a:lumOff val="50000"/>
                  </a:schemeClr>
                </a:solidFill>
                <a:latin typeface="华文琥珀" pitchFamily="2" charset="-122"/>
                <a:ea typeface="华文琥珀" pitchFamily="2" charset="-122"/>
              </a:rPr>
              <a:t>研究生去向</a:t>
            </a:r>
            <a:endParaRPr lang="en-US" altLang="zh-CN" sz="2600" b="0" dirty="0">
              <a:solidFill>
                <a:schemeClr val="bg2">
                  <a:lumMod val="50000"/>
                  <a:lumOff val="50000"/>
                </a:schemeClr>
              </a:solidFill>
              <a:latin typeface="华文琥珀" pitchFamily="2" charset="-122"/>
              <a:ea typeface="华文琥珀" pitchFamily="2" charset="-122"/>
            </a:endParaRPr>
          </a:p>
          <a:p>
            <a:pPr algn="just">
              <a:lnSpc>
                <a:spcPts val="2500"/>
              </a:lnSpc>
              <a:spcBef>
                <a:spcPts val="0"/>
              </a:spcBef>
              <a:buClr>
                <a:schemeClr val="hlink"/>
              </a:buClr>
              <a:buSzPct val="50000"/>
              <a:defRPr/>
            </a:pPr>
            <a:r>
              <a:rPr lang="en-US" altLang="zh-CN" sz="2400" b="0" dirty="0">
                <a:latin typeface="隶书" pitchFamily="49" charset="-122"/>
                <a:ea typeface="隶书" pitchFamily="49" charset="-122"/>
              </a:rPr>
              <a:t>1.</a:t>
            </a:r>
            <a:r>
              <a:rPr lang="zh-CN" altLang="en-US" sz="2400" b="0" dirty="0">
                <a:latin typeface="隶书" pitchFamily="49" charset="-122"/>
                <a:ea typeface="隶书" pitchFamily="49" charset="-122"/>
              </a:rPr>
              <a:t>赴美国、欧洲、澳大利亚、香港：</a:t>
            </a:r>
            <a:r>
              <a:rPr lang="zh-CN" altLang="en-US" sz="2400" b="0" dirty="0">
                <a:solidFill>
                  <a:srgbClr val="800000"/>
                </a:solidFill>
                <a:latin typeface="隶书" pitchFamily="49" charset="-122"/>
                <a:ea typeface="隶书" pitchFamily="49" charset="-122"/>
              </a:rPr>
              <a:t>攻读博士学位</a:t>
            </a:r>
            <a:r>
              <a:rPr lang="en-US" altLang="zh-CN" sz="2400" b="0" dirty="0">
                <a:latin typeface="隶书" pitchFamily="49" charset="-122"/>
                <a:ea typeface="隶书" pitchFamily="49" charset="-122"/>
              </a:rPr>
              <a:t>;</a:t>
            </a:r>
            <a:endParaRPr lang="en-US" altLang="zh-CN" sz="2400" b="0" dirty="0">
              <a:latin typeface="隶书" pitchFamily="49" charset="-122"/>
              <a:ea typeface="隶书" pitchFamily="49" charset="-122"/>
            </a:endParaRPr>
          </a:p>
          <a:p>
            <a:pPr algn="just">
              <a:lnSpc>
                <a:spcPts val="2500"/>
              </a:lnSpc>
              <a:spcBef>
                <a:spcPts val="0"/>
              </a:spcBef>
              <a:buClr>
                <a:schemeClr val="hlink"/>
              </a:buClr>
              <a:buSzPct val="50000"/>
              <a:defRPr/>
            </a:pPr>
            <a:r>
              <a:rPr lang="en-US" altLang="zh-CN" sz="2400" b="0" dirty="0">
                <a:latin typeface="隶书" pitchFamily="49" charset="-122"/>
                <a:ea typeface="隶书" pitchFamily="49" charset="-122"/>
              </a:rPr>
              <a:t>2.</a:t>
            </a:r>
            <a:r>
              <a:rPr lang="zh-CN" altLang="en-US" sz="2400" b="0" dirty="0">
                <a:latin typeface="隶书" pitchFamily="49" charset="-122"/>
                <a:ea typeface="隶书" pitchFamily="49" charset="-122"/>
              </a:rPr>
              <a:t>清华大学、复旦大学等学校：</a:t>
            </a:r>
            <a:r>
              <a:rPr lang="zh-CN" altLang="en-US" sz="2400" b="0" dirty="0">
                <a:solidFill>
                  <a:srgbClr val="800000"/>
                </a:solidFill>
                <a:latin typeface="隶书" pitchFamily="49" charset="-122"/>
                <a:ea typeface="隶书" pitchFamily="49" charset="-122"/>
              </a:rPr>
              <a:t>教授、副教授和讲师</a:t>
            </a:r>
            <a:r>
              <a:rPr lang="en-US" altLang="zh-CN" sz="2400" b="0" dirty="0">
                <a:latin typeface="隶书" pitchFamily="49" charset="-122"/>
                <a:ea typeface="隶书" pitchFamily="49" charset="-122"/>
              </a:rPr>
              <a:t>;</a:t>
            </a:r>
            <a:endParaRPr lang="en-US" altLang="zh-CN" sz="2400" b="0" dirty="0">
              <a:latin typeface="隶书" pitchFamily="49" charset="-122"/>
              <a:ea typeface="隶书" pitchFamily="49" charset="-122"/>
            </a:endParaRPr>
          </a:p>
          <a:p>
            <a:pPr algn="just">
              <a:lnSpc>
                <a:spcPts val="2500"/>
              </a:lnSpc>
              <a:spcBef>
                <a:spcPts val="0"/>
              </a:spcBef>
              <a:buClr>
                <a:schemeClr val="hlink"/>
              </a:buClr>
              <a:buSzPct val="50000"/>
              <a:defRPr/>
            </a:pPr>
            <a:r>
              <a:rPr lang="en-US" altLang="zh-CN" sz="2400" b="0" dirty="0">
                <a:latin typeface="隶书" pitchFamily="49" charset="-122"/>
                <a:ea typeface="隶书" pitchFamily="49" charset="-122"/>
              </a:rPr>
              <a:t>3.</a:t>
            </a:r>
            <a:r>
              <a:rPr lang="zh-CN" altLang="en-US" sz="2400" b="0" dirty="0">
                <a:latin typeface="隶书" pitchFamily="49" charset="-122"/>
                <a:ea typeface="隶书" pitchFamily="49" charset="-122"/>
              </a:rPr>
              <a:t>中国科学院、国家部委研究所：</a:t>
            </a:r>
            <a:r>
              <a:rPr lang="zh-CN" altLang="en-US" sz="2400" b="0" dirty="0">
                <a:solidFill>
                  <a:srgbClr val="800000"/>
                </a:solidFill>
                <a:latin typeface="隶书" pitchFamily="49" charset="-122"/>
                <a:ea typeface="隶书" pitchFamily="49" charset="-122"/>
              </a:rPr>
              <a:t>研究员</a:t>
            </a:r>
            <a:r>
              <a:rPr lang="en-US" altLang="zh-CN" sz="2400" b="0" dirty="0">
                <a:solidFill>
                  <a:srgbClr val="800000"/>
                </a:solidFill>
                <a:latin typeface="隶书" pitchFamily="49" charset="-122"/>
                <a:ea typeface="隶书" pitchFamily="49" charset="-122"/>
              </a:rPr>
              <a:t>,</a:t>
            </a:r>
            <a:r>
              <a:rPr lang="zh-CN" altLang="en-US" sz="2400" b="0" dirty="0">
                <a:solidFill>
                  <a:srgbClr val="800000"/>
                </a:solidFill>
                <a:latin typeface="隶书" pitchFamily="49" charset="-122"/>
                <a:ea typeface="隶书" pitchFamily="49" charset="-122"/>
              </a:rPr>
              <a:t>副研究员</a:t>
            </a:r>
            <a:r>
              <a:rPr lang="en-US" altLang="zh-CN" sz="2400" b="0" dirty="0">
                <a:latin typeface="隶书" pitchFamily="49" charset="-122"/>
                <a:ea typeface="隶书" pitchFamily="49" charset="-122"/>
              </a:rPr>
              <a:t>;</a:t>
            </a:r>
            <a:endParaRPr lang="en-US" altLang="zh-CN" sz="2400" b="0" dirty="0">
              <a:latin typeface="隶书" pitchFamily="49" charset="-122"/>
              <a:ea typeface="隶书" pitchFamily="49" charset="-122"/>
            </a:endParaRPr>
          </a:p>
          <a:p>
            <a:pPr algn="just">
              <a:lnSpc>
                <a:spcPts val="2500"/>
              </a:lnSpc>
              <a:spcBef>
                <a:spcPts val="0"/>
              </a:spcBef>
              <a:buClr>
                <a:schemeClr val="hlink"/>
              </a:buClr>
              <a:buSzPct val="50000"/>
              <a:defRPr/>
            </a:pPr>
            <a:r>
              <a:rPr lang="en-US" altLang="zh-CN" sz="2400" b="0" dirty="0">
                <a:latin typeface="隶书" pitchFamily="49" charset="-122"/>
                <a:ea typeface="隶书" pitchFamily="49" charset="-122"/>
              </a:rPr>
              <a:t>4.</a:t>
            </a:r>
            <a:r>
              <a:rPr lang="zh-CN" altLang="en-US" sz="2400" b="0" dirty="0">
                <a:latin typeface="隶书" pitchFamily="49" charset="-122"/>
                <a:ea typeface="隶书" pitchFamily="49" charset="-122"/>
              </a:rPr>
              <a:t>微软研究院、</a:t>
            </a:r>
            <a:r>
              <a:rPr lang="en-US" altLang="zh-CN" sz="2400" b="0" dirty="0">
                <a:latin typeface="隶书" pitchFamily="49" charset="-122"/>
                <a:ea typeface="隶书" pitchFamily="49" charset="-122"/>
              </a:rPr>
              <a:t>IBM</a:t>
            </a:r>
            <a:r>
              <a:rPr lang="zh-CN" altLang="en-US" sz="2400" b="0" dirty="0">
                <a:latin typeface="隶书" pitchFamily="49" charset="-122"/>
                <a:ea typeface="隶书" pitchFamily="49" charset="-122"/>
              </a:rPr>
              <a:t>研究院、日本理光研究院</a:t>
            </a:r>
            <a:r>
              <a:rPr lang="en-US" altLang="zh-CN" sz="2400" b="0" dirty="0">
                <a:latin typeface="隶书" pitchFamily="49" charset="-122"/>
                <a:ea typeface="隶书" pitchFamily="49" charset="-122"/>
              </a:rPr>
              <a:t>:</a:t>
            </a:r>
            <a:r>
              <a:rPr lang="zh-CN" altLang="en-US" sz="2400" b="0" dirty="0">
                <a:solidFill>
                  <a:srgbClr val="800000"/>
                </a:solidFill>
                <a:latin typeface="隶书" pitchFamily="49" charset="-122"/>
                <a:ea typeface="隶书" pitchFamily="49" charset="-122"/>
              </a:rPr>
              <a:t>研究员</a:t>
            </a:r>
            <a:r>
              <a:rPr lang="en-US" altLang="zh-CN" sz="2400" b="0" dirty="0">
                <a:latin typeface="隶书" pitchFamily="49" charset="-122"/>
                <a:ea typeface="隶书" pitchFamily="49" charset="-122"/>
              </a:rPr>
              <a:t>;</a:t>
            </a:r>
            <a:endParaRPr lang="en-US" altLang="zh-CN" sz="2400" b="0" dirty="0">
              <a:latin typeface="隶书" pitchFamily="49" charset="-122"/>
              <a:ea typeface="隶书" pitchFamily="49" charset="-122"/>
            </a:endParaRPr>
          </a:p>
          <a:p>
            <a:pPr algn="just">
              <a:lnSpc>
                <a:spcPts val="2500"/>
              </a:lnSpc>
              <a:spcBef>
                <a:spcPts val="0"/>
              </a:spcBef>
              <a:buClr>
                <a:schemeClr val="hlink"/>
              </a:buClr>
              <a:buSzPct val="50000"/>
              <a:defRPr/>
            </a:pPr>
            <a:r>
              <a:rPr lang="en-US" altLang="zh-CN" sz="2400" b="0" dirty="0">
                <a:latin typeface="隶书" pitchFamily="49" charset="-122"/>
                <a:ea typeface="隶书" pitchFamily="49" charset="-122"/>
              </a:rPr>
              <a:t>5.</a:t>
            </a:r>
            <a:r>
              <a:rPr lang="zh-CN" altLang="en-US" sz="2400" b="0" dirty="0">
                <a:latin typeface="隶书" pitchFamily="49" charset="-122"/>
                <a:ea typeface="隶书" pitchFamily="49" charset="-122"/>
              </a:rPr>
              <a:t>国内外知名企业：</a:t>
            </a:r>
            <a:r>
              <a:rPr lang="zh-CN" altLang="en-US" sz="2400" b="0" dirty="0">
                <a:solidFill>
                  <a:srgbClr val="800000"/>
                </a:solidFill>
                <a:latin typeface="隶书" pitchFamily="49" charset="-122"/>
                <a:ea typeface="隶书" pitchFamily="49" charset="-122"/>
              </a:rPr>
              <a:t>工程师</a:t>
            </a:r>
            <a:r>
              <a:rPr lang="en-US" altLang="zh-CN" sz="2400" b="0" dirty="0">
                <a:latin typeface="隶书" pitchFamily="49" charset="-122"/>
                <a:ea typeface="隶书" pitchFamily="49" charset="-122"/>
              </a:rPr>
              <a:t>.</a:t>
            </a:r>
            <a:endParaRPr lang="en-US" altLang="zh-CN" sz="2400" b="0" dirty="0">
              <a:latin typeface="隶书" pitchFamily="49" charset="-122"/>
              <a:ea typeface="隶书" pitchFamily="49" charset="-122"/>
            </a:endParaRPr>
          </a:p>
        </p:txBody>
      </p:sp>
      <p:sp>
        <p:nvSpPr>
          <p:cNvPr id="6" name="TextBox 5"/>
          <p:cNvSpPr txBox="1"/>
          <p:nvPr/>
        </p:nvSpPr>
        <p:spPr>
          <a:xfrm>
            <a:off x="176033" y="1916832"/>
            <a:ext cx="8738780" cy="2387833"/>
          </a:xfrm>
          <a:prstGeom prst="rect">
            <a:avLst/>
          </a:prstGeom>
          <a:solidFill>
            <a:schemeClr val="tx1">
              <a:lumMod val="20000"/>
              <a:lumOff val="80000"/>
            </a:schemeClr>
          </a:solidFill>
          <a:ln>
            <a:solidFill>
              <a:schemeClr val="tx2">
                <a:lumMod val="50000"/>
              </a:schemeClr>
            </a:solidFill>
          </a:ln>
        </p:spPr>
        <p:txBody>
          <a:bodyPr wrap="square" rtlCol="0">
            <a:spAutoFit/>
          </a:bodyPr>
          <a:lstStyle/>
          <a:p>
            <a:pPr marL="342900" lvl="0" indent="-342900" algn="just" eaLnBrk="0" hangingPunct="0">
              <a:lnSpc>
                <a:spcPts val="2900"/>
              </a:lnSpc>
              <a:spcBef>
                <a:spcPts val="0"/>
              </a:spcBef>
              <a:buClr>
                <a:schemeClr val="hlink"/>
              </a:buClr>
              <a:buSzPct val="50000"/>
              <a:defRPr/>
            </a:pPr>
            <a:r>
              <a:rPr lang="zh-CN" altLang="en-US" sz="2600" b="0" dirty="0">
                <a:solidFill>
                  <a:schemeClr val="bg2">
                    <a:lumMod val="50000"/>
                    <a:lumOff val="50000"/>
                  </a:schemeClr>
                </a:solidFill>
                <a:latin typeface="华文琥珀" pitchFamily="2" charset="-122"/>
                <a:ea typeface="华文琥珀" pitchFamily="2" charset="-122"/>
              </a:rPr>
              <a:t>研究生获奖情况</a:t>
            </a:r>
            <a:endParaRPr lang="en-US" altLang="zh-CN" sz="2600" b="0" dirty="0">
              <a:solidFill>
                <a:schemeClr val="bg2">
                  <a:lumMod val="50000"/>
                  <a:lumOff val="50000"/>
                </a:schemeClr>
              </a:solidFill>
              <a:latin typeface="华文琥珀" pitchFamily="2" charset="-122"/>
              <a:ea typeface="华文琥珀" pitchFamily="2" charset="-122"/>
            </a:endParaRPr>
          </a:p>
          <a:p>
            <a:pPr marL="342900" lvl="0" indent="-342900" algn="just" eaLnBrk="0" hangingPunct="0">
              <a:lnSpc>
                <a:spcPts val="2500"/>
              </a:lnSpc>
              <a:spcBef>
                <a:spcPts val="0"/>
              </a:spcBef>
              <a:buClr>
                <a:schemeClr val="hlink"/>
              </a:buClr>
              <a:buSzPct val="50000"/>
              <a:buFont typeface="Monotype Sorts"/>
              <a:buChar char="n"/>
              <a:defRPr/>
            </a:pPr>
            <a:r>
              <a:rPr lang="zh-CN" altLang="en-US" sz="2400" b="0" dirty="0">
                <a:latin typeface="隶书" pitchFamily="49" charset="-122"/>
                <a:ea typeface="隶书" pitchFamily="49" charset="-122"/>
              </a:rPr>
              <a:t>全国优秀博士学位论文提名奖，邹兆年，</a:t>
            </a:r>
            <a:r>
              <a:rPr lang="en-US" altLang="zh-CN" sz="2400" b="0" dirty="0">
                <a:latin typeface="隶书" pitchFamily="49" charset="-122"/>
                <a:ea typeface="隶书" pitchFamily="49" charset="-122"/>
              </a:rPr>
              <a:t>2013</a:t>
            </a:r>
            <a:r>
              <a:rPr lang="zh-CN" altLang="en-US" sz="2400" b="0" dirty="0">
                <a:latin typeface="隶书" pitchFamily="49" charset="-122"/>
                <a:ea typeface="隶书" pitchFamily="49" charset="-122"/>
              </a:rPr>
              <a:t>；</a:t>
            </a:r>
            <a:endParaRPr lang="zh-CN" altLang="en-US" sz="2400" b="0" dirty="0">
              <a:latin typeface="隶书" pitchFamily="49" charset="-122"/>
              <a:ea typeface="隶书" pitchFamily="49" charset="-122"/>
            </a:endParaRPr>
          </a:p>
          <a:p>
            <a:pPr marL="342900" lvl="0" indent="-342900" algn="just" eaLnBrk="0" hangingPunct="0">
              <a:lnSpc>
                <a:spcPts val="2500"/>
              </a:lnSpc>
              <a:spcBef>
                <a:spcPts val="0"/>
              </a:spcBef>
              <a:buClr>
                <a:schemeClr val="hlink"/>
              </a:buClr>
              <a:buSzPct val="50000"/>
              <a:buFont typeface="Monotype Sorts"/>
              <a:buChar char="n"/>
              <a:defRPr/>
            </a:pPr>
            <a:r>
              <a:rPr lang="en-US" altLang="zh-CN" sz="2400" b="0" dirty="0">
                <a:latin typeface="隶书" pitchFamily="49" charset="-122"/>
                <a:ea typeface="隶书" pitchFamily="49" charset="-122"/>
              </a:rPr>
              <a:t>CCF</a:t>
            </a:r>
            <a:r>
              <a:rPr lang="zh-CN" altLang="en-US" sz="2400" b="0" dirty="0">
                <a:latin typeface="隶书" pitchFamily="49" charset="-122"/>
                <a:ea typeface="隶书" pitchFamily="49" charset="-122"/>
              </a:rPr>
              <a:t>优秀博士论文奖，王宏志，</a:t>
            </a:r>
            <a:r>
              <a:rPr lang="en-US" altLang="zh-CN" sz="2400" b="0" dirty="0">
                <a:latin typeface="隶书" pitchFamily="49" charset="-122"/>
                <a:ea typeface="隶书" pitchFamily="49" charset="-122"/>
              </a:rPr>
              <a:t>2011</a:t>
            </a:r>
            <a:r>
              <a:rPr lang="zh-CN" altLang="en-US" sz="2400" b="0" dirty="0">
                <a:latin typeface="隶书" pitchFamily="49" charset="-122"/>
                <a:ea typeface="隶书" pitchFamily="49" charset="-122"/>
              </a:rPr>
              <a:t>；</a:t>
            </a:r>
            <a:endParaRPr lang="zh-CN" altLang="en-US" sz="2400" b="0" dirty="0">
              <a:latin typeface="隶书" pitchFamily="49" charset="-122"/>
              <a:ea typeface="隶书" pitchFamily="49" charset="-122"/>
            </a:endParaRPr>
          </a:p>
          <a:p>
            <a:pPr marL="342900" lvl="0" indent="-342900" algn="just" eaLnBrk="0" hangingPunct="0">
              <a:lnSpc>
                <a:spcPts val="2500"/>
              </a:lnSpc>
              <a:spcBef>
                <a:spcPts val="0"/>
              </a:spcBef>
              <a:buClr>
                <a:schemeClr val="hlink"/>
              </a:buClr>
              <a:buSzPct val="50000"/>
              <a:buFont typeface="Monotype Sorts"/>
              <a:buChar char="n"/>
              <a:defRPr/>
            </a:pPr>
            <a:r>
              <a:rPr lang="en-US" altLang="zh-CN" sz="2400" b="0" dirty="0">
                <a:latin typeface="隶书" pitchFamily="49" charset="-122"/>
                <a:ea typeface="隶书" pitchFamily="49" charset="-122"/>
              </a:rPr>
              <a:t>CCF</a:t>
            </a:r>
            <a:r>
              <a:rPr lang="zh-CN" altLang="en-US" sz="2400" b="0" dirty="0">
                <a:latin typeface="隶书" pitchFamily="49" charset="-122"/>
                <a:ea typeface="隶书" pitchFamily="49" charset="-122"/>
              </a:rPr>
              <a:t>优秀博士论文奖，邹兆年，</a:t>
            </a:r>
            <a:r>
              <a:rPr lang="en-US" altLang="zh-CN" sz="2400" b="0" dirty="0">
                <a:latin typeface="隶书" pitchFamily="49" charset="-122"/>
                <a:ea typeface="隶书" pitchFamily="49" charset="-122"/>
              </a:rPr>
              <a:t>2012</a:t>
            </a:r>
            <a:r>
              <a:rPr lang="zh-CN" altLang="en-US" sz="2400" b="0" dirty="0">
                <a:latin typeface="隶书" pitchFamily="49" charset="-122"/>
                <a:ea typeface="隶书" pitchFamily="49" charset="-122"/>
              </a:rPr>
              <a:t>；</a:t>
            </a:r>
            <a:endParaRPr lang="zh-CN" altLang="en-US" sz="2400" b="0" dirty="0">
              <a:latin typeface="隶书" pitchFamily="49" charset="-122"/>
              <a:ea typeface="隶书" pitchFamily="49" charset="-122"/>
            </a:endParaRPr>
          </a:p>
          <a:p>
            <a:pPr marL="342900" lvl="0" indent="-342900" algn="just" eaLnBrk="0" hangingPunct="0">
              <a:lnSpc>
                <a:spcPts val="2500"/>
              </a:lnSpc>
              <a:spcBef>
                <a:spcPts val="0"/>
              </a:spcBef>
              <a:buClr>
                <a:schemeClr val="hlink"/>
              </a:buClr>
              <a:buSzPct val="50000"/>
              <a:buFont typeface="Monotype Sorts"/>
              <a:buChar char="n"/>
              <a:defRPr/>
            </a:pPr>
            <a:r>
              <a:rPr lang="en-US" altLang="zh-CN" sz="2400" b="0" dirty="0">
                <a:latin typeface="隶书" pitchFamily="49" charset="-122"/>
                <a:ea typeface="隶书" pitchFamily="49" charset="-122"/>
              </a:rPr>
              <a:t>CCF</a:t>
            </a:r>
            <a:r>
              <a:rPr lang="zh-CN" altLang="en-US" sz="2400" b="0" dirty="0">
                <a:latin typeface="隶书" pitchFamily="49" charset="-122"/>
                <a:ea typeface="隶书" pitchFamily="49" charset="-122"/>
              </a:rPr>
              <a:t>优秀博士论文奖，程思瑶，</a:t>
            </a:r>
            <a:r>
              <a:rPr lang="en-US" altLang="zh-CN" sz="2400" b="0" dirty="0">
                <a:latin typeface="隶书" pitchFamily="49" charset="-122"/>
                <a:ea typeface="隶书" pitchFamily="49" charset="-122"/>
              </a:rPr>
              <a:t>2013</a:t>
            </a:r>
            <a:r>
              <a:rPr lang="zh-CN" altLang="en-US" sz="2400" b="0" dirty="0">
                <a:latin typeface="隶书" pitchFamily="49" charset="-122"/>
                <a:ea typeface="隶书" pitchFamily="49" charset="-122"/>
              </a:rPr>
              <a:t>；</a:t>
            </a:r>
            <a:endParaRPr lang="en-US" altLang="zh-CN" sz="2400" b="0" dirty="0">
              <a:latin typeface="隶书" pitchFamily="49" charset="-122"/>
              <a:ea typeface="隶书" pitchFamily="49" charset="-122"/>
            </a:endParaRPr>
          </a:p>
          <a:p>
            <a:pPr marL="342900" lvl="0" indent="-342900" algn="just" eaLnBrk="0" hangingPunct="0">
              <a:lnSpc>
                <a:spcPts val="2500"/>
              </a:lnSpc>
              <a:spcBef>
                <a:spcPts val="0"/>
              </a:spcBef>
              <a:buClr>
                <a:schemeClr val="hlink"/>
              </a:buClr>
              <a:buSzPct val="50000"/>
              <a:buFont typeface="Monotype Sorts"/>
              <a:buChar char="n"/>
              <a:defRPr/>
            </a:pPr>
            <a:r>
              <a:rPr lang="en-US" altLang="zh-CN" sz="2400" b="0" dirty="0">
                <a:latin typeface="隶书" pitchFamily="49" charset="-122"/>
                <a:ea typeface="隶书" pitchFamily="49" charset="-122"/>
              </a:rPr>
              <a:t>CCF</a:t>
            </a:r>
            <a:r>
              <a:rPr lang="zh-CN" altLang="en-US" sz="2400" b="0" dirty="0">
                <a:latin typeface="隶书" pitchFamily="49" charset="-122"/>
                <a:ea typeface="隶书" pitchFamily="49" charset="-122"/>
              </a:rPr>
              <a:t>优秀博士论文奖，苗东菁，</a:t>
            </a:r>
            <a:r>
              <a:rPr lang="en-US" altLang="zh-CN" sz="2400" b="0" dirty="0">
                <a:latin typeface="隶书" pitchFamily="49" charset="-122"/>
                <a:ea typeface="隶书" pitchFamily="49" charset="-122"/>
              </a:rPr>
              <a:t>2018</a:t>
            </a:r>
            <a:r>
              <a:rPr lang="zh-CN" altLang="en-US" sz="2400" b="0" dirty="0">
                <a:latin typeface="隶书" pitchFamily="49" charset="-122"/>
                <a:ea typeface="隶书" pitchFamily="49" charset="-122"/>
              </a:rPr>
              <a:t>；</a:t>
            </a:r>
            <a:endParaRPr lang="en-US" altLang="zh-CN" sz="2400" b="0" dirty="0">
              <a:latin typeface="隶书" pitchFamily="49" charset="-122"/>
              <a:ea typeface="隶书" pitchFamily="49" charset="-122"/>
            </a:endParaRPr>
          </a:p>
          <a:p>
            <a:pPr marL="342900" lvl="0" indent="-342900" algn="just" eaLnBrk="0" hangingPunct="0">
              <a:lnSpc>
                <a:spcPts val="2500"/>
              </a:lnSpc>
              <a:spcBef>
                <a:spcPts val="0"/>
              </a:spcBef>
              <a:buClr>
                <a:schemeClr val="hlink"/>
              </a:buClr>
              <a:buSzPct val="50000"/>
              <a:buFont typeface="Monotype Sorts"/>
              <a:buChar char="n"/>
              <a:defRPr/>
            </a:pPr>
            <a:r>
              <a:rPr lang="en-US" altLang="zh-CN" sz="2400" b="0" dirty="0">
                <a:latin typeface="隶书" pitchFamily="49" charset="-122"/>
                <a:ea typeface="隶书" pitchFamily="49" charset="-122"/>
              </a:rPr>
              <a:t>ACM SIGMOD</a:t>
            </a:r>
            <a:r>
              <a:rPr lang="zh-CN" altLang="en-US" sz="2400" b="0" dirty="0">
                <a:latin typeface="隶书" pitchFamily="49" charset="-122"/>
                <a:ea typeface="隶书" pitchFamily="49" charset="-122"/>
              </a:rPr>
              <a:t>中国优秀博士论文奖，叶晨，</a:t>
            </a:r>
            <a:r>
              <a:rPr lang="en-US" altLang="zh-CN" sz="2400" b="0" dirty="0">
                <a:latin typeface="隶书" pitchFamily="49" charset="-122"/>
                <a:ea typeface="隶书" pitchFamily="49" charset="-122"/>
              </a:rPr>
              <a:t>2021.</a:t>
            </a:r>
            <a:endParaRPr lang="en-US" altLang="zh-CN" sz="2400" b="0" dirty="0">
              <a:latin typeface="隶书" pitchFamily="49" charset="-122"/>
              <a:ea typeface="隶书" pitchFamily="49" charset="-122"/>
            </a:endParaRPr>
          </a:p>
        </p:txBody>
      </p:sp>
      <p:sp>
        <p:nvSpPr>
          <p:cNvPr id="8" name="Rectangle 4"/>
          <p:cNvSpPr>
            <a:spLocks noChangeArrowheads="1"/>
          </p:cNvSpPr>
          <p:nvPr/>
        </p:nvSpPr>
        <p:spPr bwMode="auto">
          <a:xfrm>
            <a:off x="210907" y="554069"/>
            <a:ext cx="8715375" cy="1071570"/>
          </a:xfrm>
          <a:prstGeom prst="rect">
            <a:avLst/>
          </a:prstGeom>
          <a:solidFill>
            <a:schemeClr val="accent2"/>
          </a:solidFill>
          <a:ln w="9525">
            <a:solidFill>
              <a:schemeClr val="tx2"/>
            </a:solidFill>
            <a:miter lim="800000"/>
          </a:ln>
        </p:spPr>
        <p:txBody>
          <a:bodyPr/>
          <a:lstStyle/>
          <a:p>
            <a:pPr algn="just">
              <a:lnSpc>
                <a:spcPts val="2900"/>
              </a:lnSpc>
              <a:spcBef>
                <a:spcPts val="0"/>
              </a:spcBef>
              <a:buClr>
                <a:schemeClr val="hlink"/>
              </a:buClr>
              <a:buSzPct val="50000"/>
              <a:defRPr/>
            </a:pPr>
            <a:r>
              <a:rPr lang="zh-CN" altLang="en-US" sz="2600" b="0" dirty="0">
                <a:solidFill>
                  <a:schemeClr val="bg2">
                    <a:lumMod val="50000"/>
                    <a:lumOff val="50000"/>
                  </a:schemeClr>
                </a:solidFill>
                <a:latin typeface="华文琥珀" pitchFamily="2" charset="-122"/>
                <a:ea typeface="华文琥珀" pitchFamily="2" charset="-122"/>
              </a:rPr>
              <a:t>研究生培养方式</a:t>
            </a:r>
            <a:endParaRPr lang="en-US" altLang="zh-CN" sz="2600" b="0" dirty="0">
              <a:solidFill>
                <a:schemeClr val="bg2">
                  <a:lumMod val="50000"/>
                  <a:lumOff val="50000"/>
                </a:schemeClr>
              </a:solidFill>
              <a:latin typeface="华文琥珀" pitchFamily="2" charset="-122"/>
              <a:ea typeface="华文琥珀" pitchFamily="2" charset="-122"/>
            </a:endParaRPr>
          </a:p>
          <a:p>
            <a:pPr algn="just">
              <a:lnSpc>
                <a:spcPts val="2500"/>
              </a:lnSpc>
              <a:spcBef>
                <a:spcPts val="0"/>
              </a:spcBef>
              <a:buClr>
                <a:schemeClr val="hlink"/>
              </a:buClr>
              <a:buSzPct val="50000"/>
              <a:defRPr/>
            </a:pPr>
            <a:r>
              <a:rPr lang="en-US" altLang="zh-CN" sz="2400" b="0" dirty="0">
                <a:latin typeface="隶书" pitchFamily="49" charset="-122"/>
                <a:ea typeface="隶书" pitchFamily="49" charset="-122"/>
              </a:rPr>
              <a:t>1.</a:t>
            </a:r>
            <a:r>
              <a:rPr lang="zh-CN" altLang="en-US" sz="2400" b="0" dirty="0">
                <a:latin typeface="隶书" pitchFamily="49" charset="-122"/>
                <a:ea typeface="隶书" pitchFamily="49" charset="-122"/>
              </a:rPr>
              <a:t>坚实的基础，良好的动手能力，创新的研究工作；</a:t>
            </a:r>
            <a:endParaRPr lang="en-US" altLang="zh-CN" sz="2400" b="0" dirty="0">
              <a:latin typeface="隶书" pitchFamily="49" charset="-122"/>
              <a:ea typeface="隶书" pitchFamily="49" charset="-122"/>
            </a:endParaRPr>
          </a:p>
          <a:p>
            <a:pPr algn="just">
              <a:lnSpc>
                <a:spcPts val="2500"/>
              </a:lnSpc>
              <a:spcBef>
                <a:spcPts val="0"/>
              </a:spcBef>
              <a:buClr>
                <a:schemeClr val="hlink"/>
              </a:buClr>
              <a:buSzPct val="50000"/>
              <a:defRPr/>
            </a:pPr>
            <a:r>
              <a:rPr lang="en-US" altLang="zh-CN" sz="2400" b="0" dirty="0">
                <a:latin typeface="隶书" pitchFamily="49" charset="-122"/>
                <a:ea typeface="隶书" pitchFamily="49" charset="-122"/>
              </a:rPr>
              <a:t>2.</a:t>
            </a:r>
            <a:r>
              <a:rPr lang="zh-CN" altLang="en-US" sz="2400" b="0" dirty="0">
                <a:latin typeface="隶书" pitchFamily="49" charset="-122"/>
                <a:ea typeface="隶书" pitchFamily="49" charset="-122"/>
              </a:rPr>
              <a:t>学生培养与国际接轨</a:t>
            </a:r>
            <a:r>
              <a:rPr lang="en-US" altLang="zh-CN" sz="2400" b="0" dirty="0">
                <a:latin typeface="隶书" pitchFamily="49" charset="-122"/>
                <a:ea typeface="隶书" pitchFamily="49" charset="-122"/>
              </a:rPr>
              <a:t>.</a:t>
            </a:r>
            <a:endParaRPr lang="en-US" altLang="zh-CN" sz="2400" b="0" dirty="0">
              <a:latin typeface="隶书" pitchFamily="49" charset="-122"/>
              <a:ea typeface="隶书"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4716016" y="373046"/>
            <a:ext cx="4356547" cy="686726"/>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丰富多彩的生活</a:t>
            </a:r>
            <a:endParaRPr lang="zh-CN" altLang="en-US" sz="4000" dirty="0">
              <a:solidFill>
                <a:srgbClr val="800000"/>
              </a:solidFill>
              <a:latin typeface="黑体" pitchFamily="49" charset="-122"/>
              <a:ea typeface="黑体" pitchFamily="49" charset="-122"/>
            </a:endParaRPr>
          </a:p>
        </p:txBody>
      </p:sp>
      <p:cxnSp>
        <p:nvCxnSpPr>
          <p:cNvPr id="3" name="直接连接符 2"/>
          <p:cNvCxnSpPr/>
          <p:nvPr/>
        </p:nvCxnSpPr>
        <p:spPr bwMode="auto">
          <a:xfrm>
            <a:off x="4714876" y="1071546"/>
            <a:ext cx="4392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5" name="内容占位符 4"/>
          <p:cNvSpPr>
            <a:spLocks noGrp="1"/>
          </p:cNvSpPr>
          <p:nvPr>
            <p:ph idx="1"/>
          </p:nvPr>
        </p:nvSpPr>
        <p:spPr>
          <a:xfrm>
            <a:off x="2314588" y="2071678"/>
            <a:ext cx="4329114" cy="2714644"/>
          </a:xfrm>
        </p:spPr>
        <p:txBody>
          <a:bodyPr/>
          <a:lstStyle/>
          <a:p>
            <a:pPr>
              <a:buFont typeface="Wingdings" pitchFamily="2" charset="2"/>
              <a:buChar char="u"/>
            </a:pPr>
            <a:r>
              <a:rPr lang="zh-CN" altLang="en-US" sz="3200" dirty="0">
                <a:solidFill>
                  <a:schemeClr val="bg2"/>
                </a:solidFill>
                <a:latin typeface="黑体" pitchFamily="49" charset="-122"/>
                <a:ea typeface="黑体" pitchFamily="49" charset="-122"/>
              </a:rPr>
              <a:t>丰富的文体活动</a:t>
            </a:r>
            <a:endParaRPr lang="en-US" altLang="zh-CN" sz="3200" dirty="0">
              <a:solidFill>
                <a:schemeClr val="bg2"/>
              </a:solidFill>
              <a:latin typeface="黑体" pitchFamily="49" charset="-122"/>
              <a:ea typeface="黑体" pitchFamily="49" charset="-122"/>
            </a:endParaRPr>
          </a:p>
          <a:p>
            <a:pPr>
              <a:buFont typeface="Wingdings" pitchFamily="2" charset="2"/>
              <a:buChar char="u"/>
            </a:pPr>
            <a:r>
              <a:rPr lang="zh-CN" altLang="en-US" sz="3200" dirty="0">
                <a:solidFill>
                  <a:schemeClr val="bg2"/>
                </a:solidFill>
                <a:latin typeface="黑体" pitchFamily="49" charset="-122"/>
                <a:ea typeface="黑体" pitchFamily="49" charset="-122"/>
              </a:rPr>
              <a:t>每年一次郊游</a:t>
            </a:r>
            <a:endParaRPr lang="en-US" altLang="zh-CN" sz="3200" dirty="0">
              <a:solidFill>
                <a:schemeClr val="bg2"/>
              </a:solidFill>
              <a:latin typeface="黑体" pitchFamily="49" charset="-122"/>
              <a:ea typeface="黑体" pitchFamily="49" charset="-122"/>
            </a:endParaRPr>
          </a:p>
          <a:p>
            <a:pPr>
              <a:buFont typeface="Wingdings" pitchFamily="2" charset="2"/>
              <a:buChar char="u"/>
            </a:pPr>
            <a:r>
              <a:rPr lang="zh-CN" altLang="en-US" sz="3200" dirty="0">
                <a:solidFill>
                  <a:schemeClr val="bg2"/>
                </a:solidFill>
                <a:latin typeface="黑体" pitchFamily="49" charset="-122"/>
                <a:ea typeface="黑体" pitchFamily="49" charset="-122"/>
              </a:rPr>
              <a:t>每年一次元旦联欢</a:t>
            </a:r>
            <a:endParaRPr lang="en-US" altLang="zh-CN" sz="3200" dirty="0">
              <a:solidFill>
                <a:schemeClr val="bg2"/>
              </a:solidFill>
              <a:latin typeface="黑体" pitchFamily="49" charset="-122"/>
              <a:ea typeface="黑体" pitchFamily="49" charset="-122"/>
            </a:endParaRPr>
          </a:p>
          <a:p>
            <a:pPr>
              <a:buFont typeface="Wingdings" pitchFamily="2" charset="2"/>
              <a:buChar char="u"/>
            </a:pPr>
            <a:r>
              <a:rPr lang="zh-CN" altLang="en-US" sz="3200" dirty="0">
                <a:solidFill>
                  <a:schemeClr val="bg2"/>
                </a:solidFill>
                <a:latin typeface="黑体" pitchFamily="49" charset="-122"/>
                <a:ea typeface="黑体" pitchFamily="49" charset="-122"/>
              </a:rPr>
              <a:t>不定期的野外活动</a:t>
            </a:r>
            <a:endParaRPr lang="zh-CN" altLang="en-US" sz="3200" dirty="0">
              <a:solidFill>
                <a:schemeClr val="bg2"/>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4" descr="DSCF0021"/>
          <p:cNvPicPr>
            <a:picLocks noChangeAspect="1" noChangeArrowheads="1"/>
          </p:cNvPicPr>
          <p:nvPr/>
        </p:nvPicPr>
        <p:blipFill>
          <a:blip r:embed="rId1" cstate="print"/>
          <a:srcRect/>
          <a:stretch>
            <a:fillRect/>
          </a:stretch>
        </p:blipFill>
        <p:spPr bwMode="auto">
          <a:xfrm>
            <a:off x="1331913" y="981075"/>
            <a:ext cx="7056437" cy="52911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IMG_1504.JPG"/>
          <p:cNvPicPr>
            <a:picLocks noChangeAspect="1"/>
          </p:cNvPicPr>
          <p:nvPr/>
        </p:nvPicPr>
        <p:blipFill>
          <a:blip r:embed="rId1"/>
          <a:stretch>
            <a:fillRect/>
          </a:stretch>
        </p:blipFill>
        <p:spPr>
          <a:xfrm>
            <a:off x="0" y="842963"/>
            <a:ext cx="9118771" cy="5157805"/>
          </a:xfrm>
          <a:prstGeom prst="rect">
            <a:avLst/>
          </a:prstGeom>
        </p:spPr>
      </p:pic>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DSC04096.JPG"/>
          <p:cNvPicPr>
            <a:picLocks noChangeAspect="1"/>
          </p:cNvPicPr>
          <p:nvPr/>
        </p:nvPicPr>
        <p:blipFill>
          <a:blip r:embed="rId1" cstate="print"/>
          <a:stretch>
            <a:fillRect/>
          </a:stretch>
        </p:blipFill>
        <p:spPr>
          <a:xfrm>
            <a:off x="357158" y="214290"/>
            <a:ext cx="8429620" cy="6322215"/>
          </a:xfrm>
          <a:prstGeom prst="rect">
            <a:avLst/>
          </a:prstGeom>
        </p:spPr>
      </p:pic>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SCF0042.JPG"/>
          <p:cNvPicPr>
            <a:picLocks noChangeAspect="1"/>
          </p:cNvPicPr>
          <p:nvPr/>
        </p:nvPicPr>
        <p:blipFill>
          <a:blip r:embed="rId1"/>
          <a:stretch>
            <a:fillRect/>
          </a:stretch>
        </p:blipFill>
        <p:spPr>
          <a:xfrm>
            <a:off x="214282" y="142852"/>
            <a:ext cx="4278314" cy="3208736"/>
          </a:xfrm>
          <a:prstGeom prst="rect">
            <a:avLst/>
          </a:prstGeom>
        </p:spPr>
      </p:pic>
      <p:pic>
        <p:nvPicPr>
          <p:cNvPr id="4" name="图片 3" descr="DSCF0079.JPG"/>
          <p:cNvPicPr>
            <a:picLocks noChangeAspect="1"/>
          </p:cNvPicPr>
          <p:nvPr/>
        </p:nvPicPr>
        <p:blipFill>
          <a:blip r:embed="rId2"/>
          <a:stretch>
            <a:fillRect/>
          </a:stretch>
        </p:blipFill>
        <p:spPr>
          <a:xfrm>
            <a:off x="4572000" y="142852"/>
            <a:ext cx="4349752" cy="3214710"/>
          </a:xfrm>
          <a:prstGeom prst="rect">
            <a:avLst/>
          </a:prstGeom>
        </p:spPr>
      </p:pic>
      <p:pic>
        <p:nvPicPr>
          <p:cNvPr id="6" name="Picture 4" descr="DSCF0107"/>
          <p:cNvPicPr>
            <a:picLocks noChangeAspect="1" noChangeArrowheads="1"/>
          </p:cNvPicPr>
          <p:nvPr/>
        </p:nvPicPr>
        <p:blipFill>
          <a:blip r:embed="rId3" cstate="print"/>
          <a:srcRect/>
          <a:stretch>
            <a:fillRect/>
          </a:stretch>
        </p:blipFill>
        <p:spPr bwMode="auto">
          <a:xfrm>
            <a:off x="214282" y="3571876"/>
            <a:ext cx="4286280" cy="3093565"/>
          </a:xfrm>
          <a:prstGeom prst="rect">
            <a:avLst/>
          </a:prstGeom>
          <a:noFill/>
          <a:ln w="9525">
            <a:noFill/>
            <a:miter lim="800000"/>
            <a:headEnd/>
            <a:tailEnd/>
          </a:ln>
        </p:spPr>
      </p:pic>
      <p:pic>
        <p:nvPicPr>
          <p:cNvPr id="7" name="Picture 4" descr="铁力二日游 134"/>
          <p:cNvPicPr>
            <a:picLocks noChangeAspect="1" noChangeArrowheads="1"/>
          </p:cNvPicPr>
          <p:nvPr/>
        </p:nvPicPr>
        <p:blipFill>
          <a:blip r:embed="rId4" cstate="print"/>
          <a:srcRect/>
          <a:stretch>
            <a:fillRect/>
          </a:stretch>
        </p:blipFill>
        <p:spPr bwMode="auto">
          <a:xfrm>
            <a:off x="4643438" y="3571876"/>
            <a:ext cx="4357718" cy="304175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DSC03995.JPG"/>
          <p:cNvPicPr>
            <a:picLocks noChangeAspect="1"/>
          </p:cNvPicPr>
          <p:nvPr/>
        </p:nvPicPr>
        <p:blipFill>
          <a:blip r:embed="rId1" cstate="print"/>
          <a:stretch>
            <a:fillRect/>
          </a:stretch>
        </p:blipFill>
        <p:spPr>
          <a:xfrm>
            <a:off x="142844" y="71414"/>
            <a:ext cx="4357686" cy="3268265"/>
          </a:xfrm>
          <a:prstGeom prst="rect">
            <a:avLst/>
          </a:prstGeom>
        </p:spPr>
      </p:pic>
      <p:pic>
        <p:nvPicPr>
          <p:cNvPr id="5" name="图片 4" descr="DSC03994.JPG"/>
          <p:cNvPicPr>
            <a:picLocks noChangeAspect="1"/>
          </p:cNvPicPr>
          <p:nvPr/>
        </p:nvPicPr>
        <p:blipFill>
          <a:blip r:embed="rId2" cstate="print"/>
          <a:stretch>
            <a:fillRect/>
          </a:stretch>
        </p:blipFill>
        <p:spPr>
          <a:xfrm>
            <a:off x="4643438" y="71438"/>
            <a:ext cx="4381498" cy="3286124"/>
          </a:xfrm>
          <a:prstGeom prst="rect">
            <a:avLst/>
          </a:prstGeom>
        </p:spPr>
      </p:pic>
      <p:pic>
        <p:nvPicPr>
          <p:cNvPr id="8" name="图片 7" descr="DSC04021.JPG"/>
          <p:cNvPicPr>
            <a:picLocks noChangeAspect="1"/>
          </p:cNvPicPr>
          <p:nvPr/>
        </p:nvPicPr>
        <p:blipFill>
          <a:blip r:embed="rId3" cstate="print"/>
          <a:stretch>
            <a:fillRect/>
          </a:stretch>
        </p:blipFill>
        <p:spPr>
          <a:xfrm>
            <a:off x="142844" y="3500438"/>
            <a:ext cx="4357718" cy="3161107"/>
          </a:xfrm>
          <a:prstGeom prst="rect">
            <a:avLst/>
          </a:prstGeom>
        </p:spPr>
      </p:pic>
      <p:pic>
        <p:nvPicPr>
          <p:cNvPr id="9" name="图片 8" descr="DSC04142.JPG"/>
          <p:cNvPicPr>
            <a:picLocks noChangeAspect="1"/>
          </p:cNvPicPr>
          <p:nvPr/>
        </p:nvPicPr>
        <p:blipFill>
          <a:blip r:embed="rId4" cstate="print"/>
          <a:stretch>
            <a:fillRect/>
          </a:stretch>
        </p:blipFill>
        <p:spPr>
          <a:xfrm>
            <a:off x="4643438" y="3500438"/>
            <a:ext cx="4357686" cy="3214709"/>
          </a:xfrm>
          <a:prstGeom prst="rect">
            <a:avLst/>
          </a:prstGeom>
        </p:spPr>
      </p:pic>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4" descr="铁力二日游 124"/>
          <p:cNvPicPr>
            <a:picLocks noChangeAspect="1" noChangeArrowheads="1"/>
          </p:cNvPicPr>
          <p:nvPr/>
        </p:nvPicPr>
        <p:blipFill>
          <a:blip r:embed="rId1" cstate="print"/>
          <a:srcRect/>
          <a:stretch>
            <a:fillRect/>
          </a:stretch>
        </p:blipFill>
        <p:spPr bwMode="auto">
          <a:xfrm>
            <a:off x="285720" y="142852"/>
            <a:ext cx="4122353" cy="3092453"/>
          </a:xfrm>
          <a:prstGeom prst="rect">
            <a:avLst/>
          </a:prstGeom>
          <a:noFill/>
          <a:ln w="9525">
            <a:noFill/>
            <a:miter lim="800000"/>
            <a:headEnd/>
            <a:tailEnd/>
          </a:ln>
        </p:spPr>
      </p:pic>
      <p:pic>
        <p:nvPicPr>
          <p:cNvPr id="5" name="图片 4" descr="铁力二日游 116.jpg"/>
          <p:cNvPicPr>
            <a:picLocks noChangeAspect="1"/>
          </p:cNvPicPr>
          <p:nvPr/>
        </p:nvPicPr>
        <p:blipFill>
          <a:blip r:embed="rId2" cstate="print"/>
          <a:stretch>
            <a:fillRect/>
          </a:stretch>
        </p:blipFill>
        <p:spPr>
          <a:xfrm>
            <a:off x="4786314" y="142852"/>
            <a:ext cx="4191029" cy="3071834"/>
          </a:xfrm>
          <a:prstGeom prst="rect">
            <a:avLst/>
          </a:prstGeom>
        </p:spPr>
      </p:pic>
      <p:pic>
        <p:nvPicPr>
          <p:cNvPr id="7" name="图片 6" descr="DSC01286.JPG"/>
          <p:cNvPicPr>
            <a:picLocks noChangeAspect="1"/>
          </p:cNvPicPr>
          <p:nvPr/>
        </p:nvPicPr>
        <p:blipFill>
          <a:blip r:embed="rId3" cstate="print"/>
          <a:stretch>
            <a:fillRect/>
          </a:stretch>
        </p:blipFill>
        <p:spPr>
          <a:xfrm>
            <a:off x="285720" y="3357562"/>
            <a:ext cx="4143404" cy="3375422"/>
          </a:xfrm>
          <a:prstGeom prst="rect">
            <a:avLst/>
          </a:prstGeom>
        </p:spPr>
      </p:pic>
      <p:pic>
        <p:nvPicPr>
          <p:cNvPr id="9" name="图片 8" descr="DSC04153.JPG"/>
          <p:cNvPicPr>
            <a:picLocks noChangeAspect="1"/>
          </p:cNvPicPr>
          <p:nvPr/>
        </p:nvPicPr>
        <p:blipFill>
          <a:blip r:embed="rId4" cstate="print"/>
          <a:stretch>
            <a:fillRect/>
          </a:stretch>
        </p:blipFill>
        <p:spPr>
          <a:xfrm>
            <a:off x="4786314" y="3357562"/>
            <a:ext cx="4286248" cy="3357586"/>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0" y="176103"/>
            <a:ext cx="8964488" cy="3631126"/>
          </a:xfrm>
          <a:prstGeom prst="rect">
            <a:avLst/>
          </a:prstGeom>
          <a:noFill/>
          <a:ln>
            <a:noFill/>
          </a:ln>
          <a:effectLst/>
        </p:spPr>
        <p:txBody>
          <a:bodyPr/>
          <a:lstStyle/>
          <a:p>
            <a:pPr marL="363855" indent="-363855">
              <a:spcBef>
                <a:spcPts val="600"/>
              </a:spcBef>
              <a:buClr>
                <a:srgbClr val="800000"/>
              </a:buClr>
              <a:buFont typeface="Wingdings" pitchFamily="2" charset="2"/>
              <a:buChar char="n"/>
            </a:pPr>
            <a:r>
              <a:rPr lang="zh-CN" altLang="en-US" sz="3200" dirty="0">
                <a:ea typeface="黑体" pitchFamily="49" charset="-122"/>
                <a:cs typeface="Times New Roman" pitchFamily="18" charset="0"/>
              </a:rPr>
              <a:t>学生培养</a:t>
            </a:r>
            <a:endParaRPr lang="en-US" altLang="zh-CN" sz="3200" dirty="0">
              <a:ea typeface="黑体" pitchFamily="49" charset="-122"/>
              <a:cs typeface="Times New Roman" pitchFamily="18" charset="0"/>
            </a:endParaRPr>
          </a:p>
          <a:p>
            <a:pPr marL="821055" lvl="1" indent="-363855">
              <a:spcBef>
                <a:spcPts val="600"/>
              </a:spcBef>
              <a:buClr>
                <a:srgbClr val="800000"/>
              </a:buClr>
              <a:buFont typeface="Wingdings" pitchFamily="2" charset="2"/>
              <a:buChar char="Ø"/>
            </a:pPr>
            <a:r>
              <a:rPr lang="zh-CN" altLang="en-US" sz="2800" dirty="0">
                <a:solidFill>
                  <a:srgbClr val="0000CC"/>
                </a:solidFill>
                <a:ea typeface="黑体" pitchFamily="49" charset="-122"/>
                <a:cs typeface="Times New Roman" pitchFamily="18" charset="0"/>
              </a:rPr>
              <a:t>博士生王金宝</a:t>
            </a:r>
            <a:endParaRPr lang="en-US" altLang="zh-CN" sz="2800" dirty="0">
              <a:solidFill>
                <a:srgbClr val="0000CC"/>
              </a:solidFill>
              <a:ea typeface="黑体" pitchFamily="49" charset="-122"/>
              <a:cs typeface="Times New Roman" pitchFamily="18" charset="0"/>
            </a:endParaRPr>
          </a:p>
          <a:p>
            <a:pPr marL="1371600" lvl="2" indent="-457200">
              <a:spcBef>
                <a:spcPts val="600"/>
              </a:spcBef>
              <a:buClr>
                <a:srgbClr val="800000"/>
              </a:buClr>
              <a:buFont typeface="Wingdings" pitchFamily="2" charset="2"/>
              <a:buChar char="n"/>
            </a:pPr>
            <a:r>
              <a:rPr lang="zh-CN" altLang="zh-CN" sz="2400" dirty="0">
                <a:solidFill>
                  <a:srgbClr val="640000"/>
                </a:solidFill>
                <a:ea typeface="黑体" pitchFamily="49" charset="-122"/>
                <a:cs typeface="Times New Roman" pitchFamily="18" charset="0"/>
              </a:rPr>
              <a:t>“微软学者”奖学金</a:t>
            </a:r>
            <a:endParaRPr lang="en-US" altLang="zh-CN" sz="2400" dirty="0">
              <a:solidFill>
                <a:srgbClr val="640000"/>
              </a:solidFill>
              <a:ea typeface="黑体" pitchFamily="49" charset="-122"/>
              <a:cs typeface="Times New Roman" pitchFamily="18" charset="0"/>
            </a:endParaRPr>
          </a:p>
          <a:p>
            <a:pPr marL="1371600" lvl="2" indent="-457200">
              <a:spcBef>
                <a:spcPts val="600"/>
              </a:spcBef>
              <a:buClr>
                <a:srgbClr val="800000"/>
              </a:buClr>
              <a:buFont typeface="Wingdings" pitchFamily="2" charset="2"/>
              <a:buChar char="n"/>
            </a:pPr>
            <a:r>
              <a:rPr lang="zh-CN" altLang="en-US" sz="2400" dirty="0">
                <a:solidFill>
                  <a:srgbClr val="640000"/>
                </a:solidFill>
                <a:ea typeface="黑体" pitchFamily="49" charset="-122"/>
                <a:cs typeface="Times New Roman" pitchFamily="18" charset="0"/>
              </a:rPr>
              <a:t>国际会议</a:t>
            </a:r>
            <a:r>
              <a:rPr lang="en-US" altLang="zh-CN" sz="2400" dirty="0">
                <a:solidFill>
                  <a:srgbClr val="640000"/>
                </a:solidFill>
                <a:ea typeface="黑体" pitchFamily="49" charset="-122"/>
                <a:cs typeface="Times New Roman" pitchFamily="18" charset="0"/>
              </a:rPr>
              <a:t>MSN2016</a:t>
            </a:r>
            <a:r>
              <a:rPr lang="zh-CN" altLang="en-US" sz="2400" dirty="0">
                <a:solidFill>
                  <a:srgbClr val="640000"/>
                </a:solidFill>
                <a:ea typeface="黑体" pitchFamily="49" charset="-122"/>
                <a:cs typeface="Times New Roman" pitchFamily="18" charset="0"/>
              </a:rPr>
              <a:t>最佳论文提名奖</a:t>
            </a:r>
            <a:endParaRPr lang="en-US" altLang="zh-CN" sz="2400" dirty="0">
              <a:solidFill>
                <a:srgbClr val="640000"/>
              </a:solidFill>
              <a:ea typeface="黑体" pitchFamily="49" charset="-122"/>
              <a:cs typeface="Times New Roman" pitchFamily="18" charset="0"/>
            </a:endParaRPr>
          </a:p>
          <a:p>
            <a:pPr marL="821055" lvl="1" indent="-363855">
              <a:spcBef>
                <a:spcPts val="600"/>
              </a:spcBef>
              <a:buClr>
                <a:srgbClr val="800000"/>
              </a:buClr>
              <a:buFont typeface="Wingdings" pitchFamily="2" charset="2"/>
              <a:buChar char="Ø"/>
            </a:pPr>
            <a:r>
              <a:rPr lang="zh-CN" altLang="zh-CN" sz="2800" dirty="0">
                <a:solidFill>
                  <a:srgbClr val="0000CC"/>
                </a:solidFill>
                <a:ea typeface="黑体" pitchFamily="49" charset="-122"/>
                <a:cs typeface="Times New Roman" pitchFamily="18" charset="0"/>
              </a:rPr>
              <a:t>博士生陈权</a:t>
            </a:r>
            <a:endParaRPr lang="en-US" altLang="zh-CN" sz="2800" dirty="0">
              <a:solidFill>
                <a:srgbClr val="0000CC"/>
              </a:solidFill>
              <a:ea typeface="黑体" pitchFamily="49" charset="-122"/>
              <a:cs typeface="Times New Roman" pitchFamily="18" charset="0"/>
            </a:endParaRPr>
          </a:p>
          <a:p>
            <a:pPr marL="1278255" lvl="2" indent="-363855">
              <a:spcBef>
                <a:spcPts val="600"/>
              </a:spcBef>
              <a:buClr>
                <a:srgbClr val="800000"/>
              </a:buClr>
              <a:buFont typeface="Wingdings" pitchFamily="2" charset="2"/>
              <a:buChar char="Ø"/>
            </a:pPr>
            <a:r>
              <a:rPr lang="en-US" altLang="zh-CN" sz="2400" dirty="0">
                <a:solidFill>
                  <a:srgbClr val="640000"/>
                </a:solidFill>
                <a:ea typeface="黑体" pitchFamily="49" charset="-122"/>
                <a:cs typeface="Times New Roman" pitchFamily="18" charset="0"/>
              </a:rPr>
              <a:t>CCF</a:t>
            </a:r>
            <a:r>
              <a:rPr lang="zh-CN" altLang="zh-CN" sz="2400" dirty="0">
                <a:solidFill>
                  <a:srgbClr val="640000"/>
                </a:solidFill>
                <a:ea typeface="黑体" pitchFamily="49" charset="-122"/>
                <a:cs typeface="Times New Roman" pitchFamily="18" charset="0"/>
              </a:rPr>
              <a:t>优秀博士论文提名奖</a:t>
            </a:r>
            <a:endParaRPr lang="en-US" altLang="zh-CN" sz="2400" dirty="0">
              <a:solidFill>
                <a:srgbClr val="640000"/>
              </a:solidFill>
              <a:ea typeface="黑体" pitchFamily="49" charset="-122"/>
              <a:cs typeface="Times New Roman" pitchFamily="18" charset="0"/>
            </a:endParaRPr>
          </a:p>
          <a:p>
            <a:pPr marL="1278255" lvl="2" indent="-363855">
              <a:spcBef>
                <a:spcPts val="600"/>
              </a:spcBef>
              <a:buClr>
                <a:srgbClr val="800000"/>
              </a:buClr>
              <a:buFont typeface="Wingdings" pitchFamily="2" charset="2"/>
              <a:buChar char="Ø"/>
            </a:pPr>
            <a:r>
              <a:rPr lang="en-US" altLang="zh-CN" sz="2400" dirty="0">
                <a:solidFill>
                  <a:srgbClr val="640000"/>
                </a:solidFill>
                <a:ea typeface="黑体" pitchFamily="49" charset="-122"/>
                <a:cs typeface="Times New Roman" pitchFamily="18" charset="0"/>
              </a:rPr>
              <a:t>ACM SIGCOMM CHINA</a:t>
            </a:r>
            <a:r>
              <a:rPr lang="zh-CN" altLang="zh-CN" sz="2400" dirty="0">
                <a:solidFill>
                  <a:srgbClr val="640000"/>
                </a:solidFill>
                <a:ea typeface="黑体" pitchFamily="49" charset="-122"/>
                <a:cs typeface="Times New Roman" pitchFamily="18" charset="0"/>
              </a:rPr>
              <a:t>学术新星奖</a:t>
            </a:r>
            <a:r>
              <a:rPr lang="en-US" altLang="zh-CN" sz="2400" dirty="0">
                <a:solidFill>
                  <a:srgbClr val="640000"/>
                </a:solidFill>
                <a:ea typeface="黑体" pitchFamily="49" charset="-122"/>
                <a:cs typeface="Times New Roman" pitchFamily="18" charset="0"/>
              </a:rPr>
              <a:t>(ACM SIGCOMM China Rising Star)</a:t>
            </a:r>
            <a:endParaRPr lang="en-US" altLang="zh-CN" sz="2400" dirty="0">
              <a:solidFill>
                <a:srgbClr val="640000"/>
              </a:solidFill>
              <a:ea typeface="黑体" pitchFamily="49" charset="-122"/>
              <a:cs typeface="Times New Roman" pitchFamily="18" charset="0"/>
            </a:endParaRPr>
          </a:p>
          <a:p>
            <a:endParaRPr lang="zh-CN" altLang="zh-CN" sz="1400"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0">
            <a:off x="1302299" y="4144700"/>
            <a:ext cx="3168352" cy="2451517"/>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807229"/>
            <a:ext cx="1941302" cy="2759825"/>
          </a:xfrm>
          <a:prstGeom prst="rect">
            <a:avLst/>
          </a:prstGeom>
        </p:spPr>
      </p:pic>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617fapiao 100.jpg"/>
          <p:cNvPicPr>
            <a:picLocks noChangeAspect="1"/>
          </p:cNvPicPr>
          <p:nvPr/>
        </p:nvPicPr>
        <p:blipFill>
          <a:blip r:embed="rId1" cstate="print"/>
          <a:stretch>
            <a:fillRect/>
          </a:stretch>
        </p:blipFill>
        <p:spPr>
          <a:xfrm>
            <a:off x="214282" y="428629"/>
            <a:ext cx="8736408" cy="5786453"/>
          </a:xfrm>
          <a:prstGeom prst="rect">
            <a:avLst/>
          </a:prstGeom>
        </p:spPr>
      </p:pic>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IMG_5902.JPG"/>
          <p:cNvPicPr>
            <a:picLocks noChangeAspect="1"/>
          </p:cNvPicPr>
          <p:nvPr/>
        </p:nvPicPr>
        <p:blipFill>
          <a:blip r:embed="rId1" cstate="print"/>
          <a:stretch>
            <a:fillRect/>
          </a:stretch>
        </p:blipFill>
        <p:spPr>
          <a:xfrm>
            <a:off x="357190" y="285752"/>
            <a:ext cx="8572528" cy="6429396"/>
          </a:xfrm>
          <a:prstGeom prst="rect">
            <a:avLst/>
          </a:prstGeom>
        </p:spPr>
      </p:pic>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0166" y="2786058"/>
            <a:ext cx="6409127" cy="769441"/>
          </a:xfrm>
          <a:prstGeom prst="rect">
            <a:avLst/>
          </a:prstGeom>
          <a:noFill/>
        </p:spPr>
        <p:txBody>
          <a:bodyPr wrap="none" rtlCol="0">
            <a:spAutoFit/>
          </a:bodyPr>
          <a:lstStyle/>
          <a:p>
            <a:r>
              <a:rPr lang="zh-CN" altLang="en-US" sz="4400" dirty="0">
                <a:solidFill>
                  <a:srgbClr val="C00000"/>
                </a:solidFill>
              </a:rPr>
              <a:t>团结、紧张、严肃、活泼</a:t>
            </a:r>
            <a:endParaRPr lang="zh-CN" altLang="en-US" sz="4400" dirty="0">
              <a:solidFill>
                <a:srgbClr val="C00000"/>
              </a:solidFill>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9"/>
          <p:cNvSpPr>
            <a:spLocks noChangeArrowheads="1"/>
          </p:cNvSpPr>
          <p:nvPr/>
        </p:nvSpPr>
        <p:spPr bwMode="auto">
          <a:xfrm>
            <a:off x="1428728" y="2428868"/>
            <a:ext cx="6340198" cy="1765868"/>
          </a:xfrm>
          <a:prstGeom prst="rect">
            <a:avLst/>
          </a:prstGeom>
          <a:noFill/>
          <a:ln w="9525">
            <a:noFill/>
            <a:miter lim="800000"/>
          </a:ln>
        </p:spPr>
        <p:txBody>
          <a:bodyPr wrap="none">
            <a:spAutoFit/>
          </a:bodyPr>
          <a:lstStyle/>
          <a:p>
            <a:pPr algn="ctr">
              <a:lnSpc>
                <a:spcPct val="110000"/>
              </a:lnSpc>
              <a:spcBef>
                <a:spcPct val="20000"/>
              </a:spcBef>
              <a:buClr>
                <a:schemeClr val="hlink"/>
              </a:buClr>
              <a:buSzPct val="50000"/>
              <a:buFont typeface="Monotype Sorts" pitchFamily="2" charset="2"/>
              <a:buNone/>
              <a:defRPr/>
            </a:pPr>
            <a:r>
              <a:rPr kumimoji="0" lang="zh-CN" altLang="en-US" sz="4800" b="0" dirty="0">
                <a:solidFill>
                  <a:schemeClr val="bg2">
                    <a:lumMod val="50000"/>
                    <a:lumOff val="50000"/>
                  </a:schemeClr>
                </a:solidFill>
                <a:latin typeface="黑体" pitchFamily="2" charset="-122"/>
                <a:ea typeface="黑体" pitchFamily="2" charset="-122"/>
              </a:rPr>
              <a:t> 欢迎大家加入</a:t>
            </a:r>
            <a:endParaRPr kumimoji="0" lang="en-US" altLang="zh-CN" sz="4800" b="0" dirty="0">
              <a:solidFill>
                <a:schemeClr val="bg2">
                  <a:lumMod val="50000"/>
                  <a:lumOff val="50000"/>
                </a:schemeClr>
              </a:solidFill>
              <a:latin typeface="黑体" pitchFamily="2" charset="-122"/>
              <a:ea typeface="黑体" pitchFamily="2" charset="-122"/>
            </a:endParaRPr>
          </a:p>
          <a:p>
            <a:pPr algn="ctr">
              <a:lnSpc>
                <a:spcPct val="110000"/>
              </a:lnSpc>
              <a:spcBef>
                <a:spcPct val="20000"/>
              </a:spcBef>
              <a:buClr>
                <a:schemeClr val="hlink"/>
              </a:buClr>
              <a:buSzPct val="50000"/>
              <a:buFont typeface="Monotype Sorts" pitchFamily="2" charset="2"/>
              <a:buNone/>
              <a:defRPr/>
            </a:pPr>
            <a:r>
              <a:rPr kumimoji="0" lang="zh-CN" altLang="en-US" sz="4800" b="0" dirty="0">
                <a:solidFill>
                  <a:schemeClr val="bg2">
                    <a:lumMod val="50000"/>
                    <a:lumOff val="50000"/>
                  </a:schemeClr>
                </a:solidFill>
                <a:latin typeface="黑体" pitchFamily="2" charset="-122"/>
                <a:ea typeface="黑体" pitchFamily="2" charset="-122"/>
              </a:rPr>
              <a:t>海量数据计算研究中心</a:t>
            </a:r>
            <a:endParaRPr kumimoji="0" lang="zh-CN" altLang="en-US" sz="4800" b="0" dirty="0">
              <a:solidFill>
                <a:schemeClr val="bg2">
                  <a:lumMod val="50000"/>
                  <a:lumOff val="50000"/>
                </a:schemeClr>
              </a:solidFill>
              <a:latin typeface="黑体" pitchFamily="2" charset="-122"/>
              <a:ea typeface="黑体" pitchFamily="2" charset="-122"/>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27664" y="214290"/>
            <a:ext cx="4487212" cy="725470"/>
          </a:xfrm>
          <a:prstGeom prst="rect">
            <a:avLst/>
          </a:prstGeom>
        </p:spPr>
        <p:txBody>
          <a:bodyPr/>
          <a:lstStyle/>
          <a:p>
            <a:pPr marL="0" marR="0" lvl="0" indent="0" defTabSz="914400" rtl="0" eaLnBrk="0" fontAlgn="base" latinLnBrk="0" hangingPunct="0">
              <a:spcBef>
                <a:spcPct val="0"/>
              </a:spcBef>
              <a:spcAft>
                <a:spcPct val="0"/>
              </a:spcAft>
              <a:buClrTx/>
              <a:buSzTx/>
              <a:buFontTx/>
              <a:buNone/>
              <a:defRPr/>
            </a:pPr>
            <a:r>
              <a:rPr lang="zh-CN" altLang="en-US" sz="4400" b="0" kern="0" dirty="0">
                <a:solidFill>
                  <a:srgbClr val="FF0000"/>
                </a:solidFill>
                <a:latin typeface="华文隶书" pitchFamily="2" charset="-122"/>
                <a:ea typeface="华文隶书" pitchFamily="2" charset="-122"/>
                <a:cs typeface="+mj-cs"/>
              </a:rPr>
              <a:t>张岩副</a:t>
            </a:r>
            <a:r>
              <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rPr>
              <a:t>教授</a:t>
            </a:r>
            <a:endPar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endParaRPr>
          </a:p>
        </p:txBody>
      </p:sp>
      <p:sp>
        <p:nvSpPr>
          <p:cNvPr id="3" name="Rectangle 3"/>
          <p:cNvSpPr txBox="1">
            <a:spLocks noChangeArrowheads="1"/>
          </p:cNvSpPr>
          <p:nvPr/>
        </p:nvSpPr>
        <p:spPr>
          <a:xfrm>
            <a:off x="299134" y="857256"/>
            <a:ext cx="9059212" cy="5786454"/>
          </a:xfrm>
          <a:prstGeom prst="rect">
            <a:avLst/>
          </a:prstGeom>
          <a:noFill/>
          <a:ln>
            <a:noFill/>
          </a:ln>
          <a:effectLst>
            <a:glow rad="101600">
              <a:schemeClr val="accent4">
                <a:satMod val="175000"/>
                <a:alpha val="40000"/>
              </a:schemeClr>
            </a:glow>
          </a:effectLst>
        </p:spPr>
        <p:txBody>
          <a:bodyPr/>
          <a:lstStyle/>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学术任职</a:t>
            </a:r>
            <a:endPar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865505" marR="0" lvl="1" indent="-419100" algn="l" defTabSz="914400" rtl="0" eaLnBrk="1" fontAlgn="base" latinLnBrk="0" hangingPunct="1">
              <a:spcBef>
                <a:spcPts val="0"/>
              </a:spcBef>
              <a:spcAft>
                <a:spcPct val="0"/>
              </a:spcAft>
              <a:buClr>
                <a:srgbClr val="800000"/>
              </a:buClr>
              <a:buSzPct val="75000"/>
              <a:buFont typeface="Wingdings" pitchFamily="2" charset="2"/>
              <a:buChar char="Ø"/>
              <a:defRPr/>
            </a:pPr>
            <a:r>
              <a:rPr kumimoji="1" lang="zh-CN" altLang="en-US" sz="2800" b="0" i="0" u="none" strike="noStrike" kern="0" cap="none" spc="0" normalizeH="0" baseline="0" noProof="0" dirty="0">
                <a:ln>
                  <a:noFill/>
                </a:ln>
                <a:solidFill>
                  <a:srgbClr val="0033CC"/>
                </a:solidFill>
                <a:effectLst/>
                <a:uLnTx/>
                <a:uFillTx/>
                <a:latin typeface="黑体" pitchFamily="49" charset="-122"/>
                <a:ea typeface="黑体" pitchFamily="49" charset="-122"/>
                <a:cs typeface="Times New Roman" pitchFamily="18" charset="0"/>
              </a:rPr>
              <a:t>哈尔滨工业大学副教授、硕士生导师</a:t>
            </a:r>
            <a:endParaRPr kumimoji="1" lang="en-US" altLang="zh-CN" sz="2800" b="0" i="0" u="none" strike="noStrike" kern="0" cap="none" spc="0" normalizeH="0" baseline="0" noProof="0" dirty="0">
              <a:ln>
                <a:noFill/>
              </a:ln>
              <a:solidFill>
                <a:srgbClr val="0033CC"/>
              </a:solidFill>
              <a:effectLst/>
              <a:uLnTx/>
              <a:uFillTx/>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海量数据计算研究中心副主任</a:t>
            </a:r>
            <a:endParaRPr lang="en-US" altLang="zh-CN" sz="2800" b="0" kern="0" dirty="0">
              <a:solidFill>
                <a:srgbClr val="0033CC"/>
              </a:solidFill>
              <a:latin typeface="黑体" pitchFamily="49" charset="-122"/>
              <a:ea typeface="黑体" pitchFamily="49" charset="-122"/>
              <a:cs typeface="Times New Roman" pitchFamily="18" charset="0"/>
            </a:endParaRPr>
          </a:p>
          <a:p>
            <a:pPr marL="495300" indent="-495300" algn="l">
              <a:spcBef>
                <a:spcPts val="0"/>
              </a:spcBef>
              <a:buClr>
                <a:srgbClr val="800000"/>
              </a:buClr>
              <a:buFont typeface="Wingdings" pitchFamily="2" charset="2"/>
              <a:buChar char="n"/>
            </a:pPr>
            <a:r>
              <a:rPr lang="zh-CN" altLang="en-US" sz="3200" b="0" kern="0" dirty="0">
                <a:latin typeface="黑体" pitchFamily="49" charset="-122"/>
                <a:ea typeface="黑体" pitchFamily="49" charset="-122"/>
                <a:cs typeface="Times New Roman" pitchFamily="18" charset="0"/>
              </a:rPr>
              <a:t>研究方向：大数据</a:t>
            </a:r>
            <a:endParaRPr lang="en-US" altLang="zh-CN" sz="3200" b="0" kern="0" dirty="0">
              <a:latin typeface="黑体" pitchFamily="49" charset="-122"/>
              <a:ea typeface="黑体" pitchFamily="49" charset="-122"/>
              <a:cs typeface="Times New Roman" pitchFamily="18" charset="0"/>
            </a:endParaRPr>
          </a:p>
          <a:p>
            <a:pPr marL="495300" indent="-495300" algn="l">
              <a:spcBef>
                <a:spcPts val="0"/>
              </a:spcBef>
              <a:buClr>
                <a:srgbClr val="800000"/>
              </a:buClr>
              <a:buFont typeface="Wingdings" pitchFamily="2" charset="2"/>
              <a:buChar char="n"/>
            </a:pPr>
            <a:r>
              <a:rPr lang="zh-CN" altLang="en-US" sz="3200" b="0" kern="0" dirty="0">
                <a:latin typeface="黑体" pitchFamily="49" charset="-122"/>
                <a:ea typeface="黑体" pitchFamily="49" charset="-122"/>
                <a:cs typeface="Times New Roman" pitchFamily="18" charset="0"/>
              </a:rPr>
              <a:t>主要学术业绩</a:t>
            </a:r>
            <a:endParaRPr lang="zh-CN" altLang="en-US" sz="3200" b="0" kern="0" dirty="0">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面上基金项目</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a:t>
            </a:r>
            <a:r>
              <a:rPr lang="en-US" altLang="zh-CN" sz="2800" b="0" kern="0" dirty="0">
                <a:solidFill>
                  <a:srgbClr val="0033CC"/>
                </a:solidFill>
                <a:latin typeface="黑体" pitchFamily="49" charset="-122"/>
                <a:ea typeface="黑体" pitchFamily="49" charset="-122"/>
                <a:cs typeface="Times New Roman" pitchFamily="18" charset="0"/>
              </a:rPr>
              <a:t>973</a:t>
            </a:r>
            <a:r>
              <a:rPr lang="zh-CN" altLang="en-US" sz="2800" b="0" kern="0" dirty="0">
                <a:solidFill>
                  <a:srgbClr val="0033CC"/>
                </a:solidFill>
                <a:latin typeface="黑体" pitchFamily="49" charset="-122"/>
                <a:ea typeface="黑体" pitchFamily="49" charset="-122"/>
                <a:cs typeface="Times New Roman" pitchFamily="18" charset="0"/>
              </a:rPr>
              <a:t>课题</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项、</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重点项目</a:t>
            </a:r>
            <a:r>
              <a:rPr lang="en-US" altLang="zh-CN" sz="2800" b="0" kern="0" dirty="0">
                <a:solidFill>
                  <a:srgbClr val="0033CC"/>
                </a:solidFill>
                <a:latin typeface="黑体" pitchFamily="49" charset="-122"/>
                <a:ea typeface="黑体" pitchFamily="49" charset="-122"/>
                <a:cs typeface="Times New Roman" pitchFamily="18" charset="0"/>
              </a:rPr>
              <a:t>1</a:t>
            </a:r>
            <a:r>
              <a:rPr lang="zh-CN" altLang="en-US" sz="2800" b="0" kern="0" dirty="0">
                <a:solidFill>
                  <a:srgbClr val="0033CC"/>
                </a:solidFill>
                <a:latin typeface="黑体" pitchFamily="49" charset="-122"/>
                <a:ea typeface="黑体" pitchFamily="49" charset="-122"/>
                <a:cs typeface="Times New Roman" pitchFamily="18" charset="0"/>
              </a:rPr>
              <a:t>项、</a:t>
            </a:r>
            <a:r>
              <a:rPr lang="en-US" altLang="zh-CN" sz="2800" b="0" kern="0" dirty="0">
                <a:solidFill>
                  <a:srgbClr val="0033CC"/>
                </a:solidFill>
                <a:latin typeface="黑体" pitchFamily="49" charset="-122"/>
                <a:ea typeface="黑体" pitchFamily="49" charset="-122"/>
                <a:cs typeface="Times New Roman" pitchFamily="18" charset="0"/>
              </a:rPr>
              <a:t>863</a:t>
            </a:r>
            <a:r>
              <a:rPr lang="zh-CN" altLang="en-US" sz="2800" b="0" kern="0" dirty="0">
                <a:solidFill>
                  <a:srgbClr val="0033CC"/>
                </a:solidFill>
                <a:latin typeface="黑体" pitchFamily="49" charset="-122"/>
                <a:ea typeface="黑体" pitchFamily="49" charset="-122"/>
                <a:cs typeface="Times New Roman" pitchFamily="18" charset="0"/>
              </a:rPr>
              <a:t>项目多项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发表学术论文</a:t>
            </a:r>
            <a:r>
              <a:rPr lang="en-US" altLang="zh-CN" sz="2800" b="0" kern="0" dirty="0">
                <a:solidFill>
                  <a:srgbClr val="0033CC"/>
                </a:solidFill>
                <a:latin typeface="黑体" pitchFamily="49" charset="-122"/>
                <a:ea typeface="黑体" pitchFamily="49" charset="-122"/>
                <a:cs typeface="Times New Roman" pitchFamily="18" charset="0"/>
              </a:rPr>
              <a:t>20</a:t>
            </a:r>
            <a:r>
              <a:rPr lang="zh-CN" altLang="en-US" sz="2800" b="0" kern="0" dirty="0">
                <a:solidFill>
                  <a:srgbClr val="0033CC"/>
                </a:solidFill>
                <a:latin typeface="黑体" pitchFamily="49" charset="-122"/>
                <a:ea typeface="黑体" pitchFamily="49" charset="-122"/>
                <a:cs typeface="Times New Roman" pitchFamily="18" charset="0"/>
              </a:rPr>
              <a:t>余篇，其中</a:t>
            </a:r>
            <a:r>
              <a:rPr lang="en-US" altLang="zh-CN" sz="2800" b="0" kern="0" dirty="0">
                <a:solidFill>
                  <a:srgbClr val="0033CC"/>
                </a:solidFill>
                <a:latin typeface="黑体" pitchFamily="49" charset="-122"/>
                <a:ea typeface="黑体" pitchFamily="49" charset="-122"/>
                <a:cs typeface="Times New Roman" pitchFamily="18" charset="0"/>
              </a:rPr>
              <a:t>SCI</a:t>
            </a:r>
            <a:r>
              <a:rPr lang="zh-CN" altLang="en-US" sz="2800" b="0" kern="0" dirty="0">
                <a:solidFill>
                  <a:srgbClr val="0033CC"/>
                </a:solidFill>
                <a:latin typeface="黑体" pitchFamily="49" charset="-122"/>
                <a:ea typeface="黑体" pitchFamily="49" charset="-122"/>
                <a:cs typeface="Times New Roman" pitchFamily="18" charset="0"/>
              </a:rPr>
              <a:t>国际期刊论文</a:t>
            </a:r>
            <a:r>
              <a:rPr lang="en-US" altLang="zh-CN" sz="2800" b="0" kern="0" dirty="0">
                <a:solidFill>
                  <a:srgbClr val="0033CC"/>
                </a:solidFill>
                <a:latin typeface="黑体" pitchFamily="49" charset="-122"/>
                <a:ea typeface="黑体" pitchFamily="49" charset="-122"/>
                <a:cs typeface="Times New Roman" pitchFamily="18" charset="0"/>
              </a:rPr>
              <a:t>3</a:t>
            </a:r>
            <a:r>
              <a:rPr lang="zh-CN" altLang="en-US" sz="2800" b="0" kern="0" dirty="0">
                <a:solidFill>
                  <a:srgbClr val="0033CC"/>
                </a:solidFill>
                <a:latin typeface="黑体" pitchFamily="49" charset="-122"/>
                <a:ea typeface="黑体" pitchFamily="49" charset="-122"/>
                <a:cs typeface="Times New Roman" pitchFamily="18" charset="0"/>
              </a:rPr>
              <a:t>篇</a:t>
            </a:r>
            <a:r>
              <a:rPr lang="en-US" altLang="zh-CN" sz="2800" b="0" kern="0" dirty="0">
                <a:solidFill>
                  <a:srgbClr val="0033CC"/>
                </a:solidFill>
                <a:latin typeface="黑体" pitchFamily="49" charset="-122"/>
                <a:ea typeface="黑体" pitchFamily="49" charset="-122"/>
                <a:cs typeface="Times New Roman" pitchFamily="18" charset="0"/>
              </a:rPr>
              <a:t>.</a:t>
            </a:r>
            <a:endParaRPr lang="en-US" altLang="zh-CN" sz="2800" b="0" kern="0" dirty="0">
              <a:solidFill>
                <a:srgbClr val="0033CC"/>
              </a:solidFill>
              <a:latin typeface="黑体" pitchFamily="49" charset="-122"/>
              <a:ea typeface="黑体" pitchFamily="49" charset="-122"/>
              <a:cs typeface="Times New Roman" pitchFamily="18" charset="0"/>
            </a:endParaRPr>
          </a:p>
          <a:p>
            <a:pPr marL="495300" lvl="1" indent="-495300">
              <a:spcBef>
                <a:spcPts val="0"/>
              </a:spcBef>
              <a:buClr>
                <a:srgbClr val="800000"/>
              </a:buClr>
              <a:buSzPct val="75000"/>
              <a:buFont typeface="Wingdings" pitchFamily="2" charset="2"/>
              <a:buChar char="n"/>
            </a:pPr>
            <a:r>
              <a:rPr lang="zh-CN" altLang="en-US" sz="3200" b="0" kern="0" dirty="0">
                <a:latin typeface="黑体" pitchFamily="49" charset="-122"/>
                <a:ea typeface="黑体" pitchFamily="49" charset="-122"/>
                <a:cs typeface="Times New Roman" pitchFamily="18" charset="0"/>
              </a:rPr>
              <a:t>奖励</a:t>
            </a:r>
            <a:endParaRPr lang="zh-CN" altLang="en-US" sz="3200" b="0" kern="0" dirty="0">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国家精品课和精品资源共享课主讲教师</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国家优秀教学团队骨干成员</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省教学成果二等奖</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endParaRPr lang="en-US" altLang="zh-CN" sz="2800" b="0" kern="0" dirty="0">
              <a:solidFill>
                <a:srgbClr val="0033CC"/>
              </a:solidFill>
              <a:latin typeface="黑体" pitchFamily="49" charset="-122"/>
              <a:ea typeface="黑体" pitchFamily="49" charset="-122"/>
              <a:cs typeface="Times New Roman" pitchFamily="18" charset="0"/>
            </a:endParaRPr>
          </a:p>
        </p:txBody>
      </p:sp>
      <p:pic>
        <p:nvPicPr>
          <p:cNvPr id="5" name="Picture 2" descr="http://www.cs.hit.edu.cn/sites/default/files/styles/thumbnail/public/t_zhangy.jpg"/>
          <p:cNvPicPr>
            <a:picLocks noChangeAspect="1" noChangeArrowheads="1"/>
          </p:cNvPicPr>
          <p:nvPr/>
        </p:nvPicPr>
        <p:blipFill>
          <a:blip r:embed="rId1" cstate="print"/>
          <a:srcRect/>
          <a:stretch>
            <a:fillRect/>
          </a:stretch>
        </p:blipFill>
        <p:spPr bwMode="auto">
          <a:xfrm>
            <a:off x="7249744" y="142852"/>
            <a:ext cx="1679974" cy="228322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42876" y="108132"/>
            <a:ext cx="4286280" cy="725470"/>
          </a:xfrm>
          <a:prstGeom prst="rect">
            <a:avLst/>
          </a:prstGeom>
        </p:spPr>
        <p:txBody>
          <a:bodyPr/>
          <a:lstStyle/>
          <a:p>
            <a:pPr marL="0" marR="0" lvl="0" indent="0" defTabSz="914400" rtl="0" eaLnBrk="0" fontAlgn="base" latinLnBrk="0" hangingPunct="0">
              <a:spcBef>
                <a:spcPct val="0"/>
              </a:spcBef>
              <a:spcAft>
                <a:spcPct val="0"/>
              </a:spcAft>
              <a:buClrTx/>
              <a:buSzTx/>
              <a:buFontTx/>
              <a:buNone/>
              <a:defRPr/>
            </a:pPr>
            <a:r>
              <a:rPr lang="zh-CN" altLang="en-US" sz="4400" b="0" kern="0" dirty="0">
                <a:solidFill>
                  <a:srgbClr val="FF0000"/>
                </a:solidFill>
                <a:latin typeface="华文隶书" pitchFamily="2" charset="-122"/>
                <a:ea typeface="华文隶书" pitchFamily="2" charset="-122"/>
                <a:cs typeface="+mj-cs"/>
              </a:rPr>
              <a:t>石胜飞副</a:t>
            </a:r>
            <a:r>
              <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rPr>
              <a:t>教授</a:t>
            </a:r>
            <a:endPar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endParaRPr>
          </a:p>
        </p:txBody>
      </p:sp>
      <p:sp>
        <p:nvSpPr>
          <p:cNvPr id="3" name="Rectangle 3"/>
          <p:cNvSpPr txBox="1">
            <a:spLocks noChangeArrowheads="1"/>
          </p:cNvSpPr>
          <p:nvPr/>
        </p:nvSpPr>
        <p:spPr>
          <a:xfrm>
            <a:off x="214314" y="821026"/>
            <a:ext cx="8858280" cy="5143536"/>
          </a:xfrm>
          <a:prstGeom prst="rect">
            <a:avLst/>
          </a:prstGeom>
          <a:noFill/>
          <a:ln>
            <a:noFill/>
          </a:ln>
          <a:effectLst>
            <a:glow rad="101600">
              <a:schemeClr val="accent4">
                <a:satMod val="175000"/>
                <a:alpha val="40000"/>
              </a:schemeClr>
            </a:glow>
          </a:effectLst>
        </p:spPr>
        <p:txBody>
          <a:bodyPr/>
          <a:lstStyle/>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研究方向：大数据</a:t>
            </a:r>
            <a:endParaRPr kumimoji="1" lang="en-US" altLang="zh-CN"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学术任职</a:t>
            </a:r>
            <a:endPar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865505" marR="0" lvl="1" indent="-419100" algn="l" defTabSz="914400" rtl="0" eaLnBrk="1" fontAlgn="base" latinLnBrk="0" hangingPunct="1">
              <a:spcBef>
                <a:spcPts val="0"/>
              </a:spcBef>
              <a:spcAft>
                <a:spcPct val="0"/>
              </a:spcAft>
              <a:buClr>
                <a:srgbClr val="800000"/>
              </a:buClr>
              <a:buSzPct val="75000"/>
              <a:buFont typeface="Wingdings" pitchFamily="2" charset="2"/>
              <a:buChar char="Ø"/>
              <a:defRPr/>
            </a:pPr>
            <a:r>
              <a:rPr kumimoji="1" lang="zh-CN" altLang="en-US" sz="2800" b="0" i="0" u="none" strike="noStrike" kern="0" cap="none" spc="0" normalizeH="0" baseline="0" noProof="0" dirty="0">
                <a:ln>
                  <a:noFill/>
                </a:ln>
                <a:solidFill>
                  <a:srgbClr val="0033CC"/>
                </a:solidFill>
                <a:effectLst/>
                <a:uLnTx/>
                <a:uFillTx/>
                <a:latin typeface="黑体" pitchFamily="49" charset="-122"/>
                <a:ea typeface="黑体" pitchFamily="49" charset="-122"/>
                <a:cs typeface="Times New Roman" pitchFamily="18" charset="0"/>
              </a:rPr>
              <a:t>哈尔滨工业大学副教授、硕士生导师</a:t>
            </a:r>
            <a:endParaRPr kumimoji="1" lang="en-US" altLang="zh-CN" sz="2800" b="0" i="0" u="none" strike="noStrike" kern="0" cap="none" spc="0" normalizeH="0" baseline="0" noProof="0" dirty="0">
              <a:ln>
                <a:noFill/>
              </a:ln>
              <a:solidFill>
                <a:srgbClr val="0033CC"/>
              </a:solidFill>
              <a:effectLst/>
              <a:uLnTx/>
              <a:uFillTx/>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defRPr/>
            </a:pPr>
            <a:r>
              <a:rPr lang="zh-CN" altLang="en-US" sz="2800" b="0" kern="0" dirty="0">
                <a:solidFill>
                  <a:srgbClr val="0033CC"/>
                </a:solidFill>
                <a:latin typeface="黑体" pitchFamily="49" charset="-122"/>
                <a:ea typeface="黑体" pitchFamily="49" charset="-122"/>
                <a:cs typeface="Times New Roman" pitchFamily="18" charset="0"/>
              </a:rPr>
              <a:t>海量数据计算研究中心副主任</a:t>
            </a:r>
            <a:endParaRPr lang="en-US" altLang="zh-CN" sz="2800" b="0" kern="0" dirty="0">
              <a:solidFill>
                <a:srgbClr val="0033CC"/>
              </a:solidFill>
              <a:latin typeface="黑体" pitchFamily="49" charset="-122"/>
              <a:ea typeface="黑体" pitchFamily="49" charset="-122"/>
              <a:cs typeface="Times New Roman" pitchFamily="18" charset="0"/>
            </a:endParaRPr>
          </a:p>
          <a:p>
            <a:pPr marL="495300" indent="-495300" algn="l">
              <a:spcBef>
                <a:spcPts val="0"/>
              </a:spcBef>
              <a:buClr>
                <a:srgbClr val="800000"/>
              </a:buClr>
              <a:buFont typeface="Wingdings" pitchFamily="2" charset="2"/>
              <a:buChar char="n"/>
            </a:pPr>
            <a:r>
              <a:rPr lang="zh-CN" altLang="en-US" sz="3200" b="0" kern="0" dirty="0">
                <a:latin typeface="黑体" pitchFamily="49" charset="-122"/>
                <a:ea typeface="黑体" pitchFamily="49" charset="-122"/>
                <a:cs typeface="Times New Roman" pitchFamily="18" charset="0"/>
              </a:rPr>
              <a:t>主要学术业绩</a:t>
            </a:r>
            <a:endParaRPr lang="zh-CN" altLang="en-US" sz="3200" b="0" kern="0" dirty="0">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面上基金项目</a:t>
            </a:r>
            <a:r>
              <a:rPr lang="en-US" altLang="zh-CN" sz="2800" b="0" kern="0" dirty="0">
                <a:solidFill>
                  <a:srgbClr val="0033CC"/>
                </a:solidFill>
                <a:latin typeface="黑体" pitchFamily="49" charset="-122"/>
                <a:ea typeface="黑体" pitchFamily="49" charset="-122"/>
                <a:cs typeface="Times New Roman" pitchFamily="18" charset="0"/>
              </a:rPr>
              <a:t>1</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主持科技部重点研发子课题</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重点项目子课题</a:t>
            </a:r>
            <a:r>
              <a:rPr lang="en-US" altLang="zh-CN" sz="2800" b="0" kern="0" dirty="0">
                <a:solidFill>
                  <a:srgbClr val="0033CC"/>
                </a:solidFill>
                <a:latin typeface="黑体" pitchFamily="49" charset="-122"/>
                <a:ea typeface="黑体" pitchFamily="49" charset="-122"/>
                <a:cs typeface="Times New Roman" pitchFamily="18" charset="0"/>
              </a:rPr>
              <a:t>1</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a:t>
            </a:r>
            <a:r>
              <a:rPr lang="en-US" altLang="zh-CN" sz="2800" b="0" kern="0" dirty="0">
                <a:solidFill>
                  <a:srgbClr val="0033CC"/>
                </a:solidFill>
                <a:latin typeface="黑体" pitchFamily="49" charset="-122"/>
                <a:ea typeface="黑体" pitchFamily="49" charset="-122"/>
                <a:cs typeface="Times New Roman" pitchFamily="18" charset="0"/>
              </a:rPr>
              <a:t>973</a:t>
            </a:r>
            <a:r>
              <a:rPr lang="zh-CN" altLang="en-US" sz="2800" b="0" kern="0" dirty="0">
                <a:solidFill>
                  <a:srgbClr val="0033CC"/>
                </a:solidFill>
                <a:latin typeface="黑体" pitchFamily="49" charset="-122"/>
                <a:ea typeface="黑体" pitchFamily="49" charset="-122"/>
                <a:cs typeface="Times New Roman" pitchFamily="18" charset="0"/>
              </a:rPr>
              <a:t>课题</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重点项目</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a:t>
            </a:r>
            <a:r>
              <a:rPr lang="en-US" altLang="zh-CN" sz="2800" b="0" kern="0" dirty="0">
                <a:solidFill>
                  <a:srgbClr val="0033CC"/>
                </a:solidFill>
                <a:latin typeface="黑体" pitchFamily="49" charset="-122"/>
                <a:ea typeface="黑体" pitchFamily="49" charset="-122"/>
                <a:cs typeface="Times New Roman" pitchFamily="18" charset="0"/>
              </a:rPr>
              <a:t>863</a:t>
            </a:r>
            <a:r>
              <a:rPr lang="zh-CN" altLang="en-US" sz="2800" b="0" kern="0" dirty="0">
                <a:solidFill>
                  <a:srgbClr val="0033CC"/>
                </a:solidFill>
                <a:latin typeface="黑体" pitchFamily="49" charset="-122"/>
                <a:ea typeface="黑体" pitchFamily="49" charset="-122"/>
                <a:cs typeface="Times New Roman" pitchFamily="18" charset="0"/>
              </a:rPr>
              <a:t>项目多项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发表学术论文</a:t>
            </a:r>
            <a:r>
              <a:rPr lang="en-US" altLang="zh-CN" sz="2800" b="0" kern="0" dirty="0">
                <a:solidFill>
                  <a:srgbClr val="0033CC"/>
                </a:solidFill>
                <a:latin typeface="黑体" pitchFamily="49" charset="-122"/>
                <a:ea typeface="黑体" pitchFamily="49" charset="-122"/>
                <a:cs typeface="Times New Roman" pitchFamily="18" charset="0"/>
              </a:rPr>
              <a:t>40</a:t>
            </a:r>
            <a:r>
              <a:rPr lang="zh-CN" altLang="en-US" sz="2800" b="0" kern="0" dirty="0">
                <a:solidFill>
                  <a:srgbClr val="0033CC"/>
                </a:solidFill>
                <a:latin typeface="黑体" pitchFamily="49" charset="-122"/>
                <a:ea typeface="黑体" pitchFamily="49" charset="-122"/>
                <a:cs typeface="Times New Roman" pitchFamily="18" charset="0"/>
              </a:rPr>
              <a:t>余篇，其中国际顶级期刊和会议</a:t>
            </a:r>
            <a:r>
              <a:rPr lang="en-US" altLang="zh-CN" sz="2800" b="0" kern="0" dirty="0">
                <a:solidFill>
                  <a:srgbClr val="0033CC"/>
                </a:solidFill>
                <a:latin typeface="黑体" pitchFamily="49" charset="-122"/>
                <a:ea typeface="黑体" pitchFamily="49" charset="-122"/>
                <a:cs typeface="Times New Roman" pitchFamily="18" charset="0"/>
              </a:rPr>
              <a:t>SIGMOD</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err="1">
                <a:solidFill>
                  <a:srgbClr val="0033CC"/>
                </a:solidFill>
                <a:latin typeface="黑体" pitchFamily="49" charset="-122"/>
                <a:ea typeface="黑体" pitchFamily="49" charset="-122"/>
                <a:cs typeface="Times New Roman" pitchFamily="18" charset="0"/>
              </a:rPr>
              <a:t>SenSys</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ICDE</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PRL</a:t>
            </a:r>
            <a:r>
              <a:rPr lang="zh-CN" altLang="en-US" sz="2800" b="0" kern="0" dirty="0">
                <a:solidFill>
                  <a:srgbClr val="0033CC"/>
                </a:solidFill>
                <a:latin typeface="黑体" pitchFamily="49" charset="-122"/>
                <a:ea typeface="黑体" pitchFamily="49" charset="-122"/>
                <a:cs typeface="Times New Roman" pitchFamily="18" charset="0"/>
              </a:rPr>
              <a:t>论文</a:t>
            </a:r>
            <a:r>
              <a:rPr lang="en-US" altLang="zh-CN" sz="2800" b="0" kern="0" dirty="0">
                <a:solidFill>
                  <a:srgbClr val="0033CC"/>
                </a:solidFill>
                <a:latin typeface="黑体" pitchFamily="49" charset="-122"/>
                <a:ea typeface="黑体" pitchFamily="49" charset="-122"/>
                <a:cs typeface="Times New Roman" pitchFamily="18" charset="0"/>
              </a:rPr>
              <a:t>4</a:t>
            </a:r>
            <a:r>
              <a:rPr lang="zh-CN" altLang="en-US" sz="2800" b="0" kern="0" dirty="0">
                <a:solidFill>
                  <a:srgbClr val="0033CC"/>
                </a:solidFill>
                <a:latin typeface="黑体" pitchFamily="49" charset="-122"/>
                <a:ea typeface="黑体" pitchFamily="49" charset="-122"/>
                <a:cs typeface="Times New Roman" pitchFamily="18" charset="0"/>
              </a:rPr>
              <a:t>篇</a:t>
            </a:r>
            <a:endParaRPr lang="en-US" altLang="zh-CN" sz="2800" b="0" kern="0" dirty="0">
              <a:solidFill>
                <a:srgbClr val="0033CC"/>
              </a:solidFill>
              <a:latin typeface="黑体" pitchFamily="49" charset="-122"/>
              <a:ea typeface="黑体" pitchFamily="49" charset="-122"/>
              <a:cs typeface="Times New Roman" pitchFamily="18" charset="0"/>
            </a:endParaRPr>
          </a:p>
        </p:txBody>
      </p:sp>
      <p:pic>
        <p:nvPicPr>
          <p:cNvPr id="5" name="图片 4" descr="shishengfei.jpg"/>
          <p:cNvPicPr>
            <a:picLocks noChangeAspect="1"/>
          </p:cNvPicPr>
          <p:nvPr/>
        </p:nvPicPr>
        <p:blipFill>
          <a:blip r:embed="rId1" cstate="print"/>
          <a:srcRect l="32000" t="25000" b="11805"/>
          <a:stretch>
            <a:fillRect/>
          </a:stretch>
        </p:blipFill>
        <p:spPr>
          <a:xfrm>
            <a:off x="7143768" y="71414"/>
            <a:ext cx="1643074" cy="201886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3"/>
          <p:cNvSpPr/>
          <p:nvPr/>
        </p:nvSpPr>
        <p:spPr bwMode="auto">
          <a:xfrm>
            <a:off x="-1649820" y="2795270"/>
            <a:ext cx="3760830" cy="3707438"/>
          </a:xfrm>
          <a:prstGeom prst="ellipse">
            <a:avLst/>
          </a:prstGeom>
          <a:noFill/>
          <a:ln w="1905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2" name="标题 1"/>
          <p:cNvSpPr txBox="1"/>
          <p:nvPr/>
        </p:nvSpPr>
        <p:spPr>
          <a:xfrm>
            <a:off x="156226" y="-19804"/>
            <a:ext cx="7512118" cy="725470"/>
          </a:xfrm>
          <a:prstGeom prst="rect">
            <a:avLst/>
          </a:prstGeom>
        </p:spPr>
        <p:txBody>
          <a:bodyPr/>
          <a:lstStyle/>
          <a:p>
            <a:pPr marL="0" marR="0" lvl="0" indent="0" defTabSz="914400" rtl="0" eaLnBrk="0" fontAlgn="base" latinLnBrk="0" hangingPunct="0">
              <a:spcBef>
                <a:spcPct val="0"/>
              </a:spcBef>
              <a:spcAft>
                <a:spcPct val="0"/>
              </a:spcAft>
              <a:buClrTx/>
              <a:buSzTx/>
              <a:buFontTx/>
              <a:buNone/>
              <a:defRPr/>
            </a:pPr>
            <a:r>
              <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rPr>
              <a:t>王宏志教授</a:t>
            </a:r>
            <a:endPar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endParaRPr>
          </a:p>
        </p:txBody>
      </p:sp>
      <p:sp>
        <p:nvSpPr>
          <p:cNvPr id="3" name="Rectangle 3"/>
          <p:cNvSpPr txBox="1">
            <a:spLocks noChangeArrowheads="1"/>
          </p:cNvSpPr>
          <p:nvPr/>
        </p:nvSpPr>
        <p:spPr>
          <a:xfrm>
            <a:off x="299134" y="759054"/>
            <a:ext cx="8844866" cy="771544"/>
          </a:xfrm>
          <a:prstGeom prst="rect">
            <a:avLst/>
          </a:prstGeom>
          <a:noFill/>
          <a:ln>
            <a:noFill/>
          </a:ln>
          <a:effectLst>
            <a:glow rad="101600">
              <a:schemeClr val="accent4">
                <a:satMod val="175000"/>
                <a:alpha val="40000"/>
              </a:schemeClr>
            </a:glow>
          </a:effectLst>
        </p:spPr>
        <p:txBody>
          <a:bodyPr/>
          <a:lstStyle/>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研究方向</a:t>
            </a:r>
            <a:endParaRPr kumimoji="1" lang="en-US" altLang="zh-CN"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R="0" lvl="0" algn="l" defTabSz="914400" rtl="0" eaLnBrk="1" fontAlgn="base" latinLnBrk="0" hangingPunct="1">
              <a:spcBef>
                <a:spcPts val="0"/>
              </a:spcBef>
              <a:spcAft>
                <a:spcPct val="0"/>
              </a:spcAft>
              <a:buClr>
                <a:srgbClr val="800000"/>
              </a:buClr>
              <a:buSzPct val="100000"/>
              <a:defRPr/>
            </a:pPr>
            <a:r>
              <a:rPr kumimoji="1" lang="zh-CN" altLang="en-US" sz="2400" b="0" i="0" u="none" strike="noStrike" kern="0" cap="none" spc="0" normalizeH="0" baseline="0" noProof="0" dirty="0">
                <a:ln>
                  <a:noFill/>
                </a:ln>
                <a:effectLst/>
                <a:uLnTx/>
                <a:uFillTx/>
                <a:latin typeface="黑体" pitchFamily="49" charset="-122"/>
                <a:ea typeface="黑体" pitchFamily="49" charset="-122"/>
                <a:cs typeface="Times New Roman" pitchFamily="18" charset="0"/>
              </a:rPr>
              <a:t>大数据，数据库系统</a:t>
            </a:r>
            <a:r>
              <a:rPr lang="zh-CN" altLang="en-US" sz="2400" b="0" kern="0" dirty="0">
                <a:latin typeface="黑体" pitchFamily="49" charset="-122"/>
                <a:ea typeface="黑体" pitchFamily="49" charset="-122"/>
                <a:cs typeface="Times New Roman" pitchFamily="18" charset="0"/>
              </a:rPr>
              <a:t>、</a:t>
            </a:r>
            <a:r>
              <a:rPr lang="en-US" altLang="zh-CN" sz="2400" b="0" kern="0" dirty="0">
                <a:latin typeface="黑体" pitchFamily="49" charset="-122"/>
                <a:ea typeface="黑体" pitchFamily="49" charset="-122"/>
                <a:cs typeface="Times New Roman" pitchFamily="18" charset="0"/>
              </a:rPr>
              <a:t>AI4DB/DB4AI</a:t>
            </a:r>
            <a:endParaRPr lang="en-US" altLang="zh-CN" sz="2400" b="0" kern="0" dirty="0">
              <a:latin typeface="黑体" pitchFamily="49" charset="-122"/>
              <a:ea typeface="黑体" pitchFamily="49" charset="-122"/>
              <a:cs typeface="Times New Roman" pitchFamily="18" charset="0"/>
            </a:endParaRPr>
          </a:p>
          <a:p>
            <a:pPr marR="0" lvl="0" algn="l" defTabSz="914400" rtl="0" eaLnBrk="1" fontAlgn="base" latinLnBrk="0" hangingPunct="1">
              <a:spcBef>
                <a:spcPts val="0"/>
              </a:spcBef>
              <a:spcAft>
                <a:spcPct val="0"/>
              </a:spcAft>
              <a:buClr>
                <a:srgbClr val="800000"/>
              </a:buClr>
              <a:buSzPct val="100000"/>
              <a:defRPr/>
            </a:pPr>
            <a:r>
              <a:rPr kumimoji="1" lang="zh-CN" altLang="en-US" sz="2400" b="0" i="0" u="none" strike="noStrike" kern="0" cap="none" spc="0" normalizeH="0" baseline="0" noProof="0" dirty="0">
                <a:ln>
                  <a:noFill/>
                </a:ln>
                <a:effectLst/>
                <a:uLnTx/>
                <a:uFillTx/>
                <a:latin typeface="微软雅黑" charset="0"/>
                <a:ea typeface="微软雅黑" charset="0"/>
                <a:cs typeface="Times New Roman" pitchFamily="18" charset="0"/>
              </a:rPr>
              <a:t>主页：</a:t>
            </a:r>
            <a:r>
              <a:rPr kumimoji="1" lang="en-US" altLang="zh-CN" sz="2400" b="0" i="0" u="none" strike="noStrike" kern="0" cap="none" spc="0" normalizeH="0" baseline="0" noProof="0" dirty="0">
                <a:ln>
                  <a:noFill/>
                </a:ln>
                <a:effectLst/>
                <a:uLnTx/>
                <a:uFillTx/>
                <a:latin typeface="微软雅黑" charset="0"/>
                <a:ea typeface="微软雅黑" charset="0"/>
                <a:cs typeface="Times New Roman" pitchFamily="18" charset="0"/>
              </a:rPr>
              <a:t>http://homepage.hit.edu.cn/wang</a:t>
            </a:r>
            <a:endParaRPr kumimoji="1" lang="en-US" altLang="zh-CN" sz="2400" b="0" i="0" u="none" strike="noStrike" kern="0" cap="none" spc="0" normalizeH="0" baseline="0" noProof="0" dirty="0">
              <a:ln>
                <a:noFill/>
              </a:ln>
              <a:effectLst/>
              <a:uLnTx/>
              <a:uFillTx/>
              <a:latin typeface="微软雅黑" charset="0"/>
              <a:ea typeface="微软雅黑" charset="0"/>
              <a:cs typeface="Times New Roman" pitchFamily="18" charset="0"/>
            </a:endParaRPr>
          </a:p>
          <a:p>
            <a:pPr marR="0" lvl="0" algn="l" defTabSz="914400" rtl="0" eaLnBrk="1" fontAlgn="base" latinLnBrk="0" hangingPunct="1">
              <a:spcBef>
                <a:spcPts val="0"/>
              </a:spcBef>
              <a:spcAft>
                <a:spcPct val="0"/>
              </a:spcAft>
              <a:buClr>
                <a:srgbClr val="800000"/>
              </a:buClr>
              <a:buSzPct val="100000"/>
              <a:defRPr/>
            </a:pPr>
            <a:endParaRPr kumimoji="1" lang="en-US" altLang="zh-CN" sz="2400" b="0" i="0" u="none" strike="noStrike" kern="0" cap="none" spc="0" normalizeH="0" baseline="0" noProof="0" dirty="0">
              <a:ln>
                <a:noFill/>
              </a:ln>
              <a:effectLst/>
              <a:uLnTx/>
              <a:uFillTx/>
              <a:latin typeface="微软雅黑" charset="0"/>
              <a:ea typeface="微软雅黑" charset="0"/>
              <a:cs typeface="Times New Roman" pitchFamily="18" charset="0"/>
            </a:endParaRPr>
          </a:p>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endParaRPr kumimoji="1" lang="en-US" altLang="zh-CN"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p:txBody>
      </p:sp>
      <p:pic>
        <p:nvPicPr>
          <p:cNvPr id="5" name="图片 4" descr="wanghongzhi.jpg"/>
          <p:cNvPicPr>
            <a:picLocks noChangeAspect="1"/>
          </p:cNvPicPr>
          <p:nvPr/>
        </p:nvPicPr>
        <p:blipFill>
          <a:blip r:embed="rId1" cstate="print"/>
          <a:stretch>
            <a:fillRect/>
          </a:stretch>
        </p:blipFill>
        <p:spPr>
          <a:xfrm>
            <a:off x="7163831" y="116477"/>
            <a:ext cx="1571636" cy="2009708"/>
          </a:xfrm>
          <a:prstGeom prst="rect">
            <a:avLst/>
          </a:prstGeom>
          <a:ln>
            <a:noFill/>
          </a:ln>
          <a:effectLst>
            <a:softEdge rad="112500"/>
          </a:effectLst>
        </p:spPr>
      </p:pic>
      <p:sp>
        <p:nvSpPr>
          <p:cNvPr id="6" name="文本框 3"/>
          <p:cNvSpPr txBox="1"/>
          <p:nvPr/>
        </p:nvSpPr>
        <p:spPr>
          <a:xfrm>
            <a:off x="3193862" y="305556"/>
            <a:ext cx="1980029" cy="400110"/>
          </a:xfrm>
          <a:prstGeom prst="rect">
            <a:avLst/>
          </a:prstGeom>
          <a:noFill/>
        </p:spPr>
        <p:txBody>
          <a:bodyPr wrap="none" rtlCol="0">
            <a:spAutoFit/>
          </a:bodyPr>
          <a:lstStyle/>
          <a:p>
            <a:r>
              <a:rPr lang="zh-CN" altLang="en-US" sz="2000" dirty="0">
                <a:solidFill>
                  <a:srgbClr val="FF0000"/>
                </a:solidFill>
                <a:latin typeface="华文隶书" pitchFamily="2" charset="-122"/>
                <a:ea typeface="华文隶书" pitchFamily="2" charset="-122"/>
              </a:rPr>
              <a:t>英才学院副院长</a:t>
            </a:r>
            <a:endParaRPr lang="zh-CN" altLang="en-US" sz="2000" dirty="0">
              <a:solidFill>
                <a:srgbClr val="FF0000"/>
              </a:solidFill>
              <a:latin typeface="华文隶书" pitchFamily="2" charset="-122"/>
              <a:ea typeface="华文隶书" pitchFamily="2" charset="-122"/>
            </a:endParaRPr>
          </a:p>
        </p:txBody>
      </p:sp>
      <p:sp>
        <p:nvSpPr>
          <p:cNvPr id="22" name="椭圆 43"/>
          <p:cNvSpPr/>
          <p:nvPr/>
        </p:nvSpPr>
        <p:spPr bwMode="auto">
          <a:xfrm>
            <a:off x="133139" y="3929082"/>
            <a:ext cx="1260000" cy="1168539"/>
          </a:xfrm>
          <a:prstGeom prst="ellipse">
            <a:avLst/>
          </a:prstGeom>
          <a:solidFill>
            <a:schemeClr val="bg1"/>
          </a:solidFill>
          <a:ln w="9525" cap="flat" cmpd="sng" algn="ctr">
            <a:solidFill>
              <a:schemeClr val="bg1"/>
            </a:solidFill>
            <a:prstDash val="solid"/>
            <a:round/>
            <a:headEnd type="none" w="med" len="med"/>
            <a:tailEnd type="none" w="med" len="med"/>
          </a:ln>
          <a:effectLst>
            <a:outerShdw blurRad="304800" sx="98000" sy="98000" algn="ctr" rotWithShape="0">
              <a:prstClr val="black">
                <a:alpha val="40000"/>
              </a:prstClr>
            </a:outerShdw>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zh-CN" altLang="en-US" sz="2400" b="1" i="0" u="none" strike="noStrike" cap="none" normalizeH="0" baseline="0" dirty="0">
                <a:ln>
                  <a:noFill/>
                </a:ln>
                <a:effectLst/>
                <a:latin typeface="微软雅黑" pitchFamily="34" charset="-122"/>
                <a:ea typeface="微软雅黑" pitchFamily="34" charset="-122"/>
              </a:rPr>
              <a:t>研究成果</a:t>
            </a:r>
            <a:endParaRPr kumimoji="0" lang="zh-CN" altLang="en-US" sz="2400" b="1" i="0" u="none" strike="noStrike" cap="none" normalizeH="0" baseline="0" dirty="0">
              <a:ln>
                <a:noFill/>
              </a:ln>
              <a:effectLst/>
              <a:latin typeface="微软雅黑" pitchFamily="34" charset="-122"/>
              <a:ea typeface="微软雅黑" pitchFamily="34" charset="-122"/>
            </a:endParaRPr>
          </a:p>
        </p:txBody>
      </p:sp>
      <p:sp>
        <p:nvSpPr>
          <p:cNvPr id="23" name="椭圆 44"/>
          <p:cNvSpPr/>
          <p:nvPr/>
        </p:nvSpPr>
        <p:spPr bwMode="auto">
          <a:xfrm>
            <a:off x="1506918" y="3160358"/>
            <a:ext cx="540000" cy="540000"/>
          </a:xfrm>
          <a:prstGeom prst="ellipse">
            <a:avLst/>
          </a:prstGeom>
          <a:solidFill>
            <a:srgbClr val="A5002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2</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24" name="椭圆 45"/>
          <p:cNvSpPr/>
          <p:nvPr/>
        </p:nvSpPr>
        <p:spPr bwMode="auto">
          <a:xfrm>
            <a:off x="394972" y="2460382"/>
            <a:ext cx="540000" cy="540000"/>
          </a:xfrm>
          <a:prstGeom prst="ellipse">
            <a:avLst/>
          </a:prstGeom>
          <a:solidFill>
            <a:srgbClr val="024C8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1</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25" name="椭圆 46"/>
          <p:cNvSpPr/>
          <p:nvPr/>
        </p:nvSpPr>
        <p:spPr bwMode="auto">
          <a:xfrm>
            <a:off x="1832251" y="4035571"/>
            <a:ext cx="540000" cy="540000"/>
          </a:xfrm>
          <a:prstGeom prst="ellipse">
            <a:avLst/>
          </a:prstGeom>
          <a:solidFill>
            <a:srgbClr val="024C8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3</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26" name="椭圆 47"/>
          <p:cNvSpPr/>
          <p:nvPr/>
        </p:nvSpPr>
        <p:spPr bwMode="auto">
          <a:xfrm>
            <a:off x="1797201" y="4827621"/>
            <a:ext cx="540000" cy="540000"/>
          </a:xfrm>
          <a:prstGeom prst="ellipse">
            <a:avLst/>
          </a:prstGeom>
          <a:solidFill>
            <a:srgbClr val="A5002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4</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27" name="椭圆 48"/>
          <p:cNvSpPr/>
          <p:nvPr/>
        </p:nvSpPr>
        <p:spPr bwMode="auto">
          <a:xfrm>
            <a:off x="1332482" y="5674589"/>
            <a:ext cx="540000" cy="540000"/>
          </a:xfrm>
          <a:prstGeom prst="ellipse">
            <a:avLst/>
          </a:prstGeom>
          <a:solidFill>
            <a:srgbClr val="024C8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5</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28" name="矩形 49"/>
          <p:cNvSpPr/>
          <p:nvPr/>
        </p:nvSpPr>
        <p:spPr>
          <a:xfrm>
            <a:off x="3347864" y="2321702"/>
            <a:ext cx="5583247" cy="753220"/>
          </a:xfrm>
          <a:prstGeom prst="rect">
            <a:avLst/>
          </a:prstGeom>
        </p:spPr>
        <p:txBody>
          <a:bodyPr wrap="square">
            <a:spAutoFit/>
          </a:bodyPr>
          <a:lstStyle/>
          <a:p>
            <a:pPr>
              <a:lnSpc>
                <a:spcPct val="125000"/>
              </a:lnSpc>
            </a:pPr>
            <a:r>
              <a:rPr lang="zh-CN" altLang="en-US" sz="1800" b="1" dirty="0">
                <a:solidFill>
                  <a:srgbClr val="A50021"/>
                </a:solidFill>
                <a:latin typeface="微软雅黑" pitchFamily="34" charset="-122"/>
                <a:ea typeface="微软雅黑" pitchFamily="34" charset="-122"/>
              </a:rPr>
              <a:t>创新成果：</a:t>
            </a:r>
            <a:r>
              <a:rPr lang="zh-CN" altLang="en-US" sz="1800" b="1" dirty="0">
                <a:latin typeface="微软雅黑" pitchFamily="34" charset="-122"/>
                <a:ea typeface="微软雅黑" pitchFamily="34" charset="-122"/>
              </a:rPr>
              <a:t>多源异构海量数据错误清洗，多模态海量数据高效查询分析</a:t>
            </a:r>
            <a:r>
              <a:rPr lang="zh-CN" altLang="en-US" sz="1800" b="1" dirty="0">
                <a:solidFill>
                  <a:schemeClr val="accent2">
                    <a:lumMod val="75000"/>
                  </a:schemeClr>
                </a:solidFill>
                <a:latin typeface="微软雅黑" pitchFamily="34" charset="-122"/>
                <a:ea typeface="微软雅黑" pitchFamily="34" charset="-122"/>
              </a:rPr>
              <a:t>  </a:t>
            </a:r>
            <a:endParaRPr lang="en-US" altLang="zh-CN" sz="1800" b="1" dirty="0">
              <a:solidFill>
                <a:schemeClr val="accent2">
                  <a:lumMod val="75000"/>
                </a:schemeClr>
              </a:solidFill>
              <a:latin typeface="微软雅黑" pitchFamily="34" charset="-122"/>
              <a:ea typeface="微软雅黑" pitchFamily="34" charset="-122"/>
            </a:endParaRPr>
          </a:p>
        </p:txBody>
      </p:sp>
      <p:sp>
        <p:nvSpPr>
          <p:cNvPr id="29" name="矩形 5"/>
          <p:cNvSpPr/>
          <p:nvPr/>
        </p:nvSpPr>
        <p:spPr>
          <a:xfrm>
            <a:off x="3347864" y="3131901"/>
            <a:ext cx="5312502" cy="784830"/>
          </a:xfrm>
          <a:prstGeom prst="rect">
            <a:avLst/>
          </a:prstGeom>
        </p:spPr>
        <p:txBody>
          <a:bodyPr wrap="square">
            <a:spAutoFit/>
          </a:bodyPr>
          <a:lstStyle/>
          <a:p>
            <a:pPr>
              <a:lnSpc>
                <a:spcPct val="125000"/>
              </a:lnSpc>
            </a:pPr>
            <a:r>
              <a:rPr lang="zh-CN" altLang="en-US" sz="1800" b="1" dirty="0">
                <a:solidFill>
                  <a:srgbClr val="A50021"/>
                </a:solidFill>
                <a:latin typeface="微软雅黑" pitchFamily="34" charset="-122"/>
                <a:ea typeface="微软雅黑" pitchFamily="34" charset="-122"/>
              </a:rPr>
              <a:t>论文引用：</a:t>
            </a:r>
            <a:r>
              <a:rPr lang="en-US" altLang="zh-CN" sz="1800" b="1" dirty="0">
                <a:latin typeface="微软雅黑" pitchFamily="34" charset="-122"/>
                <a:ea typeface="微软雅黑" pitchFamily="34" charset="-122"/>
              </a:rPr>
              <a:t>23</a:t>
            </a:r>
            <a:r>
              <a:rPr lang="zh-CN" altLang="en-US" sz="1800" b="1" dirty="0">
                <a:latin typeface="微软雅黑" pitchFamily="34" charset="-122"/>
                <a:ea typeface="微软雅黑" pitchFamily="34" charset="-122"/>
              </a:rPr>
              <a:t>篇顶级会议期刊论文，</a:t>
            </a:r>
            <a:r>
              <a:rPr lang="en-US" altLang="zh-CN" sz="1800" b="1" dirty="0">
                <a:latin typeface="微软雅黑" pitchFamily="34" charset="-122"/>
                <a:ea typeface="微软雅黑" pitchFamily="34" charset="-122"/>
              </a:rPr>
              <a:t>SCI</a:t>
            </a:r>
            <a:r>
              <a:rPr lang="zh-CN" altLang="en-US" sz="1800" b="1" dirty="0">
                <a:latin typeface="微软雅黑" pitchFamily="34" charset="-122"/>
                <a:ea typeface="微软雅黑" pitchFamily="34" charset="-122"/>
              </a:rPr>
              <a:t>收录</a:t>
            </a:r>
            <a:r>
              <a:rPr lang="en-US" altLang="zh-CN" sz="1800" b="1" dirty="0">
                <a:latin typeface="微软雅黑" pitchFamily="34" charset="-122"/>
                <a:ea typeface="微软雅黑" pitchFamily="34" charset="-122"/>
              </a:rPr>
              <a:t>81</a:t>
            </a:r>
            <a:r>
              <a:rPr lang="zh-CN" altLang="en-US" sz="1800" b="1" dirty="0">
                <a:latin typeface="微软雅黑" pitchFamily="34" charset="-122"/>
                <a:ea typeface="微软雅黑" pitchFamily="34" charset="-122"/>
              </a:rPr>
              <a:t>篇，</a:t>
            </a:r>
            <a:r>
              <a:rPr lang="en-US" altLang="zh-CN" sz="1800" b="1" dirty="0">
                <a:latin typeface="微软雅黑" pitchFamily="34" charset="-122"/>
                <a:ea typeface="微软雅黑" pitchFamily="34" charset="-122"/>
              </a:rPr>
              <a:t>3</a:t>
            </a:r>
            <a:r>
              <a:rPr lang="zh-CN" altLang="en-US" sz="1800" b="1" dirty="0">
                <a:latin typeface="微软雅黑" pitchFamily="34" charset="-122"/>
                <a:ea typeface="微软雅黑" pitchFamily="34" charset="-122"/>
              </a:rPr>
              <a:t>本专著，他引</a:t>
            </a:r>
            <a:r>
              <a:rPr lang="en-US" altLang="zh-CN" sz="1800" b="1">
                <a:latin typeface="微软雅黑" pitchFamily="34" charset="-122"/>
                <a:ea typeface="微软雅黑" pitchFamily="34" charset="-122"/>
              </a:rPr>
              <a:t>1800</a:t>
            </a:r>
            <a:r>
              <a:rPr lang="en-US" altLang="zh-CN" sz="1800" b="1"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次；单篇最高他引</a:t>
            </a:r>
            <a:r>
              <a:rPr lang="en-US" altLang="zh-CN" sz="1800" b="1" dirty="0">
                <a:latin typeface="微软雅黑" pitchFamily="34" charset="-122"/>
                <a:ea typeface="微软雅黑" pitchFamily="34" charset="-122"/>
              </a:rPr>
              <a:t>375</a:t>
            </a:r>
            <a:r>
              <a:rPr lang="zh-CN" altLang="en-US" sz="1800" b="1" dirty="0">
                <a:latin typeface="微软雅黑" pitchFamily="34" charset="-122"/>
                <a:ea typeface="微软雅黑" pitchFamily="34" charset="-122"/>
              </a:rPr>
              <a:t>次</a:t>
            </a:r>
            <a:endParaRPr lang="zh-CN" altLang="en-US" sz="1800" b="1" dirty="0">
              <a:latin typeface="微软雅黑" pitchFamily="34" charset="-122"/>
              <a:ea typeface="微软雅黑" pitchFamily="34" charset="-122"/>
            </a:endParaRPr>
          </a:p>
        </p:txBody>
      </p:sp>
      <p:sp>
        <p:nvSpPr>
          <p:cNvPr id="30" name="矩形 6"/>
          <p:cNvSpPr/>
          <p:nvPr/>
        </p:nvSpPr>
        <p:spPr>
          <a:xfrm>
            <a:off x="3347864" y="3925401"/>
            <a:ext cx="5583248" cy="753220"/>
          </a:xfrm>
          <a:prstGeom prst="rect">
            <a:avLst/>
          </a:prstGeom>
        </p:spPr>
        <p:txBody>
          <a:bodyPr wrap="square">
            <a:spAutoFit/>
          </a:bodyPr>
          <a:lstStyle/>
          <a:p>
            <a:pPr>
              <a:lnSpc>
                <a:spcPct val="125000"/>
              </a:lnSpc>
            </a:pPr>
            <a:r>
              <a:rPr lang="zh-CN" altLang="en-US" sz="1800" b="1" dirty="0">
                <a:solidFill>
                  <a:srgbClr val="A50021"/>
                </a:solidFill>
                <a:latin typeface="微软雅黑" pitchFamily="34" charset="-122"/>
                <a:ea typeface="微软雅黑" pitchFamily="34" charset="-122"/>
              </a:rPr>
              <a:t>软件系统：</a:t>
            </a:r>
            <a:r>
              <a:rPr lang="zh-CN" altLang="en-US" sz="1800" b="1" dirty="0">
                <a:latin typeface="微软雅黑" pitchFamily="34" charset="-122"/>
                <a:ea typeface="微软雅黑" pitchFamily="34" charset="-122"/>
              </a:rPr>
              <a:t>数据清洗、医疗大数据分析、工业大数据分析、轨迹大数据分析、</a:t>
            </a:r>
            <a:r>
              <a:rPr lang="en-US" altLang="zh-CN" sz="1800" b="1" dirty="0">
                <a:latin typeface="微软雅黑" pitchFamily="34" charset="-122"/>
                <a:ea typeface="微软雅黑" pitchFamily="34" charset="-122"/>
              </a:rPr>
              <a:t>……</a:t>
            </a:r>
            <a:endParaRPr lang="en-US" altLang="zh-CN" sz="1800" b="1" dirty="0">
              <a:latin typeface="微软雅黑" pitchFamily="34" charset="-122"/>
              <a:ea typeface="微软雅黑" pitchFamily="34" charset="-122"/>
            </a:endParaRPr>
          </a:p>
        </p:txBody>
      </p:sp>
      <p:sp>
        <p:nvSpPr>
          <p:cNvPr id="31" name="矩形 7"/>
          <p:cNvSpPr/>
          <p:nvPr/>
        </p:nvSpPr>
        <p:spPr>
          <a:xfrm>
            <a:off x="3347864" y="4716465"/>
            <a:ext cx="5583248" cy="784830"/>
          </a:xfrm>
          <a:prstGeom prst="rect">
            <a:avLst/>
          </a:prstGeom>
        </p:spPr>
        <p:txBody>
          <a:bodyPr wrap="square">
            <a:spAutoFit/>
          </a:bodyPr>
          <a:lstStyle/>
          <a:p>
            <a:pPr>
              <a:lnSpc>
                <a:spcPct val="125000"/>
              </a:lnSpc>
            </a:pPr>
            <a:r>
              <a:rPr lang="zh-CN" altLang="en-US" sz="1800" b="1" dirty="0">
                <a:solidFill>
                  <a:srgbClr val="A50021"/>
                </a:solidFill>
                <a:latin typeface="微软雅黑" pitchFamily="34" charset="-122"/>
                <a:ea typeface="微软雅黑" pitchFamily="34" charset="-122"/>
              </a:rPr>
              <a:t>产业合作：</a:t>
            </a:r>
            <a:r>
              <a:rPr lang="zh-CN" altLang="en-US" sz="1800" b="1" dirty="0">
                <a:latin typeface="微软雅黑" pitchFamily="34" charset="-122"/>
                <a:ea typeface="微软雅黑" pitchFamily="34" charset="-122"/>
              </a:rPr>
              <a:t>微软亚洲研究院</a:t>
            </a:r>
            <a:r>
              <a:rPr lang="zh-CN" altLang="en-US" sz="1800"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哈工大大数据集团、江苏天人工业互联网研究院、松鼠山科技</a:t>
            </a:r>
            <a:endParaRPr lang="en-US" altLang="zh-CN" sz="1800" b="1" dirty="0">
              <a:latin typeface="微软雅黑" pitchFamily="34" charset="-122"/>
              <a:ea typeface="微软雅黑" pitchFamily="34" charset="-122"/>
            </a:endParaRPr>
          </a:p>
        </p:txBody>
      </p:sp>
      <p:sp>
        <p:nvSpPr>
          <p:cNvPr id="32" name="矩形 9"/>
          <p:cNvSpPr/>
          <p:nvPr/>
        </p:nvSpPr>
        <p:spPr>
          <a:xfrm>
            <a:off x="3347864" y="5559064"/>
            <a:ext cx="5583248" cy="753220"/>
          </a:xfrm>
          <a:prstGeom prst="rect">
            <a:avLst/>
          </a:prstGeom>
        </p:spPr>
        <p:txBody>
          <a:bodyPr wrap="square">
            <a:spAutoFit/>
          </a:bodyPr>
          <a:lstStyle/>
          <a:p>
            <a:pPr>
              <a:lnSpc>
                <a:spcPct val="125000"/>
              </a:lnSpc>
            </a:pPr>
            <a:r>
              <a:rPr lang="zh-CN" altLang="en-US" sz="1800" b="1" dirty="0">
                <a:solidFill>
                  <a:srgbClr val="A50021"/>
                </a:solidFill>
                <a:latin typeface="微软雅黑" pitchFamily="34" charset="-122"/>
                <a:ea typeface="微软雅黑" pitchFamily="34" charset="-122"/>
              </a:rPr>
              <a:t>获得奖励：</a:t>
            </a:r>
            <a:r>
              <a:rPr lang="zh-CN" altLang="en-US" sz="1800" b="1" dirty="0">
                <a:latin typeface="微软雅黑" pitchFamily="34" charset="-122"/>
                <a:ea typeface="微软雅黑" pitchFamily="34" charset="-122"/>
              </a:rPr>
              <a:t>黑龙江省自然科学一等奖；教育部高等学校科技进步一等奖</a:t>
            </a:r>
            <a:endParaRPr lang="zh-CN" altLang="en-US" sz="1800" b="1" dirty="0">
              <a:latin typeface="微软雅黑" pitchFamily="34" charset="-122"/>
              <a:ea typeface="微软雅黑" pitchFamily="34" charset="-122"/>
            </a:endParaRPr>
          </a:p>
        </p:txBody>
      </p:sp>
      <p:grpSp>
        <p:nvGrpSpPr>
          <p:cNvPr id="33" name="组合 22"/>
          <p:cNvGrpSpPr/>
          <p:nvPr/>
        </p:nvGrpSpPr>
        <p:grpSpPr>
          <a:xfrm>
            <a:off x="934972" y="2687270"/>
            <a:ext cx="2250299" cy="108000"/>
            <a:chOff x="765324" y="1532527"/>
            <a:chExt cx="2250299" cy="108000"/>
          </a:xfrm>
        </p:grpSpPr>
        <p:cxnSp>
          <p:nvCxnSpPr>
            <p:cNvPr id="34" name="直接连接符 11"/>
            <p:cNvCxnSpPr>
              <a:stCxn id="24" idx="6"/>
              <a:endCxn id="35" idx="6"/>
            </p:cNvCxnSpPr>
            <p:nvPr/>
          </p:nvCxnSpPr>
          <p:spPr bwMode="auto">
            <a:xfrm>
              <a:off x="765324" y="1575639"/>
              <a:ext cx="2250299" cy="10888"/>
            </a:xfrm>
            <a:prstGeom prst="line">
              <a:avLst/>
            </a:prstGeom>
            <a:noFill/>
            <a:ln w="19050" cap="flat" cmpd="sng" algn="ctr">
              <a:solidFill>
                <a:srgbClr val="024C89"/>
              </a:solidFill>
              <a:prstDash val="solid"/>
              <a:round/>
              <a:headEnd type="none" w="med" len="med"/>
              <a:tailEnd type="none" w="med" len="med"/>
            </a:ln>
            <a:effectLst/>
          </p:spPr>
        </p:cxnSp>
        <p:sp>
          <p:nvSpPr>
            <p:cNvPr id="35" name="椭圆 12"/>
            <p:cNvSpPr/>
            <p:nvPr/>
          </p:nvSpPr>
          <p:spPr bwMode="auto">
            <a:xfrm>
              <a:off x="2907623" y="1532527"/>
              <a:ext cx="108000" cy="108000"/>
            </a:xfrm>
            <a:prstGeom prst="ellipse">
              <a:avLst/>
            </a:prstGeom>
            <a:solidFill>
              <a:srgbClr val="024C89"/>
            </a:solidFill>
            <a:ln w="9525"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grpSp>
      <p:grpSp>
        <p:nvGrpSpPr>
          <p:cNvPr id="36" name="组合 51"/>
          <p:cNvGrpSpPr/>
          <p:nvPr/>
        </p:nvGrpSpPr>
        <p:grpSpPr>
          <a:xfrm rot="21298032">
            <a:off x="2051325" y="3430165"/>
            <a:ext cx="1059990" cy="109634"/>
            <a:chOff x="1958078" y="1530893"/>
            <a:chExt cx="1059990" cy="109634"/>
          </a:xfrm>
          <a:solidFill>
            <a:srgbClr val="A50021"/>
          </a:solidFill>
        </p:grpSpPr>
        <p:cxnSp>
          <p:nvCxnSpPr>
            <p:cNvPr id="37" name="直接连接符 52"/>
            <p:cNvCxnSpPr>
              <a:stCxn id="23" idx="6"/>
              <a:endCxn id="38" idx="6"/>
            </p:cNvCxnSpPr>
            <p:nvPr/>
          </p:nvCxnSpPr>
          <p:spPr bwMode="auto">
            <a:xfrm rot="301968">
              <a:off x="1958078" y="1530893"/>
              <a:ext cx="1059990" cy="9158"/>
            </a:xfrm>
            <a:prstGeom prst="line">
              <a:avLst/>
            </a:prstGeom>
            <a:grpFill/>
            <a:ln w="19050" cap="flat" cmpd="sng" algn="ctr">
              <a:solidFill>
                <a:srgbClr val="A50021"/>
              </a:solidFill>
              <a:prstDash val="solid"/>
              <a:round/>
              <a:headEnd type="none" w="med" len="med"/>
              <a:tailEnd type="none" w="med" len="med"/>
            </a:ln>
            <a:effectLst/>
          </p:spPr>
        </p:cxnSp>
        <p:sp>
          <p:nvSpPr>
            <p:cNvPr id="38" name="椭圆 53"/>
            <p:cNvSpPr/>
            <p:nvPr/>
          </p:nvSpPr>
          <p:spPr bwMode="auto">
            <a:xfrm>
              <a:off x="2907623" y="1532527"/>
              <a:ext cx="108000" cy="108000"/>
            </a:xfrm>
            <a:prstGeom prst="ellipse">
              <a:avLst/>
            </a:prstGeom>
            <a:grpFill/>
            <a:ln w="9525" cap="flat" cmpd="sng" algn="ctr">
              <a:solidFill>
                <a:srgbClr val="A50021"/>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grpSp>
      <p:grpSp>
        <p:nvGrpSpPr>
          <p:cNvPr id="39" name="组合 54"/>
          <p:cNvGrpSpPr/>
          <p:nvPr/>
        </p:nvGrpSpPr>
        <p:grpSpPr>
          <a:xfrm>
            <a:off x="2337201" y="5043621"/>
            <a:ext cx="758977" cy="108000"/>
            <a:chOff x="2294746" y="1532527"/>
            <a:chExt cx="758977" cy="108000"/>
          </a:xfrm>
          <a:solidFill>
            <a:srgbClr val="A50021"/>
          </a:solidFill>
        </p:grpSpPr>
        <p:cxnSp>
          <p:nvCxnSpPr>
            <p:cNvPr id="40" name="直接连接符 55"/>
            <p:cNvCxnSpPr>
              <a:stCxn id="26" idx="6"/>
              <a:endCxn id="41" idx="6"/>
            </p:cNvCxnSpPr>
            <p:nvPr/>
          </p:nvCxnSpPr>
          <p:spPr bwMode="auto">
            <a:xfrm>
              <a:off x="2294746" y="1586527"/>
              <a:ext cx="758977" cy="0"/>
            </a:xfrm>
            <a:prstGeom prst="line">
              <a:avLst/>
            </a:prstGeom>
            <a:grpFill/>
            <a:ln w="19050" cap="flat" cmpd="sng" algn="ctr">
              <a:solidFill>
                <a:srgbClr val="A50021"/>
              </a:solidFill>
              <a:prstDash val="solid"/>
              <a:round/>
              <a:headEnd type="none" w="med" len="med"/>
              <a:tailEnd type="none" w="med" len="med"/>
            </a:ln>
            <a:effectLst/>
          </p:spPr>
        </p:cxnSp>
        <p:sp>
          <p:nvSpPr>
            <p:cNvPr id="41" name="椭圆 56"/>
            <p:cNvSpPr/>
            <p:nvPr/>
          </p:nvSpPr>
          <p:spPr bwMode="auto">
            <a:xfrm>
              <a:off x="2945723" y="1532527"/>
              <a:ext cx="108000" cy="108000"/>
            </a:xfrm>
            <a:prstGeom prst="ellipse">
              <a:avLst/>
            </a:prstGeom>
            <a:grpFill/>
            <a:ln w="9525" cap="flat" cmpd="sng" algn="ctr">
              <a:solidFill>
                <a:srgbClr val="A50021"/>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grpSp>
      <p:grpSp>
        <p:nvGrpSpPr>
          <p:cNvPr id="42" name="组合 57"/>
          <p:cNvGrpSpPr/>
          <p:nvPr/>
        </p:nvGrpSpPr>
        <p:grpSpPr>
          <a:xfrm>
            <a:off x="2372251" y="4251571"/>
            <a:ext cx="749327" cy="108000"/>
            <a:chOff x="2564746" y="1532527"/>
            <a:chExt cx="749327" cy="108000"/>
          </a:xfrm>
        </p:grpSpPr>
        <p:cxnSp>
          <p:nvCxnSpPr>
            <p:cNvPr id="43" name="直接连接符 58"/>
            <p:cNvCxnSpPr>
              <a:stCxn id="25" idx="6"/>
              <a:endCxn id="44" idx="6"/>
            </p:cNvCxnSpPr>
            <p:nvPr/>
          </p:nvCxnSpPr>
          <p:spPr bwMode="auto">
            <a:xfrm>
              <a:off x="2564746" y="1586527"/>
              <a:ext cx="749327" cy="0"/>
            </a:xfrm>
            <a:prstGeom prst="line">
              <a:avLst/>
            </a:prstGeom>
            <a:noFill/>
            <a:ln w="19050" cap="flat" cmpd="sng" algn="ctr">
              <a:solidFill>
                <a:srgbClr val="024C89"/>
              </a:solidFill>
              <a:prstDash val="solid"/>
              <a:round/>
              <a:headEnd type="none" w="med" len="med"/>
              <a:tailEnd type="none" w="med" len="med"/>
            </a:ln>
            <a:effectLst/>
          </p:spPr>
        </p:cxnSp>
        <p:sp>
          <p:nvSpPr>
            <p:cNvPr id="44" name="椭圆 59"/>
            <p:cNvSpPr/>
            <p:nvPr/>
          </p:nvSpPr>
          <p:spPr bwMode="auto">
            <a:xfrm>
              <a:off x="3206073" y="1532527"/>
              <a:ext cx="108000" cy="108000"/>
            </a:xfrm>
            <a:prstGeom prst="ellipse">
              <a:avLst/>
            </a:prstGeom>
            <a:solidFill>
              <a:srgbClr val="024C89"/>
            </a:solidFill>
            <a:ln w="9525"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grpSp>
      <p:grpSp>
        <p:nvGrpSpPr>
          <p:cNvPr id="45" name="组合 60"/>
          <p:cNvGrpSpPr/>
          <p:nvPr/>
        </p:nvGrpSpPr>
        <p:grpSpPr>
          <a:xfrm>
            <a:off x="1602482" y="5884930"/>
            <a:ext cx="1486579" cy="108000"/>
            <a:chOff x="1300444" y="1519827"/>
            <a:chExt cx="1486579" cy="108000"/>
          </a:xfrm>
        </p:grpSpPr>
        <p:cxnSp>
          <p:nvCxnSpPr>
            <p:cNvPr id="46" name="直接连接符 61"/>
            <p:cNvCxnSpPr>
              <a:endCxn id="47" idx="6"/>
            </p:cNvCxnSpPr>
            <p:nvPr/>
          </p:nvCxnSpPr>
          <p:spPr bwMode="auto">
            <a:xfrm flipV="1">
              <a:off x="1300444" y="1573827"/>
              <a:ext cx="1486579" cy="11319"/>
            </a:xfrm>
            <a:prstGeom prst="line">
              <a:avLst/>
            </a:prstGeom>
            <a:noFill/>
            <a:ln w="19050" cap="flat" cmpd="sng" algn="ctr">
              <a:solidFill>
                <a:srgbClr val="024C89"/>
              </a:solidFill>
              <a:prstDash val="solid"/>
              <a:round/>
              <a:headEnd type="none" w="med" len="med"/>
              <a:tailEnd type="none" w="med" len="med"/>
            </a:ln>
            <a:effectLst/>
          </p:spPr>
        </p:cxnSp>
        <p:sp>
          <p:nvSpPr>
            <p:cNvPr id="47" name="椭圆 62"/>
            <p:cNvSpPr/>
            <p:nvPr/>
          </p:nvSpPr>
          <p:spPr bwMode="auto">
            <a:xfrm>
              <a:off x="2679023" y="1519827"/>
              <a:ext cx="108000" cy="108000"/>
            </a:xfrm>
            <a:prstGeom prst="ellipse">
              <a:avLst/>
            </a:prstGeom>
            <a:solidFill>
              <a:srgbClr val="024C89"/>
            </a:solidFill>
            <a:ln w="9525"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gr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p:cNvSpPr/>
          <p:nvPr/>
        </p:nvSpPr>
        <p:spPr bwMode="auto">
          <a:xfrm>
            <a:off x="718455" y="4176720"/>
            <a:ext cx="7764564" cy="2459888"/>
          </a:xfrm>
          <a:prstGeom prst="rect">
            <a:avLst/>
          </a:prstGeom>
          <a:noFill/>
          <a:ln w="1905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5" name="矩形 7"/>
          <p:cNvSpPr/>
          <p:nvPr/>
        </p:nvSpPr>
        <p:spPr bwMode="auto">
          <a:xfrm>
            <a:off x="718455" y="1091677"/>
            <a:ext cx="7764563" cy="2976465"/>
          </a:xfrm>
          <a:prstGeom prst="rect">
            <a:avLst/>
          </a:prstGeom>
          <a:noFill/>
          <a:ln w="19050" cap="flat" cmpd="sng" algn="ctr">
            <a:solidFill>
              <a:srgbClr val="990000"/>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6" name="矩形 8"/>
          <p:cNvSpPr/>
          <p:nvPr/>
        </p:nvSpPr>
        <p:spPr>
          <a:xfrm>
            <a:off x="1212981" y="1210389"/>
            <a:ext cx="6951289" cy="2715423"/>
          </a:xfrm>
          <a:prstGeom prst="rect">
            <a:avLst/>
          </a:prstGeom>
        </p:spPr>
        <p:txBody>
          <a:bodyPr wrap="square">
            <a:spAutoFit/>
          </a:bodyPr>
          <a:lstStyle/>
          <a:p>
            <a:pPr defTabSz="-635">
              <a:lnSpc>
                <a:spcPct val="110000"/>
              </a:lnSpc>
              <a:spcAft>
                <a:spcPct val="40000"/>
              </a:spcAft>
              <a:buClr>
                <a:srgbClr val="984807"/>
              </a:buClr>
              <a:tabLst>
                <a:tab pos="228600" algn="l"/>
              </a:tabLst>
            </a:pPr>
            <a:r>
              <a:rPr lang="en-US" altLang="zh-CN" sz="2000" b="1" dirty="0">
                <a:solidFill>
                  <a:srgbClr val="990000"/>
                </a:solidFill>
                <a:latin typeface="Times New Roman" pitchFamily="18" charset="0"/>
                <a:ea typeface="微软雅黑" pitchFamily="34" charset="-122"/>
                <a:cs typeface="Times New Roman" pitchFamily="18" charset="0"/>
              </a:rPr>
              <a:t>ACM SIGMOD China </a:t>
            </a:r>
            <a:r>
              <a:rPr lang="zh-CN" altLang="en-US" sz="2000" b="1" dirty="0">
                <a:solidFill>
                  <a:srgbClr val="990000"/>
                </a:solidFill>
                <a:latin typeface="Times New Roman" pitchFamily="18" charset="0"/>
                <a:ea typeface="微软雅黑" pitchFamily="34" charset="-122"/>
                <a:cs typeface="Times New Roman" pitchFamily="18" charset="0"/>
              </a:rPr>
              <a:t>秘书长</a:t>
            </a:r>
            <a:endParaRPr lang="zh-CN" altLang="en-US" sz="2000" b="1" dirty="0">
              <a:solidFill>
                <a:srgbClr val="990000"/>
              </a:solidFill>
              <a:latin typeface="Times New Roman" pitchFamily="18" charset="0"/>
              <a:ea typeface="微软雅黑" pitchFamily="34" charset="-122"/>
              <a:cs typeface="Times New Roman" pitchFamily="18" charset="0"/>
            </a:endParaRPr>
          </a:p>
          <a:p>
            <a:pPr defTabSz="-635">
              <a:lnSpc>
                <a:spcPct val="110000"/>
              </a:lnSpc>
              <a:spcAft>
                <a:spcPct val="40000"/>
              </a:spcAft>
              <a:buClr>
                <a:srgbClr val="984807"/>
              </a:buClr>
              <a:tabLst>
                <a:tab pos="228600" algn="l"/>
              </a:tabLst>
            </a:pPr>
            <a:r>
              <a:rPr lang="en-US" altLang="zh-CN" sz="2000" b="1" dirty="0">
                <a:solidFill>
                  <a:srgbClr val="990000"/>
                </a:solidFill>
                <a:latin typeface="Times New Roman" pitchFamily="18" charset="0"/>
                <a:ea typeface="微软雅黑" pitchFamily="34" charset="-122"/>
                <a:cs typeface="Times New Roman" pitchFamily="18" charset="0"/>
              </a:rPr>
              <a:t>ACM</a:t>
            </a:r>
            <a:r>
              <a:rPr lang="zh-CN" altLang="en-US" sz="2000" b="1" dirty="0">
                <a:solidFill>
                  <a:srgbClr val="990000"/>
                </a:solidFill>
                <a:latin typeface="Times New Roman" pitchFamily="18" charset="0"/>
                <a:ea typeface="微软雅黑" pitchFamily="34" charset="-122"/>
                <a:cs typeface="Times New Roman" pitchFamily="18" charset="0"/>
              </a:rPr>
              <a:t>数据科学标准组</a:t>
            </a:r>
            <a:r>
              <a:rPr lang="en-US" altLang="zh-CN" sz="2000" b="1" dirty="0">
                <a:solidFill>
                  <a:srgbClr val="990000"/>
                </a:solidFill>
                <a:latin typeface="Times New Roman" pitchFamily="18" charset="0"/>
                <a:ea typeface="微软雅黑" pitchFamily="34" charset="-122"/>
                <a:cs typeface="Times New Roman" pitchFamily="18" charset="0"/>
              </a:rPr>
              <a:t>(ACM Data Science Task Force)</a:t>
            </a:r>
            <a:r>
              <a:rPr lang="zh-CN" altLang="en-US" sz="2000" b="1" dirty="0">
                <a:solidFill>
                  <a:srgbClr val="990000"/>
                </a:solidFill>
                <a:latin typeface="Times New Roman" pitchFamily="18" charset="0"/>
                <a:ea typeface="微软雅黑" pitchFamily="34" charset="-122"/>
                <a:cs typeface="Times New Roman" pitchFamily="18" charset="0"/>
              </a:rPr>
              <a:t>专家</a:t>
            </a:r>
            <a:endParaRPr lang="zh-CN" altLang="en-US" sz="2000" b="1" dirty="0">
              <a:solidFill>
                <a:srgbClr val="990000"/>
              </a:solidFill>
              <a:latin typeface="Times New Roman" pitchFamily="18" charset="0"/>
              <a:ea typeface="微软雅黑" pitchFamily="34" charset="-122"/>
              <a:cs typeface="Times New Roman" pitchFamily="18" charset="0"/>
            </a:endParaRPr>
          </a:p>
          <a:p>
            <a:pPr defTabSz="-635">
              <a:lnSpc>
                <a:spcPct val="110000"/>
              </a:lnSpc>
              <a:spcAft>
                <a:spcPct val="40000"/>
              </a:spcAft>
              <a:buClr>
                <a:srgbClr val="984807"/>
              </a:buClr>
              <a:tabLst>
                <a:tab pos="228600" algn="l"/>
              </a:tabLst>
            </a:pPr>
            <a:r>
              <a:rPr lang="zh-CN" altLang="en-US" sz="2000" b="1" dirty="0">
                <a:solidFill>
                  <a:srgbClr val="990000"/>
                </a:solidFill>
                <a:latin typeface="Times New Roman" pitchFamily="18" charset="0"/>
                <a:ea typeface="微软雅黑" pitchFamily="34" charset="-122"/>
                <a:cs typeface="Times New Roman" pitchFamily="18" charset="0"/>
              </a:rPr>
              <a:t>中国计算机学会 哈尔滨分部 主席</a:t>
            </a:r>
            <a:endParaRPr lang="zh-CN" altLang="en-US" sz="2000" b="1" dirty="0">
              <a:solidFill>
                <a:srgbClr val="990000"/>
              </a:solidFill>
              <a:latin typeface="Times New Roman" pitchFamily="18" charset="0"/>
              <a:ea typeface="微软雅黑" pitchFamily="34" charset="-122"/>
              <a:cs typeface="Times New Roman" pitchFamily="18" charset="0"/>
            </a:endParaRPr>
          </a:p>
          <a:p>
            <a:pPr defTabSz="-635">
              <a:lnSpc>
                <a:spcPct val="110000"/>
              </a:lnSpc>
              <a:spcAft>
                <a:spcPct val="40000"/>
              </a:spcAft>
              <a:buClr>
                <a:srgbClr val="984807"/>
              </a:buClr>
              <a:tabLst>
                <a:tab pos="228600" algn="l"/>
              </a:tabLst>
            </a:pPr>
            <a:r>
              <a:rPr lang="zh-CN" altLang="en-US" sz="2000" b="1" dirty="0">
                <a:solidFill>
                  <a:srgbClr val="990000"/>
                </a:solidFill>
                <a:latin typeface="Times New Roman" pitchFamily="18" charset="0"/>
                <a:ea typeface="微软雅黑" pitchFamily="34" charset="-122"/>
                <a:cs typeface="Times New Roman" pitchFamily="18" charset="0"/>
              </a:rPr>
              <a:t>中国计算机学会 青年委员会委员</a:t>
            </a:r>
            <a:endParaRPr lang="zh-CN" altLang="en-US" sz="2000" b="1" dirty="0">
              <a:solidFill>
                <a:srgbClr val="990000"/>
              </a:solidFill>
              <a:latin typeface="Times New Roman" pitchFamily="18" charset="0"/>
              <a:ea typeface="微软雅黑" pitchFamily="34" charset="-122"/>
              <a:cs typeface="Times New Roman" pitchFamily="18" charset="0"/>
            </a:endParaRPr>
          </a:p>
          <a:p>
            <a:pPr defTabSz="-635">
              <a:lnSpc>
                <a:spcPct val="110000"/>
              </a:lnSpc>
              <a:spcAft>
                <a:spcPct val="40000"/>
              </a:spcAft>
              <a:buClr>
                <a:srgbClr val="984807"/>
              </a:buClr>
              <a:tabLst>
                <a:tab pos="228600" algn="l"/>
              </a:tabLst>
            </a:pPr>
            <a:r>
              <a:rPr lang="zh-CN" altLang="en-US" sz="2000" b="1" dirty="0">
                <a:solidFill>
                  <a:srgbClr val="990000"/>
                </a:solidFill>
                <a:latin typeface="Times New Roman" pitchFamily="18" charset="0"/>
                <a:ea typeface="微软雅黑" pitchFamily="34" charset="-122"/>
                <a:cs typeface="Times New Roman" pitchFamily="18" charset="0"/>
              </a:rPr>
              <a:t>中国计算机学会 数据库专委会常务委员 </a:t>
            </a:r>
            <a:endParaRPr lang="zh-CN" altLang="en-US" sz="2000" b="1" dirty="0">
              <a:solidFill>
                <a:srgbClr val="990000"/>
              </a:solidFill>
              <a:latin typeface="Times New Roman" pitchFamily="18" charset="0"/>
              <a:ea typeface="微软雅黑" pitchFamily="34" charset="-122"/>
              <a:cs typeface="Times New Roman" pitchFamily="18" charset="0"/>
            </a:endParaRPr>
          </a:p>
          <a:p>
            <a:pPr defTabSz="-635">
              <a:lnSpc>
                <a:spcPct val="110000"/>
              </a:lnSpc>
              <a:spcAft>
                <a:spcPct val="40000"/>
              </a:spcAft>
              <a:buClr>
                <a:srgbClr val="984807"/>
              </a:buClr>
              <a:tabLst>
                <a:tab pos="228600" algn="l"/>
              </a:tabLst>
            </a:pPr>
            <a:r>
              <a:rPr lang="zh-CN" altLang="en-US" sz="2000" b="1" dirty="0">
                <a:solidFill>
                  <a:srgbClr val="990000"/>
                </a:solidFill>
                <a:latin typeface="Times New Roman" pitchFamily="18" charset="0"/>
                <a:ea typeface="微软雅黑" pitchFamily="34" charset="-122"/>
                <a:cs typeface="Times New Roman" pitchFamily="18" charset="0"/>
              </a:rPr>
              <a:t>中国计算机学会 大数据专家委员会委员</a:t>
            </a:r>
            <a:r>
              <a:rPr lang="en-US" altLang="zh-CN" sz="2000" b="1" dirty="0">
                <a:solidFill>
                  <a:srgbClr val="990000"/>
                </a:solidFill>
                <a:latin typeface="Times New Roman" pitchFamily="18" charset="0"/>
                <a:ea typeface="微软雅黑" pitchFamily="34" charset="-122"/>
                <a:cs typeface="Times New Roman" pitchFamily="18" charset="0"/>
              </a:rPr>
              <a:t>   </a:t>
            </a:r>
            <a:endParaRPr lang="zh-CN" altLang="en-US" sz="2000" b="1" dirty="0">
              <a:solidFill>
                <a:srgbClr val="990000"/>
              </a:solidFill>
              <a:latin typeface="Times New Roman" pitchFamily="18" charset="0"/>
              <a:ea typeface="微软雅黑" pitchFamily="34" charset="-122"/>
              <a:cs typeface="Times New Roman" pitchFamily="18" charset="0"/>
            </a:endParaRPr>
          </a:p>
        </p:txBody>
      </p:sp>
      <p:sp>
        <p:nvSpPr>
          <p:cNvPr id="7" name="五边形 9"/>
          <p:cNvSpPr/>
          <p:nvPr/>
        </p:nvSpPr>
        <p:spPr bwMode="auto">
          <a:xfrm>
            <a:off x="484817" y="1240080"/>
            <a:ext cx="541922" cy="440311"/>
          </a:xfrm>
          <a:prstGeom prst="homePlate">
            <a:avLst>
              <a:gd name="adj" fmla="val 30928"/>
            </a:avLst>
          </a:prstGeom>
          <a:solidFill>
            <a:srgbClr val="990000"/>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1</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8" name="五边形 10"/>
          <p:cNvSpPr/>
          <p:nvPr/>
        </p:nvSpPr>
        <p:spPr bwMode="auto">
          <a:xfrm>
            <a:off x="484817" y="1680391"/>
            <a:ext cx="541922" cy="440311"/>
          </a:xfrm>
          <a:prstGeom prst="homePlate">
            <a:avLst>
              <a:gd name="adj" fmla="val 30928"/>
            </a:avLst>
          </a:prstGeom>
          <a:solidFill>
            <a:srgbClr val="024C89"/>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2</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9" name="五边形 11"/>
          <p:cNvSpPr/>
          <p:nvPr/>
        </p:nvSpPr>
        <p:spPr bwMode="auto">
          <a:xfrm>
            <a:off x="484817" y="2127789"/>
            <a:ext cx="541922" cy="440311"/>
          </a:xfrm>
          <a:prstGeom prst="homePlate">
            <a:avLst>
              <a:gd name="adj" fmla="val 30928"/>
            </a:avLst>
          </a:prstGeom>
          <a:solidFill>
            <a:srgbClr val="990000"/>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3</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10" name="五边形 12"/>
          <p:cNvSpPr/>
          <p:nvPr/>
        </p:nvSpPr>
        <p:spPr bwMode="auto">
          <a:xfrm>
            <a:off x="484816" y="2577431"/>
            <a:ext cx="541922" cy="440311"/>
          </a:xfrm>
          <a:prstGeom prst="homePlate">
            <a:avLst>
              <a:gd name="adj" fmla="val 30928"/>
            </a:avLst>
          </a:prstGeom>
          <a:solidFill>
            <a:srgbClr val="024C89"/>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4</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11" name="五边形 13"/>
          <p:cNvSpPr/>
          <p:nvPr/>
        </p:nvSpPr>
        <p:spPr bwMode="auto">
          <a:xfrm>
            <a:off x="484818" y="3022371"/>
            <a:ext cx="541922" cy="440311"/>
          </a:xfrm>
          <a:prstGeom prst="homePlate">
            <a:avLst>
              <a:gd name="adj" fmla="val 30928"/>
            </a:avLst>
          </a:prstGeom>
          <a:solidFill>
            <a:srgbClr val="990000"/>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5</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12" name="五边形 14"/>
          <p:cNvSpPr/>
          <p:nvPr/>
        </p:nvSpPr>
        <p:spPr bwMode="auto">
          <a:xfrm>
            <a:off x="484817" y="3472013"/>
            <a:ext cx="541922" cy="440311"/>
          </a:xfrm>
          <a:prstGeom prst="homePlate">
            <a:avLst>
              <a:gd name="adj" fmla="val 30928"/>
            </a:avLst>
          </a:prstGeom>
          <a:solidFill>
            <a:srgbClr val="024C89"/>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6</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13" name="矩形 16"/>
          <p:cNvSpPr/>
          <p:nvPr/>
        </p:nvSpPr>
        <p:spPr>
          <a:xfrm>
            <a:off x="1194317" y="4344724"/>
            <a:ext cx="7288701" cy="2154436"/>
          </a:xfrm>
          <a:prstGeom prst="rect">
            <a:avLst/>
          </a:prstGeom>
        </p:spPr>
        <p:txBody>
          <a:bodyPr wrap="square">
            <a:spAutoFit/>
          </a:bodyPr>
          <a:lstStyle/>
          <a:p>
            <a:pPr defTabSz="-635">
              <a:lnSpc>
                <a:spcPct val="110000"/>
              </a:lnSpc>
              <a:spcAft>
                <a:spcPct val="40000"/>
              </a:spcAft>
              <a:buClr>
                <a:srgbClr val="984807"/>
              </a:buClr>
              <a:tabLst>
                <a:tab pos="228600" algn="l"/>
              </a:tabLst>
            </a:pPr>
            <a:r>
              <a:rPr lang="zh-CN" altLang="en-US" sz="2000" b="1" dirty="0">
                <a:latin typeface="Times New Roman" pitchFamily="18" charset="0"/>
                <a:ea typeface="微软雅黑" pitchFamily="34" charset="-122"/>
                <a:cs typeface="Times New Roman" pitchFamily="18" charset="0"/>
              </a:rPr>
              <a:t>顶级会议</a:t>
            </a:r>
            <a:r>
              <a:rPr lang="en-US" altLang="zh-CN" sz="2000" b="1" dirty="0">
                <a:latin typeface="Times New Roman" pitchFamily="18" charset="0"/>
                <a:ea typeface="微软雅黑" pitchFamily="34" charset="-122"/>
                <a:cs typeface="Times New Roman" pitchFamily="18" charset="0"/>
              </a:rPr>
              <a:t>VLDB</a:t>
            </a:r>
            <a:r>
              <a:rPr lang="zh-CN" altLang="en-US" sz="2000" b="1" dirty="0">
                <a:latin typeface="Times New Roman" pitchFamily="18" charset="0"/>
                <a:ea typeface="微软雅黑" pitchFamily="34" charset="-122"/>
                <a:cs typeface="Times New Roman" pitchFamily="18" charset="0"/>
              </a:rPr>
              <a:t>、</a:t>
            </a:r>
            <a:r>
              <a:rPr lang="en-US" altLang="zh-CN" sz="2000" b="1" dirty="0">
                <a:latin typeface="Times New Roman" pitchFamily="18" charset="0"/>
                <a:ea typeface="微软雅黑" pitchFamily="34" charset="-122"/>
                <a:cs typeface="Times New Roman" pitchFamily="18" charset="0"/>
              </a:rPr>
              <a:t>SIGMOD</a:t>
            </a:r>
            <a:r>
              <a:rPr lang="zh-CN" altLang="en-US" sz="2000" b="1" dirty="0">
                <a:latin typeface="Times New Roman" pitchFamily="18" charset="0"/>
                <a:ea typeface="微软雅黑" pitchFamily="34" charset="-122"/>
                <a:cs typeface="Times New Roman" pitchFamily="18" charset="0"/>
              </a:rPr>
              <a:t>等</a:t>
            </a:r>
            <a:r>
              <a:rPr lang="en-US" altLang="zh-CN" sz="2000" b="1" dirty="0">
                <a:latin typeface="Times New Roman" pitchFamily="18" charset="0"/>
                <a:ea typeface="微软雅黑" pitchFamily="34" charset="-122"/>
                <a:cs typeface="Times New Roman" pitchFamily="18" charset="0"/>
              </a:rPr>
              <a:t>30</a:t>
            </a:r>
            <a:r>
              <a:rPr lang="zh-CN" altLang="en-US" sz="2000" b="1" dirty="0">
                <a:latin typeface="Times New Roman" pitchFamily="18" charset="0"/>
                <a:ea typeface="微软雅黑" pitchFamily="34" charset="-122"/>
                <a:cs typeface="Times New Roman" pitchFamily="18" charset="0"/>
              </a:rPr>
              <a:t>余个国际会议程序委员会委员</a:t>
            </a:r>
            <a:endParaRPr lang="zh-CN" altLang="en-US" sz="2000" b="1" dirty="0">
              <a:latin typeface="Times New Roman" pitchFamily="18" charset="0"/>
              <a:ea typeface="微软雅黑" pitchFamily="34" charset="-122"/>
              <a:cs typeface="Times New Roman" pitchFamily="18" charset="0"/>
            </a:endParaRPr>
          </a:p>
          <a:p>
            <a:pPr defTabSz="-635">
              <a:lnSpc>
                <a:spcPct val="110000"/>
              </a:lnSpc>
              <a:spcAft>
                <a:spcPct val="40000"/>
              </a:spcAft>
              <a:buClr>
                <a:srgbClr val="984807"/>
              </a:buClr>
              <a:tabLst>
                <a:tab pos="228600" algn="l"/>
              </a:tabLst>
            </a:pPr>
            <a:r>
              <a:rPr lang="zh-CN" altLang="en-US" sz="2000" b="1" dirty="0">
                <a:latin typeface="Times New Roman" pitchFamily="18" charset="0"/>
                <a:ea typeface="微软雅黑" pitchFamily="34" charset="-122"/>
                <a:cs typeface="Times New Roman" pitchFamily="18" charset="0"/>
              </a:rPr>
              <a:t>国际会议</a:t>
            </a:r>
            <a:r>
              <a:rPr lang="en-US" altLang="zh-CN" sz="2000" b="1" dirty="0">
                <a:latin typeface="Times New Roman" pitchFamily="18" charset="0"/>
                <a:ea typeface="微软雅黑" pitchFamily="34" charset="-122"/>
                <a:cs typeface="Times New Roman" pitchFamily="18" charset="0"/>
              </a:rPr>
              <a:t>SIGMOD China 2021, ICYCSEE 2015</a:t>
            </a:r>
            <a:r>
              <a:rPr lang="zh-CN" altLang="en-US" sz="2000" b="1" dirty="0">
                <a:latin typeface="Times New Roman" pitchFamily="18" charset="0"/>
                <a:ea typeface="微软雅黑" pitchFamily="34" charset="-122"/>
                <a:cs typeface="Times New Roman" pitchFamily="18" charset="0"/>
              </a:rPr>
              <a:t>大会主席</a:t>
            </a:r>
            <a:endParaRPr lang="zh-CN" altLang="en-US" sz="2000" b="1" dirty="0">
              <a:latin typeface="Times New Roman" pitchFamily="18" charset="0"/>
              <a:ea typeface="微软雅黑" pitchFamily="34" charset="-122"/>
              <a:cs typeface="Times New Roman" pitchFamily="18" charset="0"/>
            </a:endParaRPr>
          </a:p>
          <a:p>
            <a:pPr defTabSz="-635">
              <a:lnSpc>
                <a:spcPct val="110000"/>
              </a:lnSpc>
              <a:spcAft>
                <a:spcPct val="40000"/>
              </a:spcAft>
              <a:buClr>
                <a:srgbClr val="984807"/>
              </a:buClr>
              <a:tabLst>
                <a:tab pos="228600" algn="l"/>
              </a:tabLst>
            </a:pPr>
            <a:r>
              <a:rPr lang="en-US" altLang="zh-CN" sz="2000" b="1" dirty="0">
                <a:latin typeface="Times New Roman" pitchFamily="18" charset="0"/>
                <a:ea typeface="微软雅黑" pitchFamily="34" charset="-122"/>
                <a:cs typeface="Times New Roman" pitchFamily="18" charset="0"/>
              </a:rPr>
              <a:t>VLDB Journal, IEEE Trans. Data and Knowledge</a:t>
            </a:r>
            <a:r>
              <a:rPr lang="zh-CN" altLang="en-US" sz="2000" b="1" dirty="0">
                <a:latin typeface="Times New Roman" pitchFamily="18" charset="0"/>
                <a:ea typeface="微软雅黑" pitchFamily="34" charset="-122"/>
                <a:cs typeface="Times New Roman" pitchFamily="18" charset="0"/>
              </a:rPr>
              <a:t>等</a:t>
            </a:r>
            <a:r>
              <a:rPr lang="en-US" altLang="zh-CN" sz="2000" b="1" dirty="0">
                <a:latin typeface="Times New Roman" pitchFamily="18" charset="0"/>
                <a:ea typeface="微软雅黑" pitchFamily="34" charset="-122"/>
                <a:cs typeface="Times New Roman" pitchFamily="18" charset="0"/>
              </a:rPr>
              <a:t>20</a:t>
            </a:r>
            <a:r>
              <a:rPr lang="zh-CN" altLang="en-US" sz="2000" b="1" dirty="0">
                <a:latin typeface="Times New Roman" pitchFamily="18" charset="0"/>
                <a:ea typeface="微软雅黑" pitchFamily="34" charset="-122"/>
                <a:cs typeface="Times New Roman" pitchFamily="18" charset="0"/>
              </a:rPr>
              <a:t>余个国际期刊审稿人</a:t>
            </a:r>
            <a:endParaRPr lang="en-US" altLang="zh-CN" sz="2000" b="1" dirty="0">
              <a:latin typeface="Times New Roman" pitchFamily="18" charset="0"/>
              <a:ea typeface="微软雅黑" pitchFamily="34" charset="-122"/>
              <a:cs typeface="Times New Roman" pitchFamily="18" charset="0"/>
            </a:endParaRPr>
          </a:p>
          <a:p>
            <a:pPr defTabSz="-635">
              <a:lnSpc>
                <a:spcPct val="110000"/>
              </a:lnSpc>
              <a:spcAft>
                <a:spcPct val="40000"/>
              </a:spcAft>
              <a:buClr>
                <a:srgbClr val="984807"/>
              </a:buClr>
              <a:tabLst>
                <a:tab pos="228600" algn="l"/>
              </a:tabLst>
            </a:pPr>
            <a:r>
              <a:rPr lang="zh-CN" altLang="en-US" sz="2000" b="1" dirty="0">
                <a:latin typeface="Times New Roman" pitchFamily="18" charset="0"/>
                <a:ea typeface="微软雅黑" pitchFamily="34" charset="-122"/>
                <a:cs typeface="Times New Roman" pitchFamily="18" charset="0"/>
              </a:rPr>
              <a:t>国际受邀报告</a:t>
            </a:r>
            <a:r>
              <a:rPr lang="en-US" altLang="zh-CN" sz="2000" b="1" dirty="0">
                <a:latin typeface="Times New Roman" pitchFamily="18" charset="0"/>
                <a:ea typeface="微软雅黑" pitchFamily="34" charset="-122"/>
                <a:cs typeface="Times New Roman" pitchFamily="18" charset="0"/>
              </a:rPr>
              <a:t>20</a:t>
            </a:r>
            <a:r>
              <a:rPr lang="zh-CN" altLang="en-US" sz="2000" b="1" dirty="0">
                <a:latin typeface="Times New Roman" pitchFamily="18" charset="0"/>
                <a:ea typeface="微软雅黑" pitchFamily="34" charset="-122"/>
                <a:cs typeface="Times New Roman" pitchFamily="18" charset="0"/>
              </a:rPr>
              <a:t>余次</a:t>
            </a:r>
            <a:r>
              <a:rPr lang="en-US" altLang="zh-CN" sz="2000" b="1" dirty="0">
                <a:latin typeface="Times New Roman" pitchFamily="18" charset="0"/>
                <a:ea typeface="微软雅黑" pitchFamily="34" charset="-122"/>
                <a:cs typeface="Times New Roman" pitchFamily="18" charset="0"/>
              </a:rPr>
              <a:t>(</a:t>
            </a:r>
            <a:r>
              <a:rPr lang="zh-CN" altLang="en-US" sz="2000" b="1" dirty="0">
                <a:latin typeface="Times New Roman" pitchFamily="18" charset="0"/>
                <a:ea typeface="微软雅黑" pitchFamily="34" charset="-122"/>
                <a:cs typeface="Times New Roman" pitchFamily="18" charset="0"/>
              </a:rPr>
              <a:t>包括</a:t>
            </a:r>
            <a:r>
              <a:rPr lang="en-US" altLang="zh-CN" sz="2000" b="1" dirty="0">
                <a:latin typeface="Times New Roman" pitchFamily="18" charset="0"/>
                <a:ea typeface="微软雅黑" pitchFamily="34" charset="-122"/>
                <a:cs typeface="Times New Roman" pitchFamily="18" charset="0"/>
              </a:rPr>
              <a:t>NUT</a:t>
            </a:r>
            <a:r>
              <a:rPr lang="zh-CN" altLang="en-US" sz="2000" b="1" dirty="0">
                <a:latin typeface="Times New Roman" pitchFamily="18" charset="0"/>
                <a:ea typeface="微软雅黑" pitchFamily="34" charset="-122"/>
                <a:cs typeface="Times New Roman" pitchFamily="18" charset="0"/>
              </a:rPr>
              <a:t>等大学、</a:t>
            </a:r>
            <a:r>
              <a:rPr lang="en-US" altLang="zh-CN" sz="2000" b="1" dirty="0">
                <a:latin typeface="Times New Roman" pitchFamily="18" charset="0"/>
                <a:ea typeface="微软雅黑" pitchFamily="34" charset="-122"/>
                <a:cs typeface="Times New Roman" pitchFamily="18" charset="0"/>
              </a:rPr>
              <a:t>CST</a:t>
            </a:r>
            <a:r>
              <a:rPr lang="zh-CN" altLang="en-US" sz="2000" b="1" dirty="0">
                <a:latin typeface="Times New Roman" pitchFamily="18" charset="0"/>
                <a:ea typeface="微软雅黑" pitchFamily="34" charset="-122"/>
                <a:cs typeface="Times New Roman" pitchFamily="18" charset="0"/>
              </a:rPr>
              <a:t>、</a:t>
            </a:r>
            <a:r>
              <a:rPr lang="en-US" altLang="zh-CN" sz="2000" b="1" dirty="0">
                <a:latin typeface="Times New Roman" pitchFamily="18" charset="0"/>
                <a:ea typeface="微软雅黑" pitchFamily="34" charset="-122"/>
                <a:cs typeface="Times New Roman" pitchFamily="18" charset="0"/>
              </a:rPr>
              <a:t>CSMA</a:t>
            </a:r>
            <a:r>
              <a:rPr lang="zh-CN" altLang="en-US" sz="2000" b="1" dirty="0">
                <a:latin typeface="Times New Roman" pitchFamily="18" charset="0"/>
                <a:ea typeface="微软雅黑" pitchFamily="34" charset="-122"/>
                <a:cs typeface="Times New Roman" pitchFamily="18" charset="0"/>
              </a:rPr>
              <a:t>等会议</a:t>
            </a:r>
            <a:r>
              <a:rPr lang="en-US" altLang="zh-CN" sz="2000" b="1" dirty="0">
                <a:latin typeface="Times New Roman" pitchFamily="18" charset="0"/>
                <a:ea typeface="微软雅黑" pitchFamily="34" charset="-122"/>
                <a:cs typeface="Times New Roman" pitchFamily="18" charset="0"/>
              </a:rPr>
              <a:t>)</a:t>
            </a:r>
            <a:endParaRPr lang="zh-CN" altLang="en-US" sz="2000" b="1" dirty="0">
              <a:latin typeface="Times New Roman" pitchFamily="18" charset="0"/>
              <a:ea typeface="微软雅黑" pitchFamily="34" charset="-122"/>
              <a:cs typeface="Times New Roman" pitchFamily="18" charset="0"/>
            </a:endParaRPr>
          </a:p>
        </p:txBody>
      </p:sp>
      <p:sp>
        <p:nvSpPr>
          <p:cNvPr id="14" name="圆角矩形 17"/>
          <p:cNvSpPr/>
          <p:nvPr/>
        </p:nvSpPr>
        <p:spPr bwMode="auto">
          <a:xfrm>
            <a:off x="486499" y="4300427"/>
            <a:ext cx="468000" cy="468000"/>
          </a:xfrm>
          <a:prstGeom prst="roundRect">
            <a:avLst/>
          </a:prstGeom>
          <a:solidFill>
            <a:srgbClr val="024C8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1</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15" name="圆角矩形 20"/>
          <p:cNvSpPr/>
          <p:nvPr/>
        </p:nvSpPr>
        <p:spPr bwMode="auto">
          <a:xfrm>
            <a:off x="493786" y="4803472"/>
            <a:ext cx="468000" cy="472559"/>
          </a:xfrm>
          <a:prstGeom prst="roundRect">
            <a:avLst/>
          </a:prstGeom>
          <a:solidFill>
            <a:srgbClr val="024C8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2</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16" name="圆角矩形 21"/>
          <p:cNvSpPr/>
          <p:nvPr/>
        </p:nvSpPr>
        <p:spPr bwMode="auto">
          <a:xfrm>
            <a:off x="486499" y="5300674"/>
            <a:ext cx="468000" cy="691875"/>
          </a:xfrm>
          <a:prstGeom prst="roundRect">
            <a:avLst/>
          </a:prstGeom>
          <a:solidFill>
            <a:srgbClr val="024C8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3</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sp>
        <p:nvSpPr>
          <p:cNvPr id="17" name="圆角矩形 22"/>
          <p:cNvSpPr/>
          <p:nvPr/>
        </p:nvSpPr>
        <p:spPr bwMode="auto">
          <a:xfrm>
            <a:off x="484455" y="6023729"/>
            <a:ext cx="468000" cy="472559"/>
          </a:xfrm>
          <a:prstGeom prst="roundRect">
            <a:avLst/>
          </a:prstGeom>
          <a:solidFill>
            <a:srgbClr val="024C8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ctr"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bg1"/>
                </a:solidFill>
                <a:effectLst/>
                <a:latin typeface="微软雅黑" pitchFamily="34" charset="-122"/>
                <a:ea typeface="微软雅黑" pitchFamily="34" charset="-122"/>
              </a:rPr>
              <a:t>4</a:t>
            </a:r>
            <a:endParaRPr kumimoji="0" lang="zh-CN" altLang="en-US" sz="2200" b="1" i="0" u="none" strike="noStrike" cap="none" normalizeH="0" baseline="0" dirty="0">
              <a:ln>
                <a:noFill/>
              </a:ln>
              <a:solidFill>
                <a:schemeClr val="bg1"/>
              </a:solidFill>
              <a:effectLst/>
              <a:latin typeface="微软雅黑" pitchFamily="34" charset="-122"/>
              <a:ea typeface="微软雅黑" pitchFamily="34" charset="-122"/>
            </a:endParaRPr>
          </a:p>
        </p:txBody>
      </p:sp>
      <p:grpSp>
        <p:nvGrpSpPr>
          <p:cNvPr id="18" name="组合 46"/>
          <p:cNvGrpSpPr/>
          <p:nvPr/>
        </p:nvGrpSpPr>
        <p:grpSpPr bwMode="auto">
          <a:xfrm>
            <a:off x="-1" y="284163"/>
            <a:ext cx="2543876" cy="530225"/>
            <a:chOff x="-1" y="284389"/>
            <a:chExt cx="2789915" cy="529772"/>
          </a:xfrm>
          <a:solidFill>
            <a:srgbClr val="024C89"/>
          </a:solidFill>
        </p:grpSpPr>
        <p:sp>
          <p:nvSpPr>
            <p:cNvPr id="19" name="矩形 25"/>
            <p:cNvSpPr/>
            <p:nvPr/>
          </p:nvSpPr>
          <p:spPr>
            <a:xfrm>
              <a:off x="-1" y="284389"/>
              <a:ext cx="255826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zh-CN" altLang="en-US" sz="2400" b="1" dirty="0">
                  <a:solidFill>
                    <a:schemeClr val="bg1"/>
                  </a:solidFill>
                  <a:latin typeface="Arial" pitchFamily="34" charset="0"/>
                  <a:ea typeface="微软雅黑" pitchFamily="34" charset="-122"/>
                  <a:sym typeface="Arial" pitchFamily="34" charset="0"/>
                </a:rPr>
                <a:t>学术服务</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20" name="矩形 26"/>
            <p:cNvSpPr/>
            <p:nvPr/>
          </p:nvSpPr>
          <p:spPr>
            <a:xfrm>
              <a:off x="267561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73" y="710403"/>
            <a:ext cx="8426451" cy="498598"/>
          </a:xfrm>
          <a:prstGeom prst="rect">
            <a:avLst/>
          </a:prstGeom>
        </p:spPr>
        <p:txBody>
          <a:bodyPr wrap="square">
            <a:spAutoFit/>
          </a:bodyPr>
          <a:lstStyle/>
          <a:p>
            <a:pPr defTabSz="-635">
              <a:lnSpc>
                <a:spcPct val="110000"/>
              </a:lnSpc>
              <a:spcAft>
                <a:spcPct val="40000"/>
              </a:spcAft>
              <a:tabLst>
                <a:tab pos="228600" algn="l"/>
              </a:tabLst>
            </a:pPr>
            <a:r>
              <a:rPr kumimoji="0" lang="zh-CN" altLang="en-US" sz="2400" dirty="0">
                <a:solidFill>
                  <a:srgbClr val="000000">
                    <a:lumMod val="85000"/>
                    <a:lumOff val="15000"/>
                  </a:srgbClr>
                </a:solidFill>
                <a:ea typeface="微软雅黑" pitchFamily="34" charset="-122"/>
                <a:cs typeface="Times New Roman" pitchFamily="18" charset="0"/>
              </a:rPr>
              <a:t>主持科研项目</a:t>
            </a:r>
            <a:r>
              <a:rPr kumimoji="0" lang="en-US" altLang="zh-CN" sz="2400" dirty="0">
                <a:solidFill>
                  <a:srgbClr val="000000">
                    <a:lumMod val="85000"/>
                    <a:lumOff val="15000"/>
                  </a:srgbClr>
                </a:solidFill>
                <a:ea typeface="微软雅黑" pitchFamily="34" charset="-122"/>
                <a:cs typeface="Times New Roman" pitchFamily="18" charset="0"/>
              </a:rPr>
              <a:t>6</a:t>
            </a:r>
            <a:r>
              <a:rPr kumimoji="0" lang="zh-CN" altLang="en-US" sz="2400" dirty="0">
                <a:solidFill>
                  <a:srgbClr val="000000">
                    <a:lumMod val="85000"/>
                    <a:lumOff val="15000"/>
                  </a:srgbClr>
                </a:solidFill>
                <a:ea typeface="微软雅黑" pitchFamily="34" charset="-122"/>
                <a:cs typeface="Times New Roman" pitchFamily="18" charset="0"/>
              </a:rPr>
              <a:t>项，参与</a:t>
            </a:r>
            <a:r>
              <a:rPr kumimoji="0" lang="en-US" altLang="zh-CN" sz="2400" dirty="0">
                <a:solidFill>
                  <a:srgbClr val="000000">
                    <a:lumMod val="85000"/>
                    <a:lumOff val="15000"/>
                  </a:srgbClr>
                </a:solidFill>
                <a:ea typeface="微软雅黑" pitchFamily="34" charset="-122"/>
                <a:cs typeface="Times New Roman" pitchFamily="18" charset="0"/>
              </a:rPr>
              <a:t>973</a:t>
            </a:r>
            <a:r>
              <a:rPr kumimoji="0" lang="zh-CN" altLang="en-US" sz="2400" dirty="0">
                <a:solidFill>
                  <a:srgbClr val="000000">
                    <a:lumMod val="85000"/>
                    <a:lumOff val="15000"/>
                  </a:srgbClr>
                </a:solidFill>
                <a:ea typeface="微软雅黑" pitchFamily="34" charset="-122"/>
                <a:cs typeface="Times New Roman" pitchFamily="18" charset="0"/>
              </a:rPr>
              <a:t>、</a:t>
            </a:r>
            <a:r>
              <a:rPr kumimoji="0" lang="en-US" altLang="zh-CN" sz="2400" dirty="0">
                <a:solidFill>
                  <a:srgbClr val="000000">
                    <a:lumMod val="85000"/>
                    <a:lumOff val="15000"/>
                  </a:srgbClr>
                </a:solidFill>
                <a:ea typeface="微软雅黑" pitchFamily="34" charset="-122"/>
                <a:cs typeface="Times New Roman" pitchFamily="18" charset="0"/>
              </a:rPr>
              <a:t>863</a:t>
            </a:r>
            <a:r>
              <a:rPr kumimoji="0" lang="zh-CN" altLang="en-US" sz="2400" dirty="0">
                <a:solidFill>
                  <a:srgbClr val="000000">
                    <a:lumMod val="85000"/>
                    <a:lumOff val="15000"/>
                  </a:srgbClr>
                </a:solidFill>
                <a:ea typeface="微软雅黑" pitchFamily="34" charset="-122"/>
                <a:cs typeface="Times New Roman" pitchFamily="18" charset="0"/>
              </a:rPr>
              <a:t>、国家重点研发等项目</a:t>
            </a:r>
            <a:r>
              <a:rPr kumimoji="0" lang="en-US" altLang="zh-CN" sz="2400" dirty="0">
                <a:solidFill>
                  <a:srgbClr val="000000">
                    <a:lumMod val="85000"/>
                    <a:lumOff val="15000"/>
                  </a:srgbClr>
                </a:solidFill>
                <a:ea typeface="微软雅黑" pitchFamily="34" charset="-122"/>
                <a:cs typeface="Times New Roman" pitchFamily="18" charset="0"/>
              </a:rPr>
              <a:t>12</a:t>
            </a:r>
            <a:r>
              <a:rPr kumimoji="0" lang="zh-CN" altLang="en-US" sz="2400" dirty="0">
                <a:solidFill>
                  <a:srgbClr val="000000">
                    <a:lumMod val="85000"/>
                    <a:lumOff val="15000"/>
                  </a:srgbClr>
                </a:solidFill>
                <a:ea typeface="微软雅黑" pitchFamily="34" charset="-122"/>
                <a:cs typeface="Times New Roman" pitchFamily="18" charset="0"/>
              </a:rPr>
              <a:t>项</a:t>
            </a:r>
            <a:endParaRPr kumimoji="0" lang="zh-CN" altLang="en-US" sz="2400" dirty="0">
              <a:solidFill>
                <a:srgbClr val="000000">
                  <a:lumMod val="85000"/>
                  <a:lumOff val="15000"/>
                </a:srgbClr>
              </a:solidFill>
              <a:ea typeface="微软雅黑" pitchFamily="34" charset="-122"/>
              <a:cs typeface="Times New Roman" pitchFamily="18" charset="0"/>
            </a:endParaRPr>
          </a:p>
        </p:txBody>
      </p:sp>
      <p:graphicFrame>
        <p:nvGraphicFramePr>
          <p:cNvPr id="6" name="Table 5"/>
          <p:cNvGraphicFramePr>
            <a:graphicFrameLocks noGrp="1"/>
          </p:cNvGraphicFramePr>
          <p:nvPr/>
        </p:nvGraphicFramePr>
        <p:xfrm>
          <a:off x="354010" y="1479495"/>
          <a:ext cx="8398103" cy="4396702"/>
        </p:xfrm>
        <a:graphic>
          <a:graphicData uri="http://schemas.openxmlformats.org/drawingml/2006/table">
            <a:tbl>
              <a:tblPr firstRow="1" bandRow="1"/>
              <a:tblGrid>
                <a:gridCol w="4171336"/>
                <a:gridCol w="1791477"/>
                <a:gridCol w="1447638"/>
                <a:gridCol w="987652"/>
              </a:tblGrid>
              <a:tr h="467952">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zh-CN" altLang="en-US" sz="2000" dirty="0">
                          <a:latin typeface="微软雅黑" pitchFamily="34" charset="-122"/>
                          <a:ea typeface="微软雅黑" pitchFamily="34" charset="-122"/>
                        </a:rPr>
                        <a:t>项目名称</a:t>
                      </a:r>
                      <a:endParaRPr lang="zh-CN" altLang="en-US" sz="2000" dirty="0">
                        <a:latin typeface="微软雅黑" pitchFamily="34" charset="-122"/>
                        <a:ea typeface="微软雅黑" pitchFamily="34" charset="-122"/>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24C89"/>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zh-CN" altLang="en-US" sz="2000" dirty="0">
                          <a:latin typeface="微软雅黑" pitchFamily="34" charset="-122"/>
                          <a:ea typeface="微软雅黑" pitchFamily="34" charset="-122"/>
                        </a:rPr>
                        <a:t>项目来源</a:t>
                      </a:r>
                      <a:endParaRPr lang="zh-CN" altLang="en-US" sz="2000" dirty="0">
                        <a:latin typeface="微软雅黑" pitchFamily="34" charset="-122"/>
                        <a:ea typeface="微软雅黑" pitchFamily="34" charset="-122"/>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24C89"/>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zh-CN" altLang="en-US" sz="2000" dirty="0">
                          <a:latin typeface="微软雅黑" pitchFamily="34" charset="-122"/>
                          <a:ea typeface="微软雅黑" pitchFamily="34" charset="-122"/>
                        </a:rPr>
                        <a:t>起止时间</a:t>
                      </a:r>
                      <a:endParaRPr lang="zh-CN" altLang="en-US" sz="2000" dirty="0">
                        <a:latin typeface="微软雅黑" pitchFamily="34" charset="-122"/>
                        <a:ea typeface="微软雅黑" pitchFamily="34" charset="-122"/>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24C89"/>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zh-CN" altLang="en-US" sz="2000" dirty="0">
                          <a:latin typeface="微软雅黑" pitchFamily="34" charset="-122"/>
                          <a:ea typeface="微软雅黑" pitchFamily="34" charset="-122"/>
                        </a:rPr>
                        <a:t>总经费</a:t>
                      </a:r>
                      <a:endParaRPr lang="zh-CN" altLang="en-US" sz="2000" dirty="0">
                        <a:latin typeface="微软雅黑" pitchFamily="34" charset="-122"/>
                        <a:ea typeface="微软雅黑" pitchFamily="34" charset="-122"/>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24C89"/>
                    </a:solidFill>
                  </a:tcPr>
                </a:tc>
              </a:tr>
              <a:tr h="727194">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rgbClr val="990000"/>
                          </a:solidFill>
                          <a:latin typeface="微软雅黑" pitchFamily="34" charset="-122"/>
                          <a:ea typeface="微软雅黑" pitchFamily="34" charset="-122"/>
                        </a:rPr>
                        <a:t>面向浙江省制造业的大数据分析理论关键技术研究</a:t>
                      </a:r>
                      <a:endParaRPr lang="zh-CN" altLang="en-US" sz="1800" b="1" dirty="0">
                        <a:solidFill>
                          <a:srgbClr val="990000"/>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rgbClr val="990000"/>
                          </a:solidFill>
                          <a:latin typeface="微软雅黑" pitchFamily="34" charset="-122"/>
                          <a:ea typeface="微软雅黑" pitchFamily="34" charset="-122"/>
                        </a:rPr>
                        <a:t>国家自然科学基金重点项目</a:t>
                      </a:r>
                      <a:endParaRPr lang="zh-CN" altLang="en-US" sz="1800" b="1" dirty="0">
                        <a:solidFill>
                          <a:srgbClr val="990000"/>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rgbClr val="990000"/>
                          </a:solidFill>
                          <a:latin typeface="微软雅黑" pitchFamily="34" charset="-122"/>
                          <a:ea typeface="微软雅黑" pitchFamily="34" charset="-122"/>
                        </a:rPr>
                        <a:t>2016-2019</a:t>
                      </a:r>
                      <a:endParaRPr lang="zh-CN" altLang="en-US" sz="1800" b="1" dirty="0">
                        <a:solidFill>
                          <a:srgbClr val="990000"/>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rgbClr val="990000"/>
                          </a:solidFill>
                          <a:latin typeface="微软雅黑" pitchFamily="34" charset="-122"/>
                          <a:ea typeface="微软雅黑" pitchFamily="34" charset="-122"/>
                        </a:rPr>
                        <a:t>226</a:t>
                      </a:r>
                      <a:r>
                        <a:rPr lang="zh-CN" altLang="en-US" sz="1800" b="1" dirty="0">
                          <a:solidFill>
                            <a:srgbClr val="990000"/>
                          </a:solidFill>
                          <a:latin typeface="微软雅黑" pitchFamily="34" charset="-122"/>
                          <a:ea typeface="微软雅黑" pitchFamily="34" charset="-122"/>
                        </a:rPr>
                        <a:t>万</a:t>
                      </a:r>
                      <a:endParaRPr lang="zh-CN" altLang="en-US" sz="1800" b="1" dirty="0">
                        <a:solidFill>
                          <a:srgbClr val="990000"/>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727194">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rgbClr val="990000"/>
                          </a:solidFill>
                          <a:latin typeface="微软雅黑" pitchFamily="34" charset="-122"/>
                          <a:ea typeface="微软雅黑" pitchFamily="34" charset="-122"/>
                        </a:rPr>
                        <a:t>基于大数据的综合健康服务关键技术究与应用</a:t>
                      </a:r>
                      <a:endParaRPr lang="zh-CN" altLang="en-US" sz="1800" b="1" dirty="0">
                        <a:solidFill>
                          <a:srgbClr val="990000"/>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rgbClr val="990000"/>
                          </a:solidFill>
                          <a:latin typeface="微软雅黑" pitchFamily="34" charset="-122"/>
                          <a:ea typeface="微软雅黑" pitchFamily="34" charset="-122"/>
                        </a:rPr>
                        <a:t>科技部国家科技支撑计划课题</a:t>
                      </a:r>
                      <a:endParaRPr lang="zh-CN" altLang="en-US" sz="1800" b="1" dirty="0">
                        <a:solidFill>
                          <a:srgbClr val="990000"/>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rgbClr val="990000"/>
                          </a:solidFill>
                          <a:latin typeface="微软雅黑" pitchFamily="34" charset="-122"/>
                          <a:ea typeface="微软雅黑" pitchFamily="34" charset="-122"/>
                        </a:rPr>
                        <a:t>2015-2017</a:t>
                      </a:r>
                      <a:endParaRPr lang="zh-CN" altLang="en-US" sz="1800" b="1" dirty="0">
                        <a:solidFill>
                          <a:srgbClr val="990000"/>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rgbClr val="990000"/>
                          </a:solidFill>
                          <a:latin typeface="微软雅黑" pitchFamily="34" charset="-122"/>
                          <a:ea typeface="微软雅黑" pitchFamily="34" charset="-122"/>
                        </a:rPr>
                        <a:t>167</a:t>
                      </a:r>
                      <a:r>
                        <a:rPr lang="zh-CN" altLang="en-US" sz="1800" b="1" dirty="0">
                          <a:solidFill>
                            <a:srgbClr val="990000"/>
                          </a:solidFill>
                          <a:latin typeface="微软雅黑" pitchFamily="34" charset="-122"/>
                          <a:ea typeface="微软雅黑" pitchFamily="34" charset="-122"/>
                        </a:rPr>
                        <a:t>万</a:t>
                      </a:r>
                      <a:endParaRPr lang="zh-CN" altLang="en-US" sz="1800" b="1" dirty="0">
                        <a:solidFill>
                          <a:srgbClr val="990000"/>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578264">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chemeClr val="bg2"/>
                          </a:solidFill>
                          <a:latin typeface="微软雅黑" pitchFamily="34" charset="-122"/>
                          <a:ea typeface="微软雅黑" pitchFamily="34" charset="-122"/>
                        </a:rPr>
                        <a:t>大数据错误检测与修复关键技术的研究</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chemeClr val="bg2"/>
                          </a:solidFill>
                          <a:latin typeface="微软雅黑" pitchFamily="34" charset="-122"/>
                          <a:ea typeface="微软雅黑" pitchFamily="34" charset="-122"/>
                        </a:rPr>
                        <a:t>国家自然科学基金面上项目</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chemeClr val="bg2"/>
                          </a:solidFill>
                          <a:latin typeface="微软雅黑" pitchFamily="34" charset="-122"/>
                          <a:ea typeface="微软雅黑" pitchFamily="34" charset="-122"/>
                        </a:rPr>
                        <a:t>2015-2018</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chemeClr val="bg2"/>
                          </a:solidFill>
                          <a:latin typeface="微软雅黑" pitchFamily="34" charset="-122"/>
                          <a:ea typeface="微软雅黑" pitchFamily="34" charset="-122"/>
                        </a:rPr>
                        <a:t>82</a:t>
                      </a:r>
                      <a:r>
                        <a:rPr lang="zh-CN" altLang="en-US" sz="1800" b="1" dirty="0">
                          <a:solidFill>
                            <a:schemeClr val="bg2"/>
                          </a:solidFill>
                          <a:latin typeface="微软雅黑" pitchFamily="34" charset="-122"/>
                          <a:ea typeface="微软雅黑" pitchFamily="34" charset="-122"/>
                        </a:rPr>
                        <a:t>万</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11023">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chemeClr val="bg2"/>
                          </a:solidFill>
                          <a:latin typeface="微软雅黑" pitchFamily="34" charset="-122"/>
                          <a:ea typeface="微软雅黑" pitchFamily="34" charset="-122"/>
                        </a:rPr>
                        <a:t>复杂数据实体识别关键技术研究</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chemeClr val="bg2"/>
                          </a:solidFill>
                          <a:latin typeface="微软雅黑" pitchFamily="34" charset="-122"/>
                          <a:ea typeface="微软雅黑" pitchFamily="34" charset="-122"/>
                        </a:rPr>
                        <a:t>国家自然科学基金国际交流项目</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chemeClr val="bg2"/>
                          </a:solidFill>
                          <a:latin typeface="微软雅黑" pitchFamily="34" charset="-122"/>
                          <a:ea typeface="微软雅黑" pitchFamily="34" charset="-122"/>
                        </a:rPr>
                        <a:t>2011-2013</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chemeClr val="bg2"/>
                          </a:solidFill>
                          <a:latin typeface="微软雅黑" pitchFamily="34" charset="-122"/>
                          <a:ea typeface="微软雅黑" pitchFamily="34" charset="-122"/>
                        </a:rPr>
                        <a:t>16.2</a:t>
                      </a:r>
                      <a:r>
                        <a:rPr lang="zh-CN" altLang="en-US" sz="1800" b="1" dirty="0">
                          <a:solidFill>
                            <a:schemeClr val="bg2"/>
                          </a:solidFill>
                          <a:latin typeface="微软雅黑" pitchFamily="34" charset="-122"/>
                          <a:ea typeface="微软雅黑" pitchFamily="34" charset="-122"/>
                        </a:rPr>
                        <a:t>万</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727194">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chemeClr val="bg2"/>
                          </a:solidFill>
                          <a:latin typeface="微软雅黑" pitchFamily="34" charset="-122"/>
                          <a:ea typeface="微软雅黑" pitchFamily="34" charset="-122"/>
                        </a:rPr>
                        <a:t>数据质量管理中实体识别关键技术的研究</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chemeClr val="bg2"/>
                          </a:solidFill>
                          <a:latin typeface="微软雅黑" pitchFamily="34" charset="-122"/>
                          <a:ea typeface="微软雅黑" pitchFamily="34" charset="-122"/>
                        </a:rPr>
                        <a:t>国家自然科学基金青年基金项目</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chemeClr val="bg2"/>
                          </a:solidFill>
                          <a:latin typeface="微软雅黑" pitchFamily="34" charset="-122"/>
                          <a:ea typeface="微软雅黑" pitchFamily="34" charset="-122"/>
                        </a:rPr>
                        <a:t>2011-2013</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chemeClr val="bg2"/>
                          </a:solidFill>
                          <a:latin typeface="微软雅黑" pitchFamily="34" charset="-122"/>
                          <a:ea typeface="微软雅黑" pitchFamily="34" charset="-122"/>
                        </a:rPr>
                        <a:t>18</a:t>
                      </a:r>
                      <a:r>
                        <a:rPr lang="zh-CN" altLang="en-US" sz="1800" b="1" dirty="0">
                          <a:solidFill>
                            <a:schemeClr val="bg2"/>
                          </a:solidFill>
                          <a:latin typeface="微软雅黑" pitchFamily="34" charset="-122"/>
                          <a:ea typeface="微软雅黑" pitchFamily="34" charset="-122"/>
                        </a:rPr>
                        <a:t>万</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467008">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chemeClr val="bg2"/>
                          </a:solidFill>
                          <a:latin typeface="微软雅黑" pitchFamily="34" charset="-122"/>
                          <a:ea typeface="微软雅黑" pitchFamily="34" charset="-122"/>
                        </a:rPr>
                        <a:t>数据库加速技术</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zh-CN" altLang="en-US" sz="1800" b="1" dirty="0">
                          <a:solidFill>
                            <a:schemeClr val="bg2"/>
                          </a:solidFill>
                          <a:latin typeface="微软雅黑" pitchFamily="34" charset="-122"/>
                          <a:ea typeface="微软雅黑" pitchFamily="34" charset="-122"/>
                        </a:rPr>
                        <a:t>华为公司项目</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chemeClr val="bg2"/>
                          </a:solidFill>
                          <a:latin typeface="微软雅黑" pitchFamily="34" charset="-122"/>
                          <a:ea typeface="微软雅黑" pitchFamily="34" charset="-122"/>
                        </a:rPr>
                        <a:t>2015-2016</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800" b="1" dirty="0">
                          <a:solidFill>
                            <a:schemeClr val="bg2"/>
                          </a:solidFill>
                          <a:latin typeface="微软雅黑" pitchFamily="34" charset="-122"/>
                          <a:ea typeface="微软雅黑" pitchFamily="34" charset="-122"/>
                        </a:rPr>
                        <a:t>113</a:t>
                      </a:r>
                      <a:r>
                        <a:rPr lang="zh-CN" altLang="en-US" sz="1800" b="1" dirty="0">
                          <a:solidFill>
                            <a:schemeClr val="bg2"/>
                          </a:solidFill>
                          <a:latin typeface="微软雅黑" pitchFamily="34" charset="-122"/>
                          <a:ea typeface="微软雅黑" pitchFamily="34" charset="-122"/>
                        </a:rPr>
                        <a:t>万</a:t>
                      </a:r>
                      <a:endParaRPr lang="zh-CN" altLang="en-US" sz="1800" b="1" dirty="0">
                        <a:solidFill>
                          <a:schemeClr val="bg2"/>
                        </a:solidFill>
                        <a:latin typeface="微软雅黑" pitchFamily="34" charset="-122"/>
                        <a:ea typeface="微软雅黑"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6699576" y="5846655"/>
            <a:ext cx="2133600" cy="476250"/>
          </a:xfrm>
          <a:prstGeom prst="rect">
            <a:avLst/>
          </a:prstGeom>
          <a:noFill/>
          <a:ln w="9525">
            <a:noFill/>
            <a:miter lim="800000"/>
          </a:ln>
        </p:spPr>
        <p:txBody>
          <a:bodyPr vert="horz" wrap="square" lIns="91440" tIns="45720" rIns="91440" bIns="45720" numCol="1" anchor="t" anchorCtr="0" compatLnSpc="1"/>
          <a:lstStyle>
            <a:defPPr>
              <a:defRPr lang="zh-CN"/>
            </a:defPPr>
            <a:lvl1pPr algn="r" rtl="0" fontAlgn="base">
              <a:spcBef>
                <a:spcPct val="0"/>
              </a:spcBef>
              <a:spcAft>
                <a:spcPct val="0"/>
              </a:spcAft>
              <a:defRPr sz="1400" kern="1200">
                <a:solidFill>
                  <a:schemeClr val="tx1"/>
                </a:solidFill>
                <a:latin typeface="+mn-lt"/>
                <a:ea typeface="+mn-ea"/>
                <a:cs typeface="+mn-cs"/>
              </a:defRPr>
            </a:lvl1pPr>
            <a:lvl2pPr marL="457200" algn="l" rtl="0" fontAlgn="base">
              <a:spcBef>
                <a:spcPct val="0"/>
              </a:spcBef>
              <a:spcAft>
                <a:spcPct val="0"/>
              </a:spcAft>
              <a:defRPr sz="2200" kern="1200">
                <a:solidFill>
                  <a:schemeClr val="tx1"/>
                </a:solidFill>
                <a:latin typeface="楷体_GB2312" pitchFamily="49" charset="-122"/>
                <a:ea typeface="楷体_GB2312" pitchFamily="49" charset="-122"/>
                <a:cs typeface="+mn-cs"/>
              </a:defRPr>
            </a:lvl2pPr>
            <a:lvl3pPr marL="914400" algn="l" rtl="0" fontAlgn="base">
              <a:spcBef>
                <a:spcPct val="0"/>
              </a:spcBef>
              <a:spcAft>
                <a:spcPct val="0"/>
              </a:spcAft>
              <a:defRPr sz="2200" kern="1200">
                <a:solidFill>
                  <a:schemeClr val="tx1"/>
                </a:solidFill>
                <a:latin typeface="楷体_GB2312" pitchFamily="49" charset="-122"/>
                <a:ea typeface="楷体_GB2312" pitchFamily="49" charset="-122"/>
                <a:cs typeface="+mn-cs"/>
              </a:defRPr>
            </a:lvl3pPr>
            <a:lvl4pPr marL="1371600" algn="l" rtl="0" fontAlgn="base">
              <a:spcBef>
                <a:spcPct val="0"/>
              </a:spcBef>
              <a:spcAft>
                <a:spcPct val="0"/>
              </a:spcAft>
              <a:defRPr sz="2200" kern="1200">
                <a:solidFill>
                  <a:schemeClr val="tx1"/>
                </a:solidFill>
                <a:latin typeface="楷体_GB2312" pitchFamily="49" charset="-122"/>
                <a:ea typeface="楷体_GB2312" pitchFamily="49" charset="-122"/>
                <a:cs typeface="+mn-cs"/>
              </a:defRPr>
            </a:lvl4pPr>
            <a:lvl5pPr marL="1828800" algn="l" rtl="0" fontAlgn="base">
              <a:spcBef>
                <a:spcPct val="0"/>
              </a:spcBef>
              <a:spcAft>
                <a:spcPct val="0"/>
              </a:spcAft>
              <a:defRPr sz="2200" kern="1200">
                <a:solidFill>
                  <a:schemeClr val="tx1"/>
                </a:solidFill>
                <a:latin typeface="楷体_GB2312" pitchFamily="49" charset="-122"/>
                <a:ea typeface="楷体_GB2312" pitchFamily="49" charset="-122"/>
                <a:cs typeface="+mn-cs"/>
              </a:defRPr>
            </a:lvl5pPr>
            <a:lvl6pPr marL="2286000" algn="l" defTabSz="914400" rtl="0" eaLnBrk="1" latinLnBrk="0" hangingPunct="1">
              <a:defRPr sz="2200" kern="1200">
                <a:solidFill>
                  <a:schemeClr val="tx1"/>
                </a:solidFill>
                <a:latin typeface="楷体_GB2312" pitchFamily="49" charset="-122"/>
                <a:ea typeface="楷体_GB2312" pitchFamily="49" charset="-122"/>
                <a:cs typeface="+mn-cs"/>
              </a:defRPr>
            </a:lvl6pPr>
            <a:lvl7pPr marL="2743200" algn="l" defTabSz="914400" rtl="0" eaLnBrk="1" latinLnBrk="0" hangingPunct="1">
              <a:defRPr sz="2200" kern="1200">
                <a:solidFill>
                  <a:schemeClr val="tx1"/>
                </a:solidFill>
                <a:latin typeface="楷体_GB2312" pitchFamily="49" charset="-122"/>
                <a:ea typeface="楷体_GB2312" pitchFamily="49" charset="-122"/>
                <a:cs typeface="+mn-cs"/>
              </a:defRPr>
            </a:lvl7pPr>
            <a:lvl8pPr marL="3200400" algn="l" defTabSz="914400" rtl="0" eaLnBrk="1" latinLnBrk="0" hangingPunct="1">
              <a:defRPr sz="2200" kern="1200">
                <a:solidFill>
                  <a:schemeClr val="tx1"/>
                </a:solidFill>
                <a:latin typeface="楷体_GB2312" pitchFamily="49" charset="-122"/>
                <a:ea typeface="楷体_GB2312" pitchFamily="49" charset="-122"/>
                <a:cs typeface="+mn-cs"/>
              </a:defRPr>
            </a:lvl8pPr>
            <a:lvl9pPr marL="3657600" algn="l" defTabSz="914400" rtl="0" eaLnBrk="1" latinLnBrk="0" hangingPunct="1">
              <a:defRPr sz="2200" kern="1200">
                <a:solidFill>
                  <a:schemeClr val="tx1"/>
                </a:solidFill>
                <a:latin typeface="楷体_GB2312" pitchFamily="49" charset="-122"/>
                <a:ea typeface="楷体_GB2312" pitchFamily="49" charset="-122"/>
                <a:cs typeface="+mn-cs"/>
              </a:defRPr>
            </a:lvl9pPr>
          </a:lstStyle>
          <a:p>
            <a:pPr>
              <a:defRPr/>
            </a:pPr>
            <a:fld id="{7AD2435A-1670-414A-BC92-353D5D9C3148}" type="slidenum">
              <a:rPr kumimoji="0" lang="en-US" b="1" smtClean="0">
                <a:solidFill>
                  <a:srgbClr val="000000"/>
                </a:solidFill>
                <a:latin typeface="微软雅黑" pitchFamily="34" charset="-122"/>
                <a:ea typeface="微软雅黑" pitchFamily="34" charset="-122"/>
              </a:rPr>
            </a:fld>
            <a:endParaRPr kumimoji="0" lang="en-US" b="1" dirty="0">
              <a:solidFill>
                <a:srgbClr val="000000"/>
              </a:solidFill>
              <a:latin typeface="微软雅黑" pitchFamily="34" charset="-122"/>
              <a:ea typeface="微软雅黑" pitchFamily="34" charset="-122"/>
            </a:endParaRPr>
          </a:p>
        </p:txBody>
      </p:sp>
      <p:sp>
        <p:nvSpPr>
          <p:cNvPr id="5" name="Rectangle 3"/>
          <p:cNvSpPr txBox="1">
            <a:spLocks noChangeArrowheads="1"/>
          </p:cNvSpPr>
          <p:nvPr/>
        </p:nvSpPr>
        <p:spPr bwMode="auto">
          <a:xfrm>
            <a:off x="4294481" y="5624985"/>
            <a:ext cx="4480043" cy="669472"/>
          </a:xfrm>
          <a:prstGeom prst="rect">
            <a:avLst/>
          </a:prstGeom>
          <a:solidFill>
            <a:srgbClr val="FFFFFF"/>
          </a:solidFill>
          <a:ln w="9525">
            <a:noFill/>
            <a:miter lim="800000"/>
          </a:ln>
        </p:spPr>
        <p:txBody>
          <a:bodyPr vert="horz" wrap="square" lIns="91440" tIns="45720" rIns="91440" bIns="45720" numCol="1" anchor="t" anchorCtr="0" compatLnSpc="1"/>
          <a:lstStyle/>
          <a:p>
            <a:pPr algn="ctr" eaLnBrk="0" hangingPunct="0">
              <a:lnSpc>
                <a:spcPct val="150000"/>
              </a:lnSpc>
              <a:spcBef>
                <a:spcPct val="20000"/>
              </a:spcBef>
              <a:spcAft>
                <a:spcPct val="100000"/>
              </a:spcAft>
              <a:buClr>
                <a:srgbClr val="0000FF"/>
              </a:buClr>
              <a:buSzPct val="70000"/>
              <a:defRPr/>
            </a:pPr>
            <a:r>
              <a:rPr kumimoji="0" lang="zh-CN" altLang="en-US" sz="2400" kern="0" dirty="0">
                <a:solidFill>
                  <a:srgbClr val="000000"/>
                </a:solidFill>
                <a:latin typeface="微软雅黑" pitchFamily="34" charset="-122"/>
                <a:ea typeface="微软雅黑" pitchFamily="34" charset="-122"/>
              </a:rPr>
              <a:t>龙江学者青年学者</a:t>
            </a:r>
            <a:endParaRPr kumimoji="0" lang="zh-CN" altLang="en-US" sz="2400" kern="0" dirty="0">
              <a:solidFill>
                <a:srgbClr val="000000"/>
              </a:solidFill>
              <a:latin typeface="微软雅黑" pitchFamily="34" charset="-122"/>
              <a:ea typeface="微软雅黑" pitchFamily="34" charset="-122"/>
            </a:endParaRPr>
          </a:p>
        </p:txBody>
      </p:sp>
      <p:sp>
        <p:nvSpPr>
          <p:cNvPr id="9" name="Rectangle 3"/>
          <p:cNvSpPr txBox="1">
            <a:spLocks noChangeArrowheads="1"/>
          </p:cNvSpPr>
          <p:nvPr/>
        </p:nvSpPr>
        <p:spPr bwMode="auto">
          <a:xfrm>
            <a:off x="407757" y="2848221"/>
            <a:ext cx="3674619" cy="669472"/>
          </a:xfrm>
          <a:prstGeom prst="rect">
            <a:avLst/>
          </a:prstGeom>
          <a:solidFill>
            <a:srgbClr val="FFFFFF"/>
          </a:solidFill>
          <a:ln w="9525">
            <a:noFill/>
            <a:miter lim="800000"/>
          </a:ln>
        </p:spPr>
        <p:txBody>
          <a:bodyPr vert="horz" wrap="square" lIns="91440" tIns="45720" rIns="91440" bIns="45720" numCol="1" anchor="t" anchorCtr="0" compatLnSpc="1"/>
          <a:lstStyle/>
          <a:p>
            <a:pPr eaLnBrk="0" hangingPunct="0">
              <a:lnSpc>
                <a:spcPct val="150000"/>
              </a:lnSpc>
              <a:spcBef>
                <a:spcPct val="20000"/>
              </a:spcBef>
              <a:spcAft>
                <a:spcPct val="100000"/>
              </a:spcAft>
              <a:buClr>
                <a:srgbClr val="0000FF"/>
              </a:buClr>
              <a:buSzPct val="70000"/>
              <a:defRPr/>
            </a:pPr>
            <a:r>
              <a:rPr kumimoji="0" lang="zh-CN" altLang="en-US" sz="2400" kern="0" dirty="0">
                <a:solidFill>
                  <a:srgbClr val="000000"/>
                </a:solidFill>
                <a:latin typeface="微软雅黑" pitchFamily="34" charset="-122"/>
                <a:ea typeface="微软雅黑" pitchFamily="34" charset="-122"/>
              </a:rPr>
              <a:t>黑龙江省自然科学一等奖</a:t>
            </a:r>
            <a:endParaRPr kumimoji="0" lang="zh-CN" altLang="en-US" sz="2400" kern="0" dirty="0">
              <a:solidFill>
                <a:srgbClr val="000000"/>
              </a:solidFill>
              <a:latin typeface="微软雅黑" pitchFamily="34" charset="-122"/>
              <a:ea typeface="微软雅黑" pitchFamily="34" charset="-122"/>
            </a:endParaRPr>
          </a:p>
        </p:txBody>
      </p:sp>
      <p:pic>
        <p:nvPicPr>
          <p:cNvPr id="1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6200000">
            <a:off x="1069549" y="137158"/>
            <a:ext cx="2351033" cy="3332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8785" y="594879"/>
            <a:ext cx="3251437" cy="2278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3"/>
          <p:cNvSpPr txBox="1">
            <a:spLocks noChangeArrowheads="1"/>
          </p:cNvSpPr>
          <p:nvPr/>
        </p:nvSpPr>
        <p:spPr bwMode="auto">
          <a:xfrm>
            <a:off x="4291498" y="2848221"/>
            <a:ext cx="4683578" cy="669472"/>
          </a:xfrm>
          <a:prstGeom prst="rect">
            <a:avLst/>
          </a:prstGeom>
          <a:solidFill>
            <a:srgbClr val="FFFFFF"/>
          </a:solidFill>
          <a:ln w="9525">
            <a:noFill/>
            <a:miter lim="800000"/>
          </a:ln>
        </p:spPr>
        <p:txBody>
          <a:bodyPr vert="horz" wrap="square" lIns="91440" tIns="45720" rIns="91440" bIns="45720" numCol="1" anchor="t" anchorCtr="0" compatLnSpc="1"/>
          <a:lstStyle/>
          <a:p>
            <a:pPr eaLnBrk="0" hangingPunct="0">
              <a:lnSpc>
                <a:spcPct val="150000"/>
              </a:lnSpc>
              <a:spcBef>
                <a:spcPct val="20000"/>
              </a:spcBef>
              <a:spcAft>
                <a:spcPct val="100000"/>
              </a:spcAft>
              <a:buClr>
                <a:srgbClr val="0000FF"/>
              </a:buClr>
              <a:buSzPct val="70000"/>
              <a:defRPr/>
            </a:pPr>
            <a:r>
              <a:rPr kumimoji="0" lang="zh-CN" altLang="en-US" sz="2400" kern="0" dirty="0">
                <a:solidFill>
                  <a:srgbClr val="000000"/>
                </a:solidFill>
                <a:latin typeface="微软雅黑" pitchFamily="34" charset="-122"/>
                <a:ea typeface="微软雅黑" pitchFamily="34" charset="-122"/>
              </a:rPr>
              <a:t>教育部高等学校科技进步一等奖</a:t>
            </a:r>
            <a:endParaRPr kumimoji="0" lang="zh-CN" altLang="en-US" sz="2400" kern="0" dirty="0">
              <a:solidFill>
                <a:srgbClr val="000000"/>
              </a:solidFill>
              <a:latin typeface="微软雅黑" pitchFamily="34" charset="-122"/>
              <a:ea typeface="微软雅黑" pitchFamily="34" charset="-122"/>
            </a:endParaRPr>
          </a:p>
        </p:txBody>
      </p:sp>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1150231" y="2888592"/>
            <a:ext cx="2457262" cy="3407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3"/>
          <p:cNvSpPr txBox="1">
            <a:spLocks noChangeArrowheads="1"/>
          </p:cNvSpPr>
          <p:nvPr/>
        </p:nvSpPr>
        <p:spPr bwMode="auto">
          <a:xfrm>
            <a:off x="800595" y="5637685"/>
            <a:ext cx="2939740" cy="669472"/>
          </a:xfrm>
          <a:prstGeom prst="rect">
            <a:avLst/>
          </a:prstGeom>
          <a:solidFill>
            <a:srgbClr val="FFFFFF"/>
          </a:solidFill>
          <a:ln w="9525">
            <a:noFill/>
            <a:miter lim="800000"/>
          </a:ln>
        </p:spPr>
        <p:txBody>
          <a:bodyPr vert="horz" wrap="square" lIns="91440" tIns="45720" rIns="91440" bIns="45720" numCol="1" anchor="t" anchorCtr="0" compatLnSpc="1"/>
          <a:lstStyle/>
          <a:p>
            <a:pPr eaLnBrk="0" hangingPunct="0">
              <a:lnSpc>
                <a:spcPct val="150000"/>
              </a:lnSpc>
              <a:spcBef>
                <a:spcPct val="20000"/>
              </a:spcBef>
              <a:spcAft>
                <a:spcPct val="100000"/>
              </a:spcAft>
              <a:buClr>
                <a:srgbClr val="0000FF"/>
              </a:buClr>
              <a:buSzPct val="70000"/>
              <a:defRPr/>
            </a:pPr>
            <a:r>
              <a:rPr kumimoji="0" lang="zh-CN" altLang="en-US" sz="2400" kern="0" dirty="0">
                <a:solidFill>
                  <a:srgbClr val="000000"/>
                </a:solidFill>
                <a:latin typeface="微软雅黑" pitchFamily="34" charset="-122"/>
                <a:ea typeface="微软雅黑" pitchFamily="34" charset="-122"/>
              </a:rPr>
              <a:t>黑龙江省青年科技奖</a:t>
            </a:r>
            <a:endParaRPr kumimoji="0" lang="zh-CN" altLang="en-US" sz="2400" kern="0" dirty="0">
              <a:solidFill>
                <a:srgbClr val="000000"/>
              </a:solidFill>
              <a:latin typeface="微软雅黑" pitchFamily="34" charset="-122"/>
              <a:ea typeface="微软雅黑" pitchFamily="34" charset="-122"/>
            </a:endParaRPr>
          </a:p>
        </p:txBody>
      </p:sp>
      <p:pic>
        <p:nvPicPr>
          <p:cNvPr id="15"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17791" y="3448422"/>
            <a:ext cx="1655861" cy="2322613"/>
          </a:xfrm>
          <a:prstGeom prst="rect">
            <a:avLst/>
          </a:prstGeom>
        </p:spPr>
      </p:pic>
      <p:grpSp>
        <p:nvGrpSpPr>
          <p:cNvPr id="16" name="组合 46"/>
          <p:cNvGrpSpPr/>
          <p:nvPr/>
        </p:nvGrpSpPr>
        <p:grpSpPr bwMode="auto">
          <a:xfrm>
            <a:off x="-6525" y="95571"/>
            <a:ext cx="2805145" cy="530225"/>
            <a:chOff x="-2" y="284389"/>
            <a:chExt cx="3076454" cy="529772"/>
          </a:xfrm>
          <a:solidFill>
            <a:srgbClr val="024C89"/>
          </a:solidFill>
        </p:grpSpPr>
        <p:sp>
          <p:nvSpPr>
            <p:cNvPr id="17" name="矩形 8"/>
            <p:cNvSpPr/>
            <p:nvPr/>
          </p:nvSpPr>
          <p:spPr>
            <a:xfrm>
              <a:off x="-2" y="284389"/>
              <a:ext cx="284479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zh-CN" altLang="en-US" sz="2400" b="1" dirty="0">
                  <a:solidFill>
                    <a:schemeClr val="bg1"/>
                  </a:solidFill>
                  <a:latin typeface="Arial" pitchFamily="34" charset="0"/>
                  <a:ea typeface="微软雅黑" pitchFamily="34" charset="-122"/>
                  <a:sym typeface="Arial" pitchFamily="34" charset="0"/>
                </a:rPr>
                <a:t>科研奖励及荣誉</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8" name="矩形 9"/>
            <p:cNvSpPr/>
            <p:nvPr/>
          </p:nvSpPr>
          <p:spPr>
            <a:xfrm>
              <a:off x="2962152"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6"/>
          <p:cNvGrpSpPr/>
          <p:nvPr/>
        </p:nvGrpSpPr>
        <p:grpSpPr bwMode="auto">
          <a:xfrm>
            <a:off x="-2" y="284163"/>
            <a:ext cx="2805145" cy="530225"/>
            <a:chOff x="-2" y="284389"/>
            <a:chExt cx="3076454" cy="529772"/>
          </a:xfrm>
          <a:solidFill>
            <a:srgbClr val="024C89"/>
          </a:solidFill>
        </p:grpSpPr>
        <p:sp>
          <p:nvSpPr>
            <p:cNvPr id="5" name="矩形 8"/>
            <p:cNvSpPr/>
            <p:nvPr/>
          </p:nvSpPr>
          <p:spPr>
            <a:xfrm>
              <a:off x="-2" y="284389"/>
              <a:ext cx="284479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zh-CN" altLang="en-US" sz="2400" b="1" dirty="0">
                  <a:solidFill>
                    <a:schemeClr val="bg1"/>
                  </a:solidFill>
                  <a:latin typeface="Arial" pitchFamily="34" charset="0"/>
                  <a:ea typeface="微软雅黑" pitchFamily="34" charset="-122"/>
                  <a:sym typeface="Arial" pitchFamily="34" charset="0"/>
                </a:rPr>
                <a:t>科研奖励及荣誉</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6" name="矩形 9"/>
            <p:cNvSpPr/>
            <p:nvPr/>
          </p:nvSpPr>
          <p:spPr>
            <a:xfrm>
              <a:off x="2962152"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sp>
        <p:nvSpPr>
          <p:cNvPr id="7" name="矩形 3"/>
          <p:cNvSpPr/>
          <p:nvPr/>
        </p:nvSpPr>
        <p:spPr>
          <a:xfrm>
            <a:off x="2066751" y="1259886"/>
            <a:ext cx="6866542" cy="4985339"/>
          </a:xfrm>
          <a:prstGeom prst="rect">
            <a:avLst/>
          </a:prstGeom>
        </p:spPr>
        <p:txBody>
          <a:bodyPr wrap="square">
            <a:spAutoFit/>
          </a:bodyPr>
          <a:lstStyle/>
          <a:p>
            <a:pPr eaLnBrk="0" hangingPunct="0">
              <a:lnSpc>
                <a:spcPct val="140000"/>
              </a:lnSpc>
              <a:spcBef>
                <a:spcPct val="10000"/>
              </a:spcBef>
              <a:buSzPct val="80000"/>
            </a:pPr>
            <a:r>
              <a:rPr lang="zh-CN" altLang="en-US" sz="2400" b="1" dirty="0">
                <a:latin typeface="微软雅黑" pitchFamily="34" charset="-122"/>
                <a:ea typeface="微软雅黑" pitchFamily="34" charset="-122"/>
              </a:rPr>
              <a:t>第</a:t>
            </a:r>
            <a:r>
              <a:rPr lang="en-US" altLang="zh-CN" sz="2400" b="1" dirty="0">
                <a:latin typeface="微软雅黑" pitchFamily="34" charset="-122"/>
                <a:ea typeface="微软雅黑" pitchFamily="34" charset="-122"/>
              </a:rPr>
              <a:t>5</a:t>
            </a:r>
            <a:r>
              <a:rPr lang="zh-CN" altLang="en-US" sz="2400" b="1" dirty="0">
                <a:latin typeface="微软雅黑" pitchFamily="34" charset="-122"/>
                <a:ea typeface="微软雅黑" pitchFamily="34" charset="-122"/>
              </a:rPr>
              <a:t>届中国科协优秀论文</a:t>
            </a:r>
            <a:r>
              <a:rPr lang="en-US" altLang="zh-CN" sz="2400" b="1" dirty="0">
                <a:latin typeface="微软雅黑" pitchFamily="34" charset="-122"/>
                <a:ea typeface="微软雅黑" pitchFamily="34" charset="-122"/>
              </a:rPr>
              <a:t>(2020)</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en-US" altLang="zh-CN" sz="2400" b="1" dirty="0">
                <a:latin typeface="微软雅黑" pitchFamily="34" charset="-122"/>
                <a:ea typeface="微软雅黑" pitchFamily="34" charset="-122"/>
              </a:rPr>
              <a:t>CSC-IBM</a:t>
            </a:r>
            <a:r>
              <a:rPr lang="zh-CN" altLang="en-US" sz="2400" b="1" dirty="0">
                <a:latin typeface="微软雅黑" pitchFamily="34" charset="-122"/>
                <a:ea typeface="微软雅黑" pitchFamily="34" charset="-122"/>
              </a:rPr>
              <a:t>中国优秀教师奖教金（</a:t>
            </a:r>
            <a:r>
              <a:rPr lang="en-US" altLang="zh-CN" sz="2400" b="1" dirty="0">
                <a:latin typeface="微软雅黑" pitchFamily="34" charset="-122"/>
                <a:ea typeface="微软雅黑" pitchFamily="34" charset="-122"/>
              </a:rPr>
              <a:t>2018</a:t>
            </a:r>
            <a:r>
              <a:rPr lang="zh-CN" altLang="en-US"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宝钢优秀教师奖（</a:t>
            </a:r>
            <a:r>
              <a:rPr lang="en-US" altLang="zh-CN" sz="2400" b="1" dirty="0">
                <a:latin typeface="微软雅黑" pitchFamily="34" charset="-122"/>
                <a:ea typeface="微软雅黑" pitchFamily="34" charset="-122"/>
              </a:rPr>
              <a:t>2018</a:t>
            </a:r>
            <a:r>
              <a:rPr lang="zh-CN" altLang="en-US"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中国博士后科学基金特别资助（</a:t>
            </a:r>
            <a:r>
              <a:rPr lang="en-US" altLang="zh-CN" sz="2400" b="1" dirty="0">
                <a:latin typeface="微软雅黑" pitchFamily="34" charset="-122"/>
                <a:ea typeface="微软雅黑" pitchFamily="34" charset="-122"/>
              </a:rPr>
              <a:t>2010</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中国计算机学会优秀博士论文奖 </a:t>
            </a:r>
            <a:r>
              <a:rPr lang="en-US" altLang="zh-CN" sz="2400" b="1" dirty="0">
                <a:latin typeface="微软雅黑" pitchFamily="34" charset="-122"/>
                <a:ea typeface="微软雅黑" pitchFamily="34" charset="-122"/>
              </a:rPr>
              <a:t>(2010)</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哈尔滨工业大学优秀博士论文奖（</a:t>
            </a:r>
            <a:r>
              <a:rPr lang="en-US" altLang="zh-CN" sz="2400" b="1" dirty="0">
                <a:latin typeface="微软雅黑" pitchFamily="34" charset="-122"/>
                <a:ea typeface="微软雅黑" pitchFamily="34" charset="-122"/>
              </a:rPr>
              <a:t>2009</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en-US" altLang="zh-CN" sz="2400" b="1" dirty="0">
                <a:latin typeface="微软雅黑" pitchFamily="34" charset="-122"/>
                <a:ea typeface="微软雅黑" pitchFamily="34" charset="-122"/>
              </a:rPr>
              <a:t>IBM</a:t>
            </a:r>
            <a:r>
              <a:rPr lang="zh-CN" altLang="en-US" sz="2400" b="1" dirty="0">
                <a:latin typeface="微软雅黑" pitchFamily="34" charset="-122"/>
                <a:ea typeface="微软雅黑" pitchFamily="34" charset="-122"/>
              </a:rPr>
              <a:t>博士英才（</a:t>
            </a:r>
            <a:r>
              <a:rPr lang="en-US" altLang="zh-CN" sz="2400" b="1" dirty="0">
                <a:latin typeface="微软雅黑" pitchFamily="34" charset="-122"/>
                <a:ea typeface="微软雅黑" pitchFamily="34" charset="-122"/>
              </a:rPr>
              <a:t>2007</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国际会议</a:t>
            </a:r>
            <a:r>
              <a:rPr lang="en-US" altLang="zh-CN" sz="2400" b="1" dirty="0">
                <a:latin typeface="微软雅黑" pitchFamily="34" charset="-122"/>
                <a:ea typeface="微软雅黑" pitchFamily="34" charset="-122"/>
              </a:rPr>
              <a:t>WISE</a:t>
            </a:r>
            <a:r>
              <a:rPr lang="zh-CN" altLang="en-US" sz="2400" b="1" dirty="0">
                <a:latin typeface="微软雅黑" pitchFamily="34" charset="-122"/>
                <a:ea typeface="微软雅黑" pitchFamily="34" charset="-122"/>
              </a:rPr>
              <a:t>最佳论文（</a:t>
            </a:r>
            <a:r>
              <a:rPr lang="en-US" altLang="zh-CN" sz="2400" b="1" dirty="0">
                <a:latin typeface="微软雅黑" pitchFamily="34" charset="-122"/>
                <a:ea typeface="微软雅黑" pitchFamily="34" charset="-122"/>
              </a:rPr>
              <a:t>2006</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微软学者（</a:t>
            </a:r>
            <a:r>
              <a:rPr lang="en-US" altLang="zh-CN" sz="2400" b="1" dirty="0">
                <a:latin typeface="微软雅黑" pitchFamily="34" charset="-122"/>
                <a:ea typeface="微软雅黑" pitchFamily="34" charset="-122"/>
              </a:rPr>
              <a:t>2005</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p:txBody>
      </p:sp>
      <p:grpSp>
        <p:nvGrpSpPr>
          <p:cNvPr id="8" name="组合 31"/>
          <p:cNvGrpSpPr/>
          <p:nvPr/>
        </p:nvGrpSpPr>
        <p:grpSpPr>
          <a:xfrm>
            <a:off x="1288305" y="1261649"/>
            <a:ext cx="498931" cy="5128391"/>
            <a:chOff x="1288305" y="1261649"/>
            <a:chExt cx="498931" cy="5128391"/>
          </a:xfrm>
        </p:grpSpPr>
        <p:sp>
          <p:nvSpPr>
            <p:cNvPr id="9" name="圆角矩形 12"/>
            <p:cNvSpPr/>
            <p:nvPr/>
          </p:nvSpPr>
          <p:spPr bwMode="auto">
            <a:xfrm>
              <a:off x="1371598" y="1261649"/>
              <a:ext cx="344140" cy="5128391"/>
            </a:xfrm>
            <a:prstGeom prst="roundRect">
              <a:avLst/>
            </a:prstGeom>
            <a:solidFill>
              <a:srgbClr val="024C8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0" name="椭圆 13"/>
            <p:cNvSpPr/>
            <p:nvPr/>
          </p:nvSpPr>
          <p:spPr bwMode="auto">
            <a:xfrm>
              <a:off x="1292959" y="1345120"/>
              <a:ext cx="490909" cy="490909"/>
            </a:xfrm>
            <a:prstGeom prst="ellipse">
              <a:avLst/>
            </a:prstGeom>
            <a:solidFill>
              <a:schemeClr val="bg1"/>
            </a:solidFill>
            <a:ln w="3810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1</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1" name="椭圆 22"/>
            <p:cNvSpPr/>
            <p:nvPr/>
          </p:nvSpPr>
          <p:spPr bwMode="auto">
            <a:xfrm>
              <a:off x="1292958" y="1861665"/>
              <a:ext cx="489600" cy="489600"/>
            </a:xfrm>
            <a:prstGeom prst="ellipse">
              <a:avLst/>
            </a:prstGeom>
            <a:solidFill>
              <a:schemeClr val="bg1"/>
            </a:solidFill>
            <a:ln w="38100" cap="flat" cmpd="sng" algn="ctr">
              <a:solidFill>
                <a:srgbClr val="990000"/>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2</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2" name="椭圆 23"/>
            <p:cNvSpPr/>
            <p:nvPr/>
          </p:nvSpPr>
          <p:spPr bwMode="auto">
            <a:xfrm>
              <a:off x="1292958" y="2414444"/>
              <a:ext cx="489600" cy="489600"/>
            </a:xfrm>
            <a:prstGeom prst="ellipse">
              <a:avLst/>
            </a:prstGeom>
            <a:solidFill>
              <a:schemeClr val="bg1"/>
            </a:solidFill>
            <a:ln w="3810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3</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3" name="椭圆 24"/>
            <p:cNvSpPr/>
            <p:nvPr/>
          </p:nvSpPr>
          <p:spPr bwMode="auto">
            <a:xfrm>
              <a:off x="1288305" y="2951579"/>
              <a:ext cx="489600" cy="489600"/>
            </a:xfrm>
            <a:prstGeom prst="ellipse">
              <a:avLst/>
            </a:prstGeom>
            <a:solidFill>
              <a:schemeClr val="bg1"/>
            </a:solidFill>
            <a:ln w="38100" cap="flat" cmpd="sng" algn="ctr">
              <a:solidFill>
                <a:srgbClr val="990000"/>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4</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4" name="椭圆 25"/>
            <p:cNvSpPr/>
            <p:nvPr/>
          </p:nvSpPr>
          <p:spPr bwMode="auto">
            <a:xfrm>
              <a:off x="1297636" y="3525624"/>
              <a:ext cx="489600" cy="489600"/>
            </a:xfrm>
            <a:prstGeom prst="ellipse">
              <a:avLst/>
            </a:prstGeom>
            <a:solidFill>
              <a:schemeClr val="bg1"/>
            </a:solidFill>
            <a:ln w="3810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5</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5" name="椭圆 26"/>
            <p:cNvSpPr/>
            <p:nvPr/>
          </p:nvSpPr>
          <p:spPr bwMode="auto">
            <a:xfrm>
              <a:off x="1297636" y="4078403"/>
              <a:ext cx="489600" cy="489600"/>
            </a:xfrm>
            <a:prstGeom prst="ellipse">
              <a:avLst/>
            </a:prstGeom>
            <a:solidFill>
              <a:schemeClr val="bg1"/>
            </a:solidFill>
            <a:ln w="38100" cap="flat" cmpd="sng" algn="ctr">
              <a:solidFill>
                <a:srgbClr val="990000"/>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6</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6" name="椭圆 27"/>
            <p:cNvSpPr/>
            <p:nvPr/>
          </p:nvSpPr>
          <p:spPr bwMode="auto">
            <a:xfrm>
              <a:off x="1296952" y="4626033"/>
              <a:ext cx="489600" cy="489600"/>
            </a:xfrm>
            <a:prstGeom prst="ellipse">
              <a:avLst/>
            </a:prstGeom>
            <a:solidFill>
              <a:schemeClr val="bg1"/>
            </a:solidFill>
            <a:ln w="3810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7</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7" name="椭圆 28"/>
            <p:cNvSpPr/>
            <p:nvPr/>
          </p:nvSpPr>
          <p:spPr bwMode="auto">
            <a:xfrm>
              <a:off x="1296952" y="5200078"/>
              <a:ext cx="489600" cy="489600"/>
            </a:xfrm>
            <a:prstGeom prst="ellipse">
              <a:avLst/>
            </a:prstGeom>
            <a:solidFill>
              <a:schemeClr val="bg1"/>
            </a:solidFill>
            <a:ln w="38100" cap="flat" cmpd="sng" algn="ctr">
              <a:solidFill>
                <a:srgbClr val="990000"/>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8</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18" name="椭圆 29"/>
            <p:cNvSpPr/>
            <p:nvPr/>
          </p:nvSpPr>
          <p:spPr bwMode="auto">
            <a:xfrm>
              <a:off x="1296952" y="5752857"/>
              <a:ext cx="489600" cy="489600"/>
            </a:xfrm>
            <a:prstGeom prst="ellipse">
              <a:avLst/>
            </a:prstGeom>
            <a:solidFill>
              <a:schemeClr val="bg1"/>
            </a:solidFill>
            <a:ln w="3810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9</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46"/>
          <p:cNvGrpSpPr/>
          <p:nvPr/>
        </p:nvGrpSpPr>
        <p:grpSpPr bwMode="auto">
          <a:xfrm>
            <a:off x="-2" y="284163"/>
            <a:ext cx="2805145" cy="530225"/>
            <a:chOff x="-2" y="284389"/>
            <a:chExt cx="3076454" cy="529772"/>
          </a:xfrm>
          <a:solidFill>
            <a:srgbClr val="024C89"/>
          </a:solidFill>
        </p:grpSpPr>
        <p:sp>
          <p:nvSpPr>
            <p:cNvPr id="10" name="矩形 9"/>
            <p:cNvSpPr/>
            <p:nvPr/>
          </p:nvSpPr>
          <p:spPr>
            <a:xfrm>
              <a:off x="-2" y="284389"/>
              <a:ext cx="284479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zh-CN" altLang="en-US" sz="2400" dirty="0">
                  <a:solidFill>
                    <a:schemeClr val="bg1"/>
                  </a:solidFill>
                  <a:latin typeface="Arial" pitchFamily="34" charset="0"/>
                  <a:ea typeface="微软雅黑" pitchFamily="34" charset="-122"/>
                  <a:sym typeface="Arial" pitchFamily="34" charset="0"/>
                </a:rPr>
                <a:t>教学</a:t>
              </a:r>
              <a:r>
                <a:rPr lang="zh-CN" altLang="en-US" sz="2400" b="1" dirty="0">
                  <a:solidFill>
                    <a:schemeClr val="bg1"/>
                  </a:solidFill>
                  <a:latin typeface="Arial" pitchFamily="34" charset="0"/>
                  <a:ea typeface="微软雅黑" pitchFamily="34" charset="-122"/>
                  <a:sym typeface="Arial" pitchFamily="34" charset="0"/>
                </a:rPr>
                <a:t>奖励及荣誉</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1" name="矩形 10"/>
            <p:cNvSpPr/>
            <p:nvPr/>
          </p:nvSpPr>
          <p:spPr>
            <a:xfrm>
              <a:off x="2962152"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sp>
        <p:nvSpPr>
          <p:cNvPr id="17" name="Rectangle 6"/>
          <p:cNvSpPr>
            <a:spLocks noGrp="1" noChangeArrowheads="1"/>
          </p:cNvSpPr>
          <p:nvPr>
            <p:ph type="sldNum" sz="quarter" idx="4294967295"/>
          </p:nvPr>
        </p:nvSpPr>
        <p:spPr>
          <a:xfrm>
            <a:off x="6807054" y="6370284"/>
            <a:ext cx="2133600" cy="476250"/>
          </a:xfrm>
          <a:prstGeom prst="rect">
            <a:avLst/>
          </a:prstGeom>
        </p:spPr>
        <p:txBody>
          <a:bodyPr/>
          <a:lstStyle/>
          <a:p>
            <a:pPr>
              <a:defRPr/>
            </a:pPr>
            <a:fld id="{7AD2435A-1670-414A-BC92-353D5D9C3148}" type="slidenum">
              <a:rPr lang="en-US" b="1">
                <a:latin typeface="微软雅黑" pitchFamily="34" charset="-122"/>
                <a:ea typeface="微软雅黑" pitchFamily="34" charset="-122"/>
              </a:rPr>
            </a:fld>
            <a:endParaRPr lang="en-US" b="1" dirty="0">
              <a:latin typeface="微软雅黑" pitchFamily="34" charset="-122"/>
              <a:ea typeface="微软雅黑" pitchFamily="34" charset="-122"/>
            </a:endParaRPr>
          </a:p>
        </p:txBody>
      </p:sp>
      <p:sp>
        <p:nvSpPr>
          <p:cNvPr id="13" name="Rectangle 3"/>
          <p:cNvSpPr txBox="1">
            <a:spLocks noChangeArrowheads="1"/>
          </p:cNvSpPr>
          <p:nvPr/>
        </p:nvSpPr>
        <p:spPr bwMode="auto">
          <a:xfrm>
            <a:off x="4313177" y="3371850"/>
            <a:ext cx="4480043" cy="669472"/>
          </a:xfrm>
          <a:prstGeom prst="rect">
            <a:avLst/>
          </a:prstGeom>
          <a:solidFill>
            <a:srgbClr val="FFFFFF"/>
          </a:solidFill>
          <a:ln w="9525">
            <a:noFill/>
            <a:miter lim="800000"/>
          </a:ln>
        </p:spPr>
        <p:txBody>
          <a:bodyPr vert="horz" wrap="square" lIns="91440" tIns="45720" rIns="91440" bIns="45720" numCol="1" anchor="t" anchorCtr="0" compatLnSpc="1"/>
          <a:lstStyle/>
          <a:p>
            <a:pPr lvl="0" algn="ctr" eaLnBrk="0" hangingPunct="0">
              <a:lnSpc>
                <a:spcPct val="150000"/>
              </a:lnSpc>
              <a:spcBef>
                <a:spcPct val="20000"/>
              </a:spcBef>
              <a:spcAft>
                <a:spcPct val="100000"/>
              </a:spcAft>
              <a:buClr>
                <a:srgbClr val="0000FF"/>
              </a:buClr>
              <a:buSzPct val="70000"/>
              <a:defRPr/>
            </a:pPr>
            <a:r>
              <a:rPr lang="zh-CN" altLang="en-US" sz="2000" b="1" kern="0" dirty="0">
                <a:latin typeface="微软雅黑" pitchFamily="34" charset="-122"/>
                <a:ea typeface="微软雅黑" pitchFamily="34" charset="-122"/>
              </a:rPr>
              <a:t>教育部“基础学科拔尖学生培养计划”优秀导师奖</a:t>
            </a:r>
            <a:endParaRPr kumimoji="0" lang="zh-CN" altLang="en-US" sz="20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14" name="Rectangle 6"/>
          <p:cNvSpPr txBox="1">
            <a:spLocks noChangeArrowheads="1"/>
          </p:cNvSpPr>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defPPr>
              <a:defRPr lang="zh-CN"/>
            </a:defPPr>
            <a:lvl1pPr algn="r" rtl="0" fontAlgn="base">
              <a:spcBef>
                <a:spcPct val="0"/>
              </a:spcBef>
              <a:spcAft>
                <a:spcPct val="0"/>
              </a:spcAft>
              <a:defRPr sz="1400" kern="1200">
                <a:solidFill>
                  <a:schemeClr val="tx1"/>
                </a:solidFill>
                <a:latin typeface="+mn-lt"/>
                <a:ea typeface="+mn-ea"/>
                <a:cs typeface="+mn-cs"/>
              </a:defRPr>
            </a:lvl1pPr>
            <a:lvl2pPr marL="457200" algn="l" rtl="0" fontAlgn="base">
              <a:spcBef>
                <a:spcPct val="0"/>
              </a:spcBef>
              <a:spcAft>
                <a:spcPct val="0"/>
              </a:spcAft>
              <a:defRPr sz="2200" kern="1200">
                <a:solidFill>
                  <a:schemeClr val="tx1"/>
                </a:solidFill>
                <a:latin typeface="楷体_GB2312" pitchFamily="49" charset="-122"/>
                <a:ea typeface="楷体_GB2312" pitchFamily="49" charset="-122"/>
                <a:cs typeface="+mn-cs"/>
              </a:defRPr>
            </a:lvl2pPr>
            <a:lvl3pPr marL="914400" algn="l" rtl="0" fontAlgn="base">
              <a:spcBef>
                <a:spcPct val="0"/>
              </a:spcBef>
              <a:spcAft>
                <a:spcPct val="0"/>
              </a:spcAft>
              <a:defRPr sz="2200" kern="1200">
                <a:solidFill>
                  <a:schemeClr val="tx1"/>
                </a:solidFill>
                <a:latin typeface="楷体_GB2312" pitchFamily="49" charset="-122"/>
                <a:ea typeface="楷体_GB2312" pitchFamily="49" charset="-122"/>
                <a:cs typeface="+mn-cs"/>
              </a:defRPr>
            </a:lvl3pPr>
            <a:lvl4pPr marL="1371600" algn="l" rtl="0" fontAlgn="base">
              <a:spcBef>
                <a:spcPct val="0"/>
              </a:spcBef>
              <a:spcAft>
                <a:spcPct val="0"/>
              </a:spcAft>
              <a:defRPr sz="2200" kern="1200">
                <a:solidFill>
                  <a:schemeClr val="tx1"/>
                </a:solidFill>
                <a:latin typeface="楷体_GB2312" pitchFamily="49" charset="-122"/>
                <a:ea typeface="楷体_GB2312" pitchFamily="49" charset="-122"/>
                <a:cs typeface="+mn-cs"/>
              </a:defRPr>
            </a:lvl4pPr>
            <a:lvl5pPr marL="1828800" algn="l" rtl="0" fontAlgn="base">
              <a:spcBef>
                <a:spcPct val="0"/>
              </a:spcBef>
              <a:spcAft>
                <a:spcPct val="0"/>
              </a:spcAft>
              <a:defRPr sz="2200" kern="1200">
                <a:solidFill>
                  <a:schemeClr val="tx1"/>
                </a:solidFill>
                <a:latin typeface="楷体_GB2312" pitchFamily="49" charset="-122"/>
                <a:ea typeface="楷体_GB2312" pitchFamily="49" charset="-122"/>
                <a:cs typeface="+mn-cs"/>
              </a:defRPr>
            </a:lvl5pPr>
            <a:lvl6pPr marL="2286000" algn="l" defTabSz="914400" rtl="0" eaLnBrk="1" latinLnBrk="0" hangingPunct="1">
              <a:defRPr sz="2200" kern="1200">
                <a:solidFill>
                  <a:schemeClr val="tx1"/>
                </a:solidFill>
                <a:latin typeface="楷体_GB2312" pitchFamily="49" charset="-122"/>
                <a:ea typeface="楷体_GB2312" pitchFamily="49" charset="-122"/>
                <a:cs typeface="+mn-cs"/>
              </a:defRPr>
            </a:lvl6pPr>
            <a:lvl7pPr marL="2743200" algn="l" defTabSz="914400" rtl="0" eaLnBrk="1" latinLnBrk="0" hangingPunct="1">
              <a:defRPr sz="2200" kern="1200">
                <a:solidFill>
                  <a:schemeClr val="tx1"/>
                </a:solidFill>
                <a:latin typeface="楷体_GB2312" pitchFamily="49" charset="-122"/>
                <a:ea typeface="楷体_GB2312" pitchFamily="49" charset="-122"/>
                <a:cs typeface="+mn-cs"/>
              </a:defRPr>
            </a:lvl7pPr>
            <a:lvl8pPr marL="3200400" algn="l" defTabSz="914400" rtl="0" eaLnBrk="1" latinLnBrk="0" hangingPunct="1">
              <a:defRPr sz="2200" kern="1200">
                <a:solidFill>
                  <a:schemeClr val="tx1"/>
                </a:solidFill>
                <a:latin typeface="楷体_GB2312" pitchFamily="49" charset="-122"/>
                <a:ea typeface="楷体_GB2312" pitchFamily="49" charset="-122"/>
                <a:cs typeface="+mn-cs"/>
              </a:defRPr>
            </a:lvl8pPr>
            <a:lvl9pPr marL="3657600" algn="l" defTabSz="914400" rtl="0" eaLnBrk="1" latinLnBrk="0" hangingPunct="1">
              <a:defRPr sz="2200" kern="1200">
                <a:solidFill>
                  <a:schemeClr val="tx1"/>
                </a:solidFill>
                <a:latin typeface="楷体_GB2312" pitchFamily="49" charset="-122"/>
                <a:ea typeface="楷体_GB2312" pitchFamily="49" charset="-122"/>
                <a:cs typeface="+mn-cs"/>
              </a:defRPr>
            </a:lvl9pPr>
          </a:lstStyle>
          <a:p>
            <a:pPr>
              <a:defRPr/>
            </a:pPr>
            <a:fld id="{B9DE9001-9D5F-4E79-8B8B-AA81B0F7BB13}" type="slidenum">
              <a:rPr lang="en-US" b="1" smtClean="0">
                <a:latin typeface="微软雅黑" pitchFamily="34" charset="-122"/>
                <a:ea typeface="微软雅黑" pitchFamily="34" charset="-122"/>
              </a:rPr>
            </a:fld>
            <a:endParaRPr lang="en-US" b="1">
              <a:latin typeface="微软雅黑" pitchFamily="34" charset="-122"/>
              <a:ea typeface="微软雅黑" pitchFamily="34" charset="-122"/>
            </a:endParaRPr>
          </a:p>
        </p:txBody>
      </p:sp>
      <p:sp>
        <p:nvSpPr>
          <p:cNvPr id="15" name="Rectangle 6"/>
          <p:cNvSpPr txBox="1">
            <a:spLocks noGrp="1" noChangeArrowheads="1"/>
          </p:cNvSpPr>
          <p:nvPr/>
        </p:nvSpPr>
        <p:spPr bwMode="auto">
          <a:xfrm>
            <a:off x="6553200" y="6245225"/>
            <a:ext cx="2133600" cy="476250"/>
          </a:xfrm>
          <a:prstGeom prst="rect">
            <a:avLst/>
          </a:prstGeom>
          <a:noFill/>
          <a:ln>
            <a:miter lim="800000"/>
          </a:ln>
        </p:spPr>
        <p:txBody>
          <a:bodyPr/>
          <a:lstStyle/>
          <a:p>
            <a:pPr algn="r">
              <a:defRPr/>
            </a:pPr>
            <a:fld id="{FE1566F2-32C0-4B3B-ACFC-44E2D0128964}" type="slidenum">
              <a:rPr lang="en-US" sz="1400" b="1">
                <a:latin typeface="微软雅黑" pitchFamily="34" charset="-122"/>
                <a:ea typeface="微软雅黑" pitchFamily="34" charset="-122"/>
              </a:rPr>
            </a:fld>
            <a:endParaRPr lang="en-US" sz="1400" b="1" dirty="0">
              <a:latin typeface="微软雅黑" pitchFamily="34" charset="-122"/>
              <a:ea typeface="微软雅黑" pitchFamily="34" charset="-122"/>
            </a:endParaRPr>
          </a:p>
        </p:txBody>
      </p:sp>
      <p:sp>
        <p:nvSpPr>
          <p:cNvPr id="18" name="Rectangle 3"/>
          <p:cNvSpPr txBox="1">
            <a:spLocks noChangeArrowheads="1"/>
          </p:cNvSpPr>
          <p:nvPr/>
        </p:nvSpPr>
        <p:spPr bwMode="auto">
          <a:xfrm>
            <a:off x="515235" y="3371850"/>
            <a:ext cx="3674619" cy="669472"/>
          </a:xfrm>
          <a:prstGeom prst="rect">
            <a:avLst/>
          </a:prstGeom>
          <a:solidFill>
            <a:srgbClr val="FFFFFF"/>
          </a:solidFill>
          <a:ln w="9525">
            <a:noFill/>
            <a:miter lim="800000"/>
          </a:ln>
        </p:spPr>
        <p:txBody>
          <a:bodyPr vert="horz" wrap="square" lIns="91440" tIns="45720" rIns="91440" bIns="45720" numCol="1" anchor="t" anchorCtr="0" compatLnSpc="1"/>
          <a:lstStyle/>
          <a:p>
            <a:pPr marR="0" lvl="0" algn="ctr" defTabSz="914400" rtl="0" eaLnBrk="0" fontAlgn="base" latinLnBrk="0" hangingPunct="0">
              <a:lnSpc>
                <a:spcPct val="150000"/>
              </a:lnSpc>
              <a:spcBef>
                <a:spcPct val="20000"/>
              </a:spcBef>
              <a:spcAft>
                <a:spcPct val="100000"/>
              </a:spcAft>
              <a:buClr>
                <a:srgbClr val="0000FF"/>
              </a:buClr>
              <a:buSzPct val="70000"/>
              <a:defRPr/>
            </a:pPr>
            <a:r>
              <a:rPr kumimoji="0" lang="zh-CN" altLang="en-US" sz="2400" b="1" i="0" u="none" strike="noStrike" kern="0" cap="none" spc="0" normalizeH="0" baseline="0" noProof="0" dirty="0">
                <a:ln>
                  <a:noFill/>
                </a:ln>
                <a:effectLst/>
                <a:uLnTx/>
                <a:uFillTx/>
                <a:latin typeface="微软雅黑" pitchFamily="34" charset="-122"/>
                <a:ea typeface="微软雅黑" pitchFamily="34" charset="-122"/>
                <a:cs typeface="+mn-cs"/>
              </a:rPr>
              <a:t>国家精品开放课程</a:t>
            </a:r>
            <a:endParaRPr kumimoji="0" lang="zh-CN" altLang="en-US" sz="2400" b="1" i="0" u="none" strike="noStrike" kern="0" cap="none" spc="0" normalizeH="0" baseline="0" noProof="0" dirty="0">
              <a:ln>
                <a:noFill/>
              </a:ln>
              <a:effectLst/>
              <a:uLnTx/>
              <a:uFillTx/>
              <a:latin typeface="微软雅黑" pitchFamily="34" charset="-122"/>
              <a:ea typeface="微软雅黑" pitchFamily="34" charset="-122"/>
              <a:cs typeface="+mn-cs"/>
            </a:endParaRPr>
          </a:p>
        </p:txBody>
      </p:sp>
      <p:sp>
        <p:nvSpPr>
          <p:cNvPr id="21" name="Rectangle 3"/>
          <p:cNvSpPr txBox="1">
            <a:spLocks noChangeArrowheads="1"/>
          </p:cNvSpPr>
          <p:nvPr/>
        </p:nvSpPr>
        <p:spPr bwMode="auto">
          <a:xfrm>
            <a:off x="4189854" y="6052003"/>
            <a:ext cx="4683578" cy="669472"/>
          </a:xfrm>
          <a:prstGeom prst="rect">
            <a:avLst/>
          </a:prstGeom>
          <a:solidFill>
            <a:srgbClr val="FFFFFF"/>
          </a:solidFill>
          <a:ln w="9525">
            <a:noFill/>
            <a:miter lim="800000"/>
          </a:ln>
        </p:spPr>
        <p:txBody>
          <a:bodyPr vert="horz" wrap="square" lIns="91440" tIns="45720" rIns="91440" bIns="45720" numCol="1" anchor="t" anchorCtr="0" compatLnSpc="1"/>
          <a:lstStyle/>
          <a:p>
            <a:pPr lvl="0" algn="ctr" eaLnBrk="0" hangingPunct="0">
              <a:lnSpc>
                <a:spcPct val="150000"/>
              </a:lnSpc>
              <a:spcBef>
                <a:spcPct val="20000"/>
              </a:spcBef>
              <a:spcAft>
                <a:spcPct val="100000"/>
              </a:spcAft>
              <a:buClr>
                <a:srgbClr val="0000FF"/>
              </a:buClr>
              <a:buSzPct val="70000"/>
              <a:defRPr/>
            </a:pPr>
            <a:r>
              <a:rPr kumimoji="0" lang="zh-CN" altLang="en-US" sz="2400" b="1" i="0" u="none" strike="noStrike" kern="0" cap="none" spc="0" normalizeH="0" baseline="0" noProof="0" dirty="0">
                <a:ln>
                  <a:noFill/>
                </a:ln>
                <a:effectLst/>
                <a:uLnTx/>
                <a:uFillTx/>
                <a:latin typeface="微软雅黑" pitchFamily="34" charset="-122"/>
                <a:ea typeface="微软雅黑" pitchFamily="34" charset="-122"/>
              </a:rPr>
              <a:t>宝钢教育奖</a:t>
            </a:r>
            <a:endParaRPr kumimoji="0" lang="zh-CN" altLang="en-US" sz="24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23" name="Rectangle 3"/>
          <p:cNvSpPr txBox="1">
            <a:spLocks noChangeArrowheads="1"/>
          </p:cNvSpPr>
          <p:nvPr/>
        </p:nvSpPr>
        <p:spPr bwMode="auto">
          <a:xfrm>
            <a:off x="908073" y="6161314"/>
            <a:ext cx="2939740" cy="669472"/>
          </a:xfrm>
          <a:prstGeom prst="rect">
            <a:avLst/>
          </a:prstGeom>
          <a:solidFill>
            <a:srgbClr val="FFFFFF"/>
          </a:solidFill>
          <a:ln w="9525">
            <a:noFill/>
            <a:miter lim="800000"/>
          </a:ln>
        </p:spPr>
        <p:txBody>
          <a:bodyPr vert="horz" wrap="square" lIns="91440" tIns="45720" rIns="91440" bIns="45720" numCol="1" anchor="t" anchorCtr="0" compatLnSpc="1"/>
          <a:lstStyle/>
          <a:p>
            <a:pPr marR="0" lvl="0" algn="l" defTabSz="914400" rtl="0" eaLnBrk="0" fontAlgn="base" latinLnBrk="0" hangingPunct="0">
              <a:lnSpc>
                <a:spcPct val="150000"/>
              </a:lnSpc>
              <a:spcBef>
                <a:spcPct val="20000"/>
              </a:spcBef>
              <a:spcAft>
                <a:spcPct val="100000"/>
              </a:spcAft>
              <a:buClr>
                <a:srgbClr val="0000FF"/>
              </a:buClr>
              <a:buSzPct val="70000"/>
              <a:defRPr/>
            </a:pPr>
            <a:r>
              <a:rPr kumimoji="0" lang="en-US" altLang="zh-CN" sz="2400" b="1" i="0" u="none" strike="noStrike" kern="0" cap="none" spc="0" normalizeH="0" baseline="0" noProof="0" dirty="0">
                <a:ln>
                  <a:noFill/>
                </a:ln>
                <a:effectLst/>
                <a:uLnTx/>
                <a:uFillTx/>
                <a:latin typeface="微软雅黑" pitchFamily="34" charset="-122"/>
                <a:ea typeface="微软雅黑" pitchFamily="34" charset="-122"/>
                <a:cs typeface="+mn-cs"/>
              </a:rPr>
              <a:t>IBM-CSC</a:t>
            </a:r>
            <a:r>
              <a:rPr kumimoji="0" lang="zh-CN" altLang="en-US" sz="2400" b="1" i="0" u="none" strike="noStrike" kern="0" cap="none" spc="0" normalizeH="0" baseline="0" noProof="0" dirty="0">
                <a:ln>
                  <a:noFill/>
                </a:ln>
                <a:effectLst/>
                <a:uLnTx/>
                <a:uFillTx/>
                <a:latin typeface="微软雅黑" pitchFamily="34" charset="-122"/>
                <a:ea typeface="微软雅黑" pitchFamily="34" charset="-122"/>
                <a:cs typeface="+mn-cs"/>
              </a:rPr>
              <a:t>奖教金</a:t>
            </a:r>
            <a:endParaRPr kumimoji="0" lang="zh-CN" altLang="en-US" sz="2400" b="1" i="0" u="none" strike="noStrike" kern="0" cap="none" spc="0" normalizeH="0" baseline="0" noProof="0" dirty="0">
              <a:ln>
                <a:noFill/>
              </a:ln>
              <a:effectLst/>
              <a:uLnTx/>
              <a:uFillTx/>
              <a:latin typeface="微软雅黑" pitchFamily="34" charset="-122"/>
              <a:ea typeface="微软雅黑" pitchFamily="34" charset="-122"/>
              <a:cs typeface="+mn-cs"/>
            </a:endParaRPr>
          </a:p>
        </p:txBody>
      </p:sp>
      <p:pic>
        <p:nvPicPr>
          <p:cNvPr id="24"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779"/>
          <a:stretch>
            <a:fillRect/>
          </a:stretch>
        </p:blipFill>
        <p:spPr bwMode="auto">
          <a:xfrm rot="16200000">
            <a:off x="1183777" y="636232"/>
            <a:ext cx="2378225" cy="334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499" y="4035878"/>
            <a:ext cx="1629701" cy="2324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1172081"/>
            <a:ext cx="3505200" cy="2271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4"/>
          <a:stretch>
            <a:fillRect/>
          </a:stretch>
        </p:blipFill>
        <p:spPr>
          <a:xfrm>
            <a:off x="4800600" y="4435499"/>
            <a:ext cx="3335383" cy="1725815"/>
          </a:xfrm>
          <a:prstGeom prst="rect">
            <a:avLst/>
          </a:prstGeom>
        </p:spPr>
      </p:pic>
    </p:spTree>
  </p:cSld>
  <p:clrMapOvr>
    <a:masterClrMapping/>
  </p:clrMapOvr>
  <p:transition advTm="12968"/>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619672" y="1857364"/>
            <a:ext cx="6024162" cy="2964914"/>
          </a:xfrm>
          <a:prstGeom prst="rect">
            <a:avLst/>
          </a:prstGeom>
          <a:solidFill>
            <a:srgbClr val="CCECFF"/>
          </a:solidFill>
          <a:ln w="9525">
            <a:noFill/>
            <a:miter lim="800000"/>
          </a:ln>
          <a:effectLst>
            <a:glow rad="63500">
              <a:schemeClr val="accent4">
                <a:satMod val="175000"/>
                <a:alpha val="40000"/>
              </a:schemeClr>
            </a:glow>
            <a:innerShdw blurRad="63500" dist="50800" dir="2700000">
              <a:prstClr val="black">
                <a:alpha val="50000"/>
              </a:prstClr>
            </a:innerShdw>
          </a:effectLst>
          <a:scene3d>
            <a:camera prst="orthographicFront">
              <a:rot lat="0" lon="0" rev="0"/>
            </a:camera>
            <a:lightRig rig="balanced" dir="t">
              <a:rot lat="0" lon="0" rev="8700000"/>
            </a:lightRig>
          </a:scene3d>
          <a:sp3d>
            <a:bevelT w="190500" h="38100"/>
          </a:sp3d>
        </p:spPr>
        <p:txBody>
          <a:bodyPr wrap="square">
            <a:spAutoFit/>
          </a:bodyPr>
          <a:lstStyle/>
          <a:p>
            <a:pPr marL="457200" indent="-457200">
              <a:lnSpc>
                <a:spcPts val="5600"/>
              </a:lnSpc>
              <a:buClr>
                <a:schemeClr val="hlink"/>
              </a:buClr>
              <a:buSzPct val="50000"/>
              <a:buFont typeface="Monotype Sorts" pitchFamily="2" charset="2"/>
              <a:buNone/>
              <a:defRPr/>
            </a:pPr>
            <a:r>
              <a:rPr lang="zh-CN" altLang="en-US" sz="4000" b="0" dirty="0">
                <a:ea typeface="黑体" pitchFamily="2" charset="-122"/>
                <a:cs typeface="Times New Roman" pitchFamily="18" charset="0"/>
              </a:rPr>
              <a:t>一、研究中心教师与环境</a:t>
            </a:r>
            <a:endParaRPr lang="en-US" altLang="zh-CN" sz="4000" b="0" dirty="0">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ea typeface="黑体" pitchFamily="2" charset="-122"/>
                <a:cs typeface="Times New Roman" pitchFamily="18" charset="0"/>
              </a:rPr>
              <a:t>二、研究中心的研究方向</a:t>
            </a:r>
            <a:endParaRPr lang="en-US" altLang="zh-CN" sz="4000" b="0" dirty="0">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ea typeface="黑体" pitchFamily="2" charset="-122"/>
                <a:cs typeface="Times New Roman" pitchFamily="18" charset="0"/>
              </a:rPr>
              <a:t>三、研究中心的研究成果</a:t>
            </a:r>
            <a:endParaRPr lang="en-US" altLang="zh-CN" sz="4000" b="0" dirty="0">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ea typeface="黑体" pitchFamily="2" charset="-122"/>
                <a:cs typeface="Times New Roman" pitchFamily="18" charset="0"/>
              </a:rPr>
              <a:t>四、研究中心的人才培养</a:t>
            </a:r>
            <a:endParaRPr lang="en-US" altLang="zh-CN" sz="4000" b="0" dirty="0">
              <a:ea typeface="黑体" pitchFamily="2"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46"/>
          <p:cNvGrpSpPr/>
          <p:nvPr/>
        </p:nvGrpSpPr>
        <p:grpSpPr bwMode="auto">
          <a:xfrm>
            <a:off x="-2" y="284163"/>
            <a:ext cx="2805145" cy="530225"/>
            <a:chOff x="-2" y="284389"/>
            <a:chExt cx="3076454" cy="529772"/>
          </a:xfrm>
          <a:solidFill>
            <a:srgbClr val="024C89"/>
          </a:solidFill>
        </p:grpSpPr>
        <p:sp>
          <p:nvSpPr>
            <p:cNvPr id="9" name="矩形 8"/>
            <p:cNvSpPr/>
            <p:nvPr/>
          </p:nvSpPr>
          <p:spPr>
            <a:xfrm>
              <a:off x="-2" y="284389"/>
              <a:ext cx="284479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zh-CN" altLang="en-US" sz="2400" dirty="0">
                  <a:solidFill>
                    <a:schemeClr val="bg1"/>
                  </a:solidFill>
                  <a:latin typeface="Arial" pitchFamily="34" charset="0"/>
                  <a:ea typeface="微软雅黑" pitchFamily="34" charset="-122"/>
                  <a:sym typeface="Arial" pitchFamily="34" charset="0"/>
                </a:rPr>
                <a:t>教学</a:t>
              </a:r>
              <a:r>
                <a:rPr lang="zh-CN" altLang="en-US" sz="2400" b="1" dirty="0">
                  <a:solidFill>
                    <a:schemeClr val="bg1"/>
                  </a:solidFill>
                  <a:latin typeface="Arial" pitchFamily="34" charset="0"/>
                  <a:ea typeface="微软雅黑" pitchFamily="34" charset="-122"/>
                  <a:sym typeface="Arial" pitchFamily="34" charset="0"/>
                </a:rPr>
                <a:t>奖励及荣誉</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0" name="矩形 9"/>
            <p:cNvSpPr/>
            <p:nvPr/>
          </p:nvSpPr>
          <p:spPr>
            <a:xfrm>
              <a:off x="2962152"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sp>
        <p:nvSpPr>
          <p:cNvPr id="4" name="矩形 3"/>
          <p:cNvSpPr/>
          <p:nvPr/>
        </p:nvSpPr>
        <p:spPr>
          <a:xfrm>
            <a:off x="827584" y="1053652"/>
            <a:ext cx="8998050" cy="5041380"/>
          </a:xfrm>
          <a:prstGeom prst="rect">
            <a:avLst/>
          </a:prstGeom>
        </p:spPr>
        <p:txBody>
          <a:bodyPr wrap="square">
            <a:spAutoFit/>
          </a:bodyPr>
          <a:lstStyle/>
          <a:p>
            <a:pPr eaLnBrk="0" hangingPunct="0">
              <a:lnSpc>
                <a:spcPct val="140000"/>
              </a:lnSpc>
              <a:spcBef>
                <a:spcPct val="10000"/>
              </a:spcBef>
              <a:buSzPct val="80000"/>
            </a:pPr>
            <a:r>
              <a:rPr lang="zh-CN" altLang="en-US" sz="2400" b="1" dirty="0">
                <a:latin typeface="微软雅黑" pitchFamily="34" charset="-122"/>
                <a:ea typeface="微软雅黑" pitchFamily="34" charset="-122"/>
              </a:rPr>
              <a:t>哈工大我心目中的优秀教师</a:t>
            </a:r>
            <a:r>
              <a:rPr lang="en-US" altLang="zh-CN" sz="2400" b="1" dirty="0">
                <a:latin typeface="微软雅黑" pitchFamily="34" charset="-122"/>
                <a:ea typeface="微软雅黑" pitchFamily="34" charset="-122"/>
              </a:rPr>
              <a:t>(2019)</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中国高等学校计算机教育</a:t>
            </a:r>
            <a:r>
              <a:rPr lang="en-US" altLang="zh-CN" sz="2400" b="1" dirty="0">
                <a:latin typeface="微软雅黑" pitchFamily="34" charset="-122"/>
                <a:ea typeface="微软雅黑" pitchFamily="34" charset="-122"/>
              </a:rPr>
              <a:t>MOOC</a:t>
            </a:r>
            <a:r>
              <a:rPr lang="zh-CN" altLang="en-US" sz="2400" b="1" dirty="0">
                <a:latin typeface="微软雅黑" pitchFamily="34" charset="-122"/>
                <a:ea typeface="微软雅黑" pitchFamily="34" charset="-122"/>
              </a:rPr>
              <a:t>联盟建设课程（</a:t>
            </a:r>
            <a:r>
              <a:rPr lang="en-US" altLang="zh-CN" sz="2400" b="1" dirty="0">
                <a:latin typeface="微软雅黑" pitchFamily="34" charset="-122"/>
                <a:ea typeface="微软雅黑" pitchFamily="34" charset="-122"/>
              </a:rPr>
              <a:t>2018</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哈尔滨工业大学研究生精品课程 大数据管理与分析</a:t>
            </a:r>
            <a:r>
              <a:rPr lang="en-US" altLang="zh-CN" sz="2400" b="1" dirty="0">
                <a:latin typeface="微软雅黑" pitchFamily="34" charset="-122"/>
                <a:ea typeface="微软雅黑" pitchFamily="34" charset="-122"/>
              </a:rPr>
              <a:t>(2018)</a:t>
            </a:r>
            <a:endParaRPr lang="zh-CN" altLang="en-US"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黑龙江省精品在线开放课程 算法设计与分析（</a:t>
            </a:r>
            <a:r>
              <a:rPr lang="en-US" altLang="zh-CN" sz="2400" b="1" dirty="0">
                <a:latin typeface="微软雅黑" pitchFamily="34" charset="-122"/>
                <a:ea typeface="微软雅黑" pitchFamily="34" charset="-122"/>
              </a:rPr>
              <a:t>2017</a:t>
            </a:r>
            <a:r>
              <a:rPr lang="zh-CN" altLang="en-US"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黑龙江省高等教育学会优秀高等教育研究成果一等奖（</a:t>
            </a:r>
            <a:r>
              <a:rPr lang="en-US" altLang="zh-CN" sz="2400" b="1" dirty="0">
                <a:latin typeface="微软雅黑" pitchFamily="34" charset="-122"/>
                <a:ea typeface="微软雅黑" pitchFamily="34" charset="-122"/>
              </a:rPr>
              <a:t>2017</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黑龙江省高等教育教学成果一等奖</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第</a:t>
            </a:r>
            <a:r>
              <a:rPr lang="en-US" altLang="zh-CN" sz="2400" b="1" dirty="0">
                <a:latin typeface="微软雅黑" pitchFamily="34" charset="-122"/>
                <a:ea typeface="微软雅黑" pitchFamily="34" charset="-122"/>
              </a:rPr>
              <a:t>7</a:t>
            </a:r>
            <a:r>
              <a:rPr lang="zh-CN" altLang="en-US" sz="2400" b="1" dirty="0">
                <a:latin typeface="微软雅黑" pitchFamily="34" charset="-122"/>
                <a:ea typeface="微软雅黑" pitchFamily="34" charset="-122"/>
              </a:rPr>
              <a:t>，</a:t>
            </a:r>
            <a:r>
              <a:rPr lang="en-US" altLang="zh-CN" sz="2400" b="1" dirty="0">
                <a:latin typeface="微软雅黑" pitchFamily="34" charset="-122"/>
                <a:ea typeface="微软雅黑" pitchFamily="34" charset="-122"/>
              </a:rPr>
              <a:t>2017)</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全国高等学校计算机教育教学青年教师优秀论文</a:t>
            </a:r>
            <a:r>
              <a:rPr lang="en-US" altLang="zh-CN" sz="2400" b="1" dirty="0">
                <a:latin typeface="微软雅黑" pitchFamily="34" charset="-122"/>
                <a:ea typeface="微软雅黑" pitchFamily="34" charset="-122"/>
              </a:rPr>
              <a:t>1</a:t>
            </a:r>
            <a:r>
              <a:rPr lang="zh-CN" altLang="en-US" sz="2400" b="1" dirty="0">
                <a:latin typeface="微软雅黑" pitchFamily="34" charset="-122"/>
                <a:ea typeface="微软雅黑" pitchFamily="34" charset="-122"/>
              </a:rPr>
              <a:t>等奖（</a:t>
            </a:r>
            <a:r>
              <a:rPr lang="en-US" altLang="zh-CN" sz="2400" b="1" dirty="0">
                <a:latin typeface="微软雅黑" pitchFamily="34" charset="-122"/>
                <a:ea typeface="微软雅黑" pitchFamily="34" charset="-122"/>
              </a:rPr>
              <a:t>2017</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哈尔滨工业大学专兼职学生工作者标兵（</a:t>
            </a:r>
            <a:r>
              <a:rPr lang="en-US" altLang="zh-CN" sz="2400" b="1" dirty="0">
                <a:latin typeface="微软雅黑" pitchFamily="34" charset="-122"/>
                <a:ea typeface="微软雅黑" pitchFamily="34" charset="-122"/>
              </a:rPr>
              <a:t>2015</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eaLnBrk="0" hangingPunct="0">
              <a:lnSpc>
                <a:spcPct val="140000"/>
              </a:lnSpc>
              <a:spcBef>
                <a:spcPct val="10000"/>
              </a:spcBef>
              <a:buSzPct val="80000"/>
            </a:pPr>
            <a:r>
              <a:rPr lang="zh-CN" altLang="en-US" sz="2400" b="1" dirty="0">
                <a:latin typeface="微软雅黑" pitchFamily="34" charset="-122"/>
                <a:ea typeface="微软雅黑" pitchFamily="34" charset="-122"/>
              </a:rPr>
              <a:t>哈尔滨工业大学“三育人”标兵（</a:t>
            </a:r>
            <a:r>
              <a:rPr lang="en-US" altLang="zh-CN" sz="2400" b="1" dirty="0">
                <a:latin typeface="微软雅黑" pitchFamily="34" charset="-122"/>
                <a:ea typeface="微软雅黑" pitchFamily="34" charset="-122"/>
              </a:rPr>
              <a:t>2015</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p:txBody>
      </p:sp>
      <p:grpSp>
        <p:nvGrpSpPr>
          <p:cNvPr id="32" name="组合 31"/>
          <p:cNvGrpSpPr/>
          <p:nvPr/>
        </p:nvGrpSpPr>
        <p:grpSpPr>
          <a:xfrm>
            <a:off x="196105" y="970181"/>
            <a:ext cx="498931" cy="5128391"/>
            <a:chOff x="1288305" y="1261649"/>
            <a:chExt cx="498931" cy="5128391"/>
          </a:xfrm>
        </p:grpSpPr>
        <p:sp>
          <p:nvSpPr>
            <p:cNvPr id="13" name="圆角矩形 12"/>
            <p:cNvSpPr/>
            <p:nvPr/>
          </p:nvSpPr>
          <p:spPr bwMode="auto">
            <a:xfrm>
              <a:off x="1371598" y="1261649"/>
              <a:ext cx="344140" cy="5128391"/>
            </a:xfrm>
            <a:prstGeom prst="roundRect">
              <a:avLst/>
            </a:prstGeom>
            <a:solidFill>
              <a:srgbClr val="024C8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14" name="椭圆 13"/>
            <p:cNvSpPr/>
            <p:nvPr/>
          </p:nvSpPr>
          <p:spPr bwMode="auto">
            <a:xfrm>
              <a:off x="1292959" y="1345120"/>
              <a:ext cx="490909" cy="490909"/>
            </a:xfrm>
            <a:prstGeom prst="ellipse">
              <a:avLst/>
            </a:prstGeom>
            <a:solidFill>
              <a:schemeClr val="bg1"/>
            </a:solidFill>
            <a:ln w="3810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1</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23" name="椭圆 22"/>
            <p:cNvSpPr/>
            <p:nvPr/>
          </p:nvSpPr>
          <p:spPr bwMode="auto">
            <a:xfrm>
              <a:off x="1292958" y="1861665"/>
              <a:ext cx="489600" cy="489600"/>
            </a:xfrm>
            <a:prstGeom prst="ellipse">
              <a:avLst/>
            </a:prstGeom>
            <a:solidFill>
              <a:schemeClr val="bg1"/>
            </a:solidFill>
            <a:ln w="38100" cap="flat" cmpd="sng" algn="ctr">
              <a:solidFill>
                <a:srgbClr val="990000"/>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2</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24" name="椭圆 23"/>
            <p:cNvSpPr/>
            <p:nvPr/>
          </p:nvSpPr>
          <p:spPr bwMode="auto">
            <a:xfrm>
              <a:off x="1292958" y="2414444"/>
              <a:ext cx="489600" cy="489600"/>
            </a:xfrm>
            <a:prstGeom prst="ellipse">
              <a:avLst/>
            </a:prstGeom>
            <a:solidFill>
              <a:schemeClr val="bg1"/>
            </a:solidFill>
            <a:ln w="3810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3</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25" name="椭圆 24"/>
            <p:cNvSpPr/>
            <p:nvPr/>
          </p:nvSpPr>
          <p:spPr bwMode="auto">
            <a:xfrm>
              <a:off x="1288305" y="2951579"/>
              <a:ext cx="489600" cy="489600"/>
            </a:xfrm>
            <a:prstGeom prst="ellipse">
              <a:avLst/>
            </a:prstGeom>
            <a:solidFill>
              <a:schemeClr val="bg1"/>
            </a:solidFill>
            <a:ln w="38100" cap="flat" cmpd="sng" algn="ctr">
              <a:solidFill>
                <a:srgbClr val="990000"/>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4</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26" name="椭圆 25"/>
            <p:cNvSpPr/>
            <p:nvPr/>
          </p:nvSpPr>
          <p:spPr bwMode="auto">
            <a:xfrm>
              <a:off x="1297636" y="3525624"/>
              <a:ext cx="489600" cy="489600"/>
            </a:xfrm>
            <a:prstGeom prst="ellipse">
              <a:avLst/>
            </a:prstGeom>
            <a:solidFill>
              <a:schemeClr val="bg1"/>
            </a:solidFill>
            <a:ln w="3810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5</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27" name="椭圆 26"/>
            <p:cNvSpPr/>
            <p:nvPr/>
          </p:nvSpPr>
          <p:spPr bwMode="auto">
            <a:xfrm>
              <a:off x="1297636" y="4078403"/>
              <a:ext cx="489600" cy="489600"/>
            </a:xfrm>
            <a:prstGeom prst="ellipse">
              <a:avLst/>
            </a:prstGeom>
            <a:solidFill>
              <a:schemeClr val="bg1"/>
            </a:solidFill>
            <a:ln w="38100" cap="flat" cmpd="sng" algn="ctr">
              <a:solidFill>
                <a:srgbClr val="990000"/>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6</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28" name="椭圆 27"/>
            <p:cNvSpPr/>
            <p:nvPr/>
          </p:nvSpPr>
          <p:spPr bwMode="auto">
            <a:xfrm>
              <a:off x="1296952" y="4626033"/>
              <a:ext cx="489600" cy="489600"/>
            </a:xfrm>
            <a:prstGeom prst="ellipse">
              <a:avLst/>
            </a:prstGeom>
            <a:solidFill>
              <a:schemeClr val="bg1"/>
            </a:solidFill>
            <a:ln w="3810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7</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29" name="椭圆 28"/>
            <p:cNvSpPr/>
            <p:nvPr/>
          </p:nvSpPr>
          <p:spPr bwMode="auto">
            <a:xfrm>
              <a:off x="1296952" y="5200078"/>
              <a:ext cx="489600" cy="489600"/>
            </a:xfrm>
            <a:prstGeom prst="ellipse">
              <a:avLst/>
            </a:prstGeom>
            <a:solidFill>
              <a:schemeClr val="bg1"/>
            </a:solidFill>
            <a:ln w="38100" cap="flat" cmpd="sng" algn="ctr">
              <a:solidFill>
                <a:srgbClr val="990000"/>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8</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sp>
          <p:nvSpPr>
            <p:cNvPr id="30" name="椭圆 29"/>
            <p:cNvSpPr/>
            <p:nvPr/>
          </p:nvSpPr>
          <p:spPr bwMode="auto">
            <a:xfrm>
              <a:off x="1296952" y="5752857"/>
              <a:ext cx="489600" cy="489600"/>
            </a:xfrm>
            <a:prstGeom prst="ellipse">
              <a:avLst/>
            </a:prstGeom>
            <a:solidFill>
              <a:schemeClr val="bg1"/>
            </a:solidFill>
            <a:ln w="38100" cap="flat" cmpd="sng" algn="ctr">
              <a:solidFill>
                <a:srgbClr val="024C89"/>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itchFamily="34" charset="-122"/>
                  <a:ea typeface="微软雅黑" pitchFamily="34" charset="-122"/>
                </a:rPr>
                <a:t>9</a:t>
              </a:r>
              <a:endParaRPr kumimoji="0" lang="zh-CN" altLang="en-US" sz="2200" b="1" i="0" u="none" strike="noStrike" cap="none" normalizeH="0" baseline="0" dirty="0">
                <a:ln>
                  <a:noFill/>
                </a:ln>
                <a:solidFill>
                  <a:schemeClr val="tx1"/>
                </a:solidFill>
                <a:effectLst/>
                <a:latin typeface="微软雅黑" pitchFamily="34" charset="-122"/>
                <a:ea typeface="微软雅黑" pitchFamily="34" charset="-122"/>
              </a:endParaRPr>
            </a:p>
          </p:txBody>
        </p:sp>
      </p:grpSp>
    </p:spTree>
  </p:cSld>
  <p:clrMapOvr>
    <a:masterClrMapping/>
  </p:clrMapOvr>
  <p:transition advTm="12968"/>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46"/>
          <p:cNvGrpSpPr/>
          <p:nvPr/>
        </p:nvGrpSpPr>
        <p:grpSpPr bwMode="auto">
          <a:xfrm>
            <a:off x="-1" y="284163"/>
            <a:ext cx="2543876" cy="530225"/>
            <a:chOff x="-1" y="284389"/>
            <a:chExt cx="2789915" cy="529772"/>
          </a:xfrm>
          <a:solidFill>
            <a:srgbClr val="024C89"/>
          </a:solidFill>
        </p:grpSpPr>
        <p:sp>
          <p:nvSpPr>
            <p:cNvPr id="21" name="矩形 20"/>
            <p:cNvSpPr/>
            <p:nvPr/>
          </p:nvSpPr>
          <p:spPr>
            <a:xfrm>
              <a:off x="-1" y="284389"/>
              <a:ext cx="255826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r>
                <a:rPr lang="zh-CN" altLang="en-US" sz="2400" b="1" dirty="0">
                  <a:solidFill>
                    <a:schemeClr val="bg1"/>
                  </a:solidFill>
                  <a:latin typeface="Arial" pitchFamily="34" charset="0"/>
                  <a:ea typeface="微软雅黑" pitchFamily="34" charset="-122"/>
                  <a:sym typeface="Arial" pitchFamily="34" charset="0"/>
                </a:rPr>
                <a:t>人才培养</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22" name="矩形 21"/>
            <p:cNvSpPr/>
            <p:nvPr/>
          </p:nvSpPr>
          <p:spPr>
            <a:xfrm>
              <a:off x="267561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sp>
        <p:nvSpPr>
          <p:cNvPr id="32" name="AutoShape 6"/>
          <p:cNvSpPr>
            <a:spLocks noChangeArrowheads="1"/>
          </p:cNvSpPr>
          <p:nvPr/>
        </p:nvSpPr>
        <p:spPr bwMode="auto">
          <a:xfrm>
            <a:off x="435121" y="1129321"/>
            <a:ext cx="8421137" cy="2702640"/>
          </a:xfrm>
          <a:prstGeom prst="flowChartProcess">
            <a:avLst/>
          </a:prstGeom>
          <a:noFill/>
          <a:ln w="9525">
            <a:noFill/>
            <a:miter lim="800000"/>
          </a:ln>
          <a:effectLst>
            <a:prstShdw prst="shdw17" dist="17961" dir="2700000">
              <a:srgbClr val="99986E"/>
            </a:prstShdw>
          </a:effectLst>
        </p:spPr>
        <p:txBody>
          <a:bodyPr wrap="square" anchor="ctr">
            <a:noAutofit/>
          </a:bodyPr>
          <a:lstStyle/>
          <a:p>
            <a:pPr marL="342900" indent="-342900">
              <a:lnSpc>
                <a:spcPct val="125000"/>
              </a:lnSpc>
              <a:buFont typeface="Wingdings" pitchFamily="2" charset="2"/>
              <a:buChar char="Ø"/>
            </a:pPr>
            <a:r>
              <a:rPr lang="zh-CN" altLang="en-US" sz="2000" b="1" dirty="0">
                <a:latin typeface="微软雅黑" pitchFamily="34" charset="-122"/>
                <a:ea typeface="微软雅黑" pitchFamily="34" charset="-122"/>
              </a:rPr>
              <a:t>讲授“算法设计与分析”、“大数据算法”、“大数据管理与分析”、“工业大数据”等课程，</a:t>
            </a:r>
            <a:r>
              <a:rPr lang="zh-CN" altLang="en-US" sz="2000" b="1" dirty="0">
                <a:solidFill>
                  <a:srgbClr val="A50021"/>
                </a:solidFill>
                <a:latin typeface="微软雅黑" pitchFamily="34" charset="-122"/>
                <a:ea typeface="微软雅黑" pitchFamily="34" charset="-122"/>
              </a:rPr>
              <a:t>近</a:t>
            </a:r>
            <a:r>
              <a:rPr lang="en-US" altLang="zh-CN" sz="2000" b="1" dirty="0">
                <a:solidFill>
                  <a:srgbClr val="A50021"/>
                </a:solidFill>
                <a:latin typeface="微软雅黑" pitchFamily="34" charset="-122"/>
                <a:ea typeface="微软雅黑" pitchFamily="34" charset="-122"/>
              </a:rPr>
              <a:t>5</a:t>
            </a:r>
            <a:r>
              <a:rPr lang="zh-CN" altLang="en-US" sz="2000" b="1" dirty="0">
                <a:solidFill>
                  <a:srgbClr val="A50021"/>
                </a:solidFill>
                <a:latin typeface="微软雅黑" pitchFamily="34" charset="-122"/>
                <a:ea typeface="微软雅黑" pitchFamily="34" charset="-122"/>
              </a:rPr>
              <a:t>年年均</a:t>
            </a:r>
            <a:r>
              <a:rPr lang="en-US" altLang="zh-CN" sz="2000" b="1" dirty="0">
                <a:solidFill>
                  <a:srgbClr val="A50021"/>
                </a:solidFill>
                <a:latin typeface="微软雅黑" pitchFamily="34" charset="-122"/>
                <a:ea typeface="微软雅黑" pitchFamily="34" charset="-122"/>
              </a:rPr>
              <a:t>100+</a:t>
            </a:r>
            <a:r>
              <a:rPr lang="zh-CN" altLang="en-US" sz="2000" b="1" dirty="0">
                <a:solidFill>
                  <a:srgbClr val="A50021"/>
                </a:solidFill>
                <a:latin typeface="微软雅黑" pitchFamily="34" charset="-122"/>
                <a:ea typeface="微软雅黑" pitchFamily="34" charset="-122"/>
              </a:rPr>
              <a:t>学时</a:t>
            </a:r>
            <a:endParaRPr lang="en-US" altLang="zh-CN" sz="2000" b="1" dirty="0">
              <a:solidFill>
                <a:srgbClr val="A50021"/>
              </a:solidFill>
              <a:latin typeface="微软雅黑" pitchFamily="34" charset="-122"/>
              <a:ea typeface="微软雅黑" pitchFamily="34" charset="-122"/>
            </a:endParaRPr>
          </a:p>
          <a:p>
            <a:pPr marL="342900" indent="-342900">
              <a:lnSpc>
                <a:spcPct val="125000"/>
              </a:lnSpc>
              <a:buFont typeface="Wingdings" pitchFamily="2" charset="2"/>
              <a:buChar char="Ø"/>
            </a:pPr>
            <a:r>
              <a:rPr lang="zh-CN" altLang="en-US" sz="2000" b="1" dirty="0">
                <a:latin typeface="微软雅黑" pitchFamily="34" charset="-122"/>
                <a:ea typeface="微软雅黑" pitchFamily="34" charset="-122"/>
              </a:rPr>
              <a:t>指导本科生毕业设计</a:t>
            </a:r>
            <a:r>
              <a:rPr lang="en-US" altLang="zh-CN" sz="2000" b="1" dirty="0">
                <a:latin typeface="微软雅黑" pitchFamily="34" charset="-122"/>
                <a:ea typeface="微软雅黑" pitchFamily="34" charset="-122"/>
              </a:rPr>
              <a:t>104</a:t>
            </a:r>
            <a:r>
              <a:rPr lang="zh-CN" altLang="en-US" sz="2000" b="1" dirty="0">
                <a:latin typeface="微软雅黑" pitchFamily="34" charset="-122"/>
                <a:ea typeface="微软雅黑" pitchFamily="34" charset="-122"/>
              </a:rPr>
              <a:t>人，硕士研究生</a:t>
            </a:r>
            <a:r>
              <a:rPr lang="en-US" altLang="zh-CN" sz="2000" b="1" dirty="0">
                <a:latin typeface="微软雅黑" pitchFamily="34" charset="-122"/>
                <a:ea typeface="微软雅黑" pitchFamily="34" charset="-122"/>
              </a:rPr>
              <a:t>61</a:t>
            </a:r>
            <a:r>
              <a:rPr lang="zh-CN" altLang="en-US" sz="2000" b="1" dirty="0">
                <a:latin typeface="微软雅黑" pitchFamily="34" charset="-122"/>
                <a:ea typeface="微软雅黑" pitchFamily="34" charset="-122"/>
              </a:rPr>
              <a:t>人，博士研究生</a:t>
            </a:r>
            <a:r>
              <a:rPr lang="en-US" altLang="zh-CN" sz="2000" b="1" dirty="0">
                <a:latin typeface="微软雅黑" pitchFamily="34" charset="-122"/>
                <a:ea typeface="微软雅黑" pitchFamily="34" charset="-122"/>
              </a:rPr>
              <a:t>18</a:t>
            </a:r>
            <a:r>
              <a:rPr lang="zh-CN" altLang="en-US" sz="2000" b="1" dirty="0">
                <a:latin typeface="微软雅黑" pitchFamily="34" charset="-122"/>
                <a:ea typeface="微软雅黑" pitchFamily="34" charset="-122"/>
              </a:rPr>
              <a:t>人。</a:t>
            </a:r>
            <a:endParaRPr lang="en-US" altLang="zh-CN" sz="2000" b="1" dirty="0">
              <a:latin typeface="微软雅黑" pitchFamily="34" charset="-122"/>
              <a:ea typeface="微软雅黑" pitchFamily="34" charset="-122"/>
            </a:endParaRPr>
          </a:p>
          <a:p>
            <a:pPr marL="342900" indent="-342900">
              <a:lnSpc>
                <a:spcPct val="125000"/>
              </a:lnSpc>
              <a:buFont typeface="Wingdings" pitchFamily="2" charset="2"/>
              <a:buChar char="Ø"/>
            </a:pPr>
            <a:r>
              <a:rPr lang="zh-CN" altLang="en-US" sz="2000" b="1" dirty="0">
                <a:latin typeface="微软雅黑" pitchFamily="34" charset="-122"/>
                <a:ea typeface="微软雅黑" pitchFamily="34" charset="-122"/>
              </a:rPr>
              <a:t>指导本科生发表学术论文</a:t>
            </a:r>
            <a:r>
              <a:rPr lang="en-US" altLang="zh-CN" sz="2000" b="1" dirty="0">
                <a:latin typeface="微软雅黑" pitchFamily="34" charset="-122"/>
                <a:ea typeface="微软雅黑" pitchFamily="34" charset="-122"/>
              </a:rPr>
              <a:t>50</a:t>
            </a:r>
            <a:r>
              <a:rPr lang="zh-CN" altLang="en-US" sz="2000" b="1" dirty="0">
                <a:latin typeface="微软雅黑" pitchFamily="34" charset="-122"/>
                <a:ea typeface="微软雅黑" pitchFamily="34" charset="-122"/>
              </a:rPr>
              <a:t>余篇，其中</a:t>
            </a:r>
            <a:r>
              <a:rPr lang="en-US" altLang="zh-CN" sz="2000" b="1" dirty="0">
                <a:latin typeface="微软雅黑" pitchFamily="34" charset="-122"/>
                <a:ea typeface="微软雅黑" pitchFamily="34" charset="-122"/>
              </a:rPr>
              <a:t>SCI</a:t>
            </a:r>
            <a:r>
              <a:rPr lang="zh-CN" altLang="en-US" sz="2000" b="1" dirty="0">
                <a:latin typeface="微软雅黑" pitchFamily="34" charset="-122"/>
                <a:ea typeface="微软雅黑" pitchFamily="34" charset="-122"/>
              </a:rPr>
              <a:t>收录</a:t>
            </a:r>
            <a:r>
              <a:rPr lang="en-US" altLang="zh-CN" sz="2000" b="1" dirty="0">
                <a:latin typeface="微软雅黑" pitchFamily="34" charset="-122"/>
                <a:ea typeface="微软雅黑" pitchFamily="34" charset="-122"/>
              </a:rPr>
              <a:t>15</a:t>
            </a:r>
            <a:r>
              <a:rPr lang="zh-CN" altLang="en-US" sz="2000" b="1" dirty="0">
                <a:latin typeface="微软雅黑" pitchFamily="34" charset="-122"/>
                <a:ea typeface="微软雅黑" pitchFamily="34" charset="-122"/>
              </a:rPr>
              <a:t>篇，</a:t>
            </a:r>
            <a:r>
              <a:rPr lang="en-US" altLang="zh-CN" sz="2000" b="1" dirty="0">
                <a:latin typeface="微软雅黑" pitchFamily="34" charset="-122"/>
                <a:ea typeface="微软雅黑" pitchFamily="34" charset="-122"/>
              </a:rPr>
              <a:t>EI</a:t>
            </a:r>
            <a:r>
              <a:rPr lang="zh-CN" altLang="en-US" sz="2000" b="1" dirty="0">
                <a:latin typeface="微软雅黑" pitchFamily="34" charset="-122"/>
                <a:ea typeface="微软雅黑" pitchFamily="34" charset="-122"/>
              </a:rPr>
              <a:t>收录</a:t>
            </a:r>
            <a:r>
              <a:rPr lang="en-US" altLang="zh-CN" sz="2000" b="1" dirty="0">
                <a:latin typeface="微软雅黑" pitchFamily="34" charset="-122"/>
                <a:ea typeface="微软雅黑" pitchFamily="34" charset="-122"/>
              </a:rPr>
              <a:t>30</a:t>
            </a:r>
            <a:r>
              <a:rPr lang="zh-CN" altLang="en-US" sz="2000" b="1" dirty="0">
                <a:latin typeface="微软雅黑" pitchFamily="34" charset="-122"/>
                <a:ea typeface="微软雅黑" pitchFamily="34" charset="-122"/>
              </a:rPr>
              <a:t>篇</a:t>
            </a:r>
            <a:endParaRPr lang="en-US" altLang="zh-CN" sz="2000" b="1" dirty="0">
              <a:latin typeface="微软雅黑" pitchFamily="34" charset="-122"/>
              <a:ea typeface="微软雅黑" pitchFamily="34" charset="-122"/>
            </a:endParaRPr>
          </a:p>
          <a:p>
            <a:pPr marL="342900" indent="-342900">
              <a:lnSpc>
                <a:spcPct val="125000"/>
              </a:lnSpc>
              <a:buFont typeface="Wingdings" pitchFamily="2" charset="2"/>
              <a:buChar char="Ø"/>
            </a:pPr>
            <a:r>
              <a:rPr lang="zh-CN" altLang="en-US" sz="2000" b="1" dirty="0">
                <a:latin typeface="微软雅黑" pitchFamily="34" charset="-122"/>
                <a:ea typeface="微软雅黑" pitchFamily="34" charset="-122"/>
              </a:rPr>
              <a:t>指导的学生中，</a:t>
            </a:r>
            <a:r>
              <a:rPr lang="en-US" altLang="zh-CN" sz="2000" b="1" dirty="0">
                <a:latin typeface="微软雅黑" pitchFamily="34" charset="-122"/>
                <a:ea typeface="微软雅黑" pitchFamily="34" charset="-122"/>
              </a:rPr>
              <a:t>5</a:t>
            </a:r>
            <a:r>
              <a:rPr lang="zh-CN" altLang="en-US" sz="2000" b="1" dirty="0">
                <a:latin typeface="微软雅黑" pitchFamily="34" charset="-122"/>
                <a:ea typeface="微软雅黑" pitchFamily="34" charset="-122"/>
              </a:rPr>
              <a:t>人获得校级百优本科论文奖，多人获得</a:t>
            </a:r>
            <a:r>
              <a:rPr lang="en-US" altLang="zh-CN" sz="2000" b="1" dirty="0">
                <a:latin typeface="微软雅黑" pitchFamily="34" charset="-122"/>
                <a:ea typeface="微软雅黑" pitchFamily="34" charset="-122"/>
              </a:rPr>
              <a:t>IBM</a:t>
            </a:r>
            <a:r>
              <a:rPr lang="zh-CN" altLang="en-US" sz="2000" b="1" dirty="0">
                <a:latin typeface="微软雅黑" pitchFamily="34" charset="-122"/>
                <a:ea typeface="微软雅黑" pitchFamily="34" charset="-122"/>
              </a:rPr>
              <a:t>优秀学生奖学金、李昌奖学金和国家奖学金</a:t>
            </a:r>
            <a:endParaRPr lang="en-US" altLang="zh-CN" sz="2000" b="1" dirty="0">
              <a:latin typeface="微软雅黑" pitchFamily="34" charset="-122"/>
              <a:ea typeface="微软雅黑" pitchFamily="34" charset="-122"/>
            </a:endParaRPr>
          </a:p>
          <a:p>
            <a:pPr marL="342900" indent="-342900">
              <a:lnSpc>
                <a:spcPct val="125000"/>
              </a:lnSpc>
              <a:buFont typeface="Wingdings" pitchFamily="2" charset="2"/>
              <a:buChar char="Ø"/>
            </a:pPr>
            <a:r>
              <a:rPr lang="zh-CN" altLang="en-US" sz="2000" b="1" dirty="0">
                <a:latin typeface="微软雅黑" pitchFamily="34" charset="-122"/>
                <a:ea typeface="微软雅黑" pitchFamily="34" charset="-122"/>
              </a:rPr>
              <a:t>指导大学生创新创业计划项目</a:t>
            </a:r>
            <a:r>
              <a:rPr lang="en-US" altLang="zh-CN" sz="2000" b="1" dirty="0">
                <a:latin typeface="微软雅黑" pitchFamily="34" charset="-122"/>
                <a:ea typeface="微软雅黑" pitchFamily="34" charset="-122"/>
              </a:rPr>
              <a:t>70</a:t>
            </a:r>
            <a:r>
              <a:rPr lang="zh-CN" altLang="en-US" sz="2000" b="1" dirty="0">
                <a:latin typeface="微软雅黑" pitchFamily="34" charset="-122"/>
                <a:ea typeface="微软雅黑" pitchFamily="34" charset="-122"/>
              </a:rPr>
              <a:t>余团队</a:t>
            </a:r>
            <a:endParaRPr lang="en-US" altLang="zh-CN" sz="2000" b="1"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4016" y="4040133"/>
            <a:ext cx="1798637" cy="2544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2448" y="4127433"/>
            <a:ext cx="3398152" cy="2369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7221" y="4040133"/>
            <a:ext cx="1794279" cy="2525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12968"/>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42876" y="312626"/>
            <a:ext cx="4286280" cy="725470"/>
          </a:xfrm>
          <a:prstGeom prst="rect">
            <a:avLst/>
          </a:prstGeom>
        </p:spPr>
        <p:txBody>
          <a:bodyPr/>
          <a:lstStyle/>
          <a:p>
            <a:pPr marL="0" marR="0" lvl="0" indent="0" defTabSz="914400" rtl="0" eaLnBrk="0" fontAlgn="base" latinLnBrk="0" hangingPunct="0">
              <a:spcBef>
                <a:spcPct val="0"/>
              </a:spcBef>
              <a:spcAft>
                <a:spcPct val="0"/>
              </a:spcAft>
              <a:buClrTx/>
              <a:buSzTx/>
              <a:buFontTx/>
              <a:buNone/>
              <a:defRPr/>
            </a:pPr>
            <a:r>
              <a:rPr lang="zh-CN" altLang="en-US" sz="4400" b="0" kern="0" dirty="0">
                <a:solidFill>
                  <a:srgbClr val="FF0000"/>
                </a:solidFill>
                <a:latin typeface="华文隶书" pitchFamily="2" charset="-122"/>
                <a:ea typeface="华文隶书" pitchFamily="2" charset="-122"/>
                <a:cs typeface="+mj-cs"/>
              </a:rPr>
              <a:t>骆吉洲副</a:t>
            </a:r>
            <a:r>
              <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rPr>
              <a:t>教授</a:t>
            </a:r>
            <a:endPar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endParaRPr>
          </a:p>
        </p:txBody>
      </p:sp>
      <p:sp>
        <p:nvSpPr>
          <p:cNvPr id="3" name="Rectangle 3"/>
          <p:cNvSpPr txBox="1">
            <a:spLocks noChangeArrowheads="1"/>
          </p:cNvSpPr>
          <p:nvPr/>
        </p:nvSpPr>
        <p:spPr>
          <a:xfrm>
            <a:off x="214314" y="1027006"/>
            <a:ext cx="8858280" cy="3786214"/>
          </a:xfrm>
          <a:prstGeom prst="rect">
            <a:avLst/>
          </a:prstGeom>
          <a:noFill/>
          <a:ln>
            <a:noFill/>
          </a:ln>
          <a:effectLst>
            <a:glow rad="101600">
              <a:schemeClr val="accent4">
                <a:satMod val="175000"/>
                <a:alpha val="40000"/>
              </a:schemeClr>
            </a:glow>
          </a:effectLst>
        </p:spPr>
        <p:txBody>
          <a:bodyPr/>
          <a:lstStyle/>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研究方向：大数据</a:t>
            </a:r>
            <a:endParaRPr kumimoji="1" lang="en-US" altLang="zh-CN"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学术任职</a:t>
            </a:r>
            <a:endPar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865505" marR="0" lvl="1" indent="-419100" algn="l" defTabSz="914400" rtl="0" eaLnBrk="1" fontAlgn="base" latinLnBrk="0" hangingPunct="1">
              <a:spcBef>
                <a:spcPts val="0"/>
              </a:spcBef>
              <a:spcAft>
                <a:spcPct val="0"/>
              </a:spcAft>
              <a:buClr>
                <a:srgbClr val="800000"/>
              </a:buClr>
              <a:buSzPct val="75000"/>
              <a:buFont typeface="Wingdings" pitchFamily="2" charset="2"/>
              <a:buChar char="Ø"/>
              <a:defRPr/>
            </a:pPr>
            <a:r>
              <a:rPr kumimoji="1" lang="zh-CN" altLang="en-US" sz="2800" b="0" i="0" u="none" strike="noStrike" kern="0" cap="none" spc="0" normalizeH="0" baseline="0" noProof="0" dirty="0">
                <a:ln>
                  <a:noFill/>
                </a:ln>
                <a:solidFill>
                  <a:srgbClr val="0033CC"/>
                </a:solidFill>
                <a:effectLst/>
                <a:uLnTx/>
                <a:uFillTx/>
                <a:latin typeface="黑体" pitchFamily="49" charset="-122"/>
                <a:ea typeface="黑体" pitchFamily="49" charset="-122"/>
                <a:cs typeface="Times New Roman" pitchFamily="18" charset="0"/>
              </a:rPr>
              <a:t>哈尔滨工业大学副教授、硕士生导师</a:t>
            </a:r>
            <a:endParaRPr lang="en-US" altLang="zh-CN" sz="2800" b="0" kern="0" dirty="0">
              <a:solidFill>
                <a:srgbClr val="0033CC"/>
              </a:solidFill>
              <a:latin typeface="黑体" pitchFamily="49" charset="-122"/>
              <a:ea typeface="黑体" pitchFamily="49" charset="-122"/>
              <a:cs typeface="Times New Roman" pitchFamily="18" charset="0"/>
            </a:endParaRPr>
          </a:p>
          <a:p>
            <a:pPr marL="495300" indent="-495300" algn="l">
              <a:spcBef>
                <a:spcPts val="0"/>
              </a:spcBef>
              <a:buClr>
                <a:srgbClr val="800000"/>
              </a:buClr>
              <a:buFont typeface="Wingdings" pitchFamily="2" charset="2"/>
              <a:buChar char="n"/>
            </a:pPr>
            <a:r>
              <a:rPr lang="zh-CN" altLang="en-US" sz="3200" b="0" kern="0" dirty="0">
                <a:latin typeface="黑体" pitchFamily="49" charset="-122"/>
                <a:ea typeface="黑体" pitchFamily="49" charset="-122"/>
                <a:cs typeface="Times New Roman" pitchFamily="18" charset="0"/>
              </a:rPr>
              <a:t>主要学术业绩</a:t>
            </a:r>
            <a:endParaRPr lang="zh-CN" altLang="en-US" sz="3200" b="0" kern="0" dirty="0">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面上基金项目</a:t>
            </a:r>
            <a:r>
              <a:rPr lang="en-US" altLang="zh-CN" sz="2800" b="0" kern="0" dirty="0">
                <a:solidFill>
                  <a:srgbClr val="0033CC"/>
                </a:solidFill>
                <a:latin typeface="黑体" pitchFamily="49" charset="-122"/>
                <a:ea typeface="黑体" pitchFamily="49" charset="-122"/>
                <a:cs typeface="Times New Roman" pitchFamily="18" charset="0"/>
              </a:rPr>
              <a:t>1</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a:t>
            </a:r>
            <a:r>
              <a:rPr lang="en-US" altLang="zh-CN" sz="2800" b="0" kern="0" dirty="0">
                <a:solidFill>
                  <a:srgbClr val="0033CC"/>
                </a:solidFill>
                <a:latin typeface="黑体" pitchFamily="49" charset="-122"/>
                <a:ea typeface="黑体" pitchFamily="49" charset="-122"/>
                <a:cs typeface="Times New Roman" pitchFamily="18" charset="0"/>
              </a:rPr>
              <a:t>973</a:t>
            </a:r>
            <a:r>
              <a:rPr lang="zh-CN" altLang="en-US" sz="2800" b="0" kern="0" dirty="0">
                <a:solidFill>
                  <a:srgbClr val="0033CC"/>
                </a:solidFill>
                <a:latin typeface="黑体" pitchFamily="49" charset="-122"/>
                <a:ea typeface="黑体" pitchFamily="49" charset="-122"/>
                <a:cs typeface="Times New Roman" pitchFamily="18" charset="0"/>
              </a:rPr>
              <a:t>课题</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重点项目</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发表学术论文</a:t>
            </a:r>
            <a:r>
              <a:rPr lang="en-US" altLang="zh-CN" sz="2800" b="0" kern="0" dirty="0">
                <a:solidFill>
                  <a:srgbClr val="0033CC"/>
                </a:solidFill>
                <a:latin typeface="黑体" pitchFamily="49" charset="-122"/>
                <a:ea typeface="黑体" pitchFamily="49" charset="-122"/>
                <a:cs typeface="Times New Roman" pitchFamily="18" charset="0"/>
              </a:rPr>
              <a:t>20</a:t>
            </a:r>
            <a:r>
              <a:rPr lang="zh-CN" altLang="en-US" sz="2800" b="0" kern="0" dirty="0">
                <a:solidFill>
                  <a:srgbClr val="0033CC"/>
                </a:solidFill>
                <a:latin typeface="黑体" pitchFamily="49" charset="-122"/>
                <a:ea typeface="黑体" pitchFamily="49" charset="-122"/>
                <a:cs typeface="Times New Roman" pitchFamily="18" charset="0"/>
              </a:rPr>
              <a:t>余篇，其中国际顶级会议和顶级期</a:t>
            </a:r>
            <a:r>
              <a:rPr lang="en-US" altLang="zh-CN" sz="2800" b="0" kern="0" dirty="0">
                <a:solidFill>
                  <a:srgbClr val="0033CC"/>
                </a:solidFill>
                <a:latin typeface="黑体" pitchFamily="49" charset="-122"/>
                <a:ea typeface="黑体" pitchFamily="49" charset="-122"/>
                <a:cs typeface="Times New Roman" pitchFamily="18" charset="0"/>
              </a:rPr>
              <a:t>VLDB</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SIGMOD</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TKDE</a:t>
            </a:r>
            <a:r>
              <a:rPr lang="zh-CN" altLang="en-US" sz="2800" b="0" kern="0" dirty="0">
                <a:solidFill>
                  <a:srgbClr val="0033CC"/>
                </a:solidFill>
                <a:latin typeface="黑体" pitchFamily="49" charset="-122"/>
                <a:ea typeface="黑体" pitchFamily="49" charset="-122"/>
                <a:cs typeface="Times New Roman" pitchFamily="18" charset="0"/>
              </a:rPr>
              <a:t>论文</a:t>
            </a:r>
            <a:r>
              <a:rPr lang="en-US" altLang="zh-CN" sz="2800" b="0" kern="0" dirty="0">
                <a:solidFill>
                  <a:srgbClr val="0033CC"/>
                </a:solidFill>
                <a:latin typeface="黑体" pitchFamily="49" charset="-122"/>
                <a:ea typeface="黑体" pitchFamily="49" charset="-122"/>
                <a:cs typeface="Times New Roman" pitchFamily="18" charset="0"/>
              </a:rPr>
              <a:t>4</a:t>
            </a:r>
            <a:r>
              <a:rPr lang="zh-CN" altLang="en-US" sz="2800" b="0" kern="0" dirty="0">
                <a:solidFill>
                  <a:srgbClr val="0033CC"/>
                </a:solidFill>
                <a:latin typeface="黑体" pitchFamily="49" charset="-122"/>
                <a:ea typeface="黑体" pitchFamily="49" charset="-122"/>
                <a:cs typeface="Times New Roman" pitchFamily="18" charset="0"/>
              </a:rPr>
              <a:t>篇</a:t>
            </a:r>
            <a:endParaRPr lang="en-US" altLang="zh-CN" sz="2800" b="0" kern="0" dirty="0">
              <a:solidFill>
                <a:srgbClr val="0033CC"/>
              </a:solidFill>
              <a:latin typeface="黑体" pitchFamily="49" charset="-122"/>
              <a:ea typeface="黑体" pitchFamily="49" charset="-122"/>
              <a:cs typeface="Times New Roman" pitchFamily="18" charset="0"/>
            </a:endParaRPr>
          </a:p>
        </p:txBody>
      </p:sp>
      <p:pic>
        <p:nvPicPr>
          <p:cNvPr id="5" name="图片 4" descr="luojizhou.jpg"/>
          <p:cNvPicPr>
            <a:picLocks noChangeAspect="1"/>
          </p:cNvPicPr>
          <p:nvPr/>
        </p:nvPicPr>
        <p:blipFill>
          <a:blip r:embed="rId1" cstate="print"/>
          <a:stretch>
            <a:fillRect/>
          </a:stretch>
        </p:blipFill>
        <p:spPr>
          <a:xfrm>
            <a:off x="7000892" y="142852"/>
            <a:ext cx="1750684" cy="209860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27664" y="642918"/>
            <a:ext cx="6773228" cy="725470"/>
          </a:xfrm>
          <a:prstGeom prst="rect">
            <a:avLst/>
          </a:prstGeom>
        </p:spPr>
        <p:txBody>
          <a:bodyPr/>
          <a:lstStyle/>
          <a:p>
            <a:pPr marL="0" marR="0" lvl="0" indent="0" defTabSz="914400" rtl="0" eaLnBrk="0" fontAlgn="base" latinLnBrk="0" hangingPunct="0">
              <a:spcBef>
                <a:spcPct val="0"/>
              </a:spcBef>
              <a:spcAft>
                <a:spcPct val="0"/>
              </a:spcAft>
              <a:buClrTx/>
              <a:buSzTx/>
              <a:buFontTx/>
              <a:buNone/>
              <a:defRPr/>
            </a:pPr>
            <a:r>
              <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rPr>
              <a:t>杨东华副教授</a:t>
            </a:r>
            <a:endPar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endParaRPr>
          </a:p>
        </p:txBody>
      </p:sp>
      <p:sp>
        <p:nvSpPr>
          <p:cNvPr id="3" name="Rectangle 3"/>
          <p:cNvSpPr txBox="1">
            <a:spLocks noChangeArrowheads="1"/>
          </p:cNvSpPr>
          <p:nvPr/>
        </p:nvSpPr>
        <p:spPr>
          <a:xfrm>
            <a:off x="285752" y="1285860"/>
            <a:ext cx="8572528" cy="4857760"/>
          </a:xfrm>
          <a:prstGeom prst="rect">
            <a:avLst/>
          </a:prstGeom>
          <a:noFill/>
          <a:ln>
            <a:noFill/>
          </a:ln>
          <a:effectLst>
            <a:glow rad="101600">
              <a:schemeClr val="accent4">
                <a:satMod val="175000"/>
                <a:alpha val="40000"/>
              </a:schemeClr>
            </a:glow>
          </a:effectLst>
        </p:spPr>
        <p:txBody>
          <a:bodyPr/>
          <a:lstStyle/>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研究方向：大数据</a:t>
            </a:r>
            <a:endParaRPr kumimoji="1" lang="en-US" altLang="zh-CN"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学术任职</a:t>
            </a:r>
            <a:endPar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865505" marR="0" lvl="1" indent="-419100" algn="l" defTabSz="914400" rtl="0" eaLnBrk="1" fontAlgn="base" latinLnBrk="0" hangingPunct="1">
              <a:spcBef>
                <a:spcPts val="0"/>
              </a:spcBef>
              <a:spcAft>
                <a:spcPct val="0"/>
              </a:spcAft>
              <a:buClr>
                <a:srgbClr val="800000"/>
              </a:buClr>
              <a:buSzPct val="75000"/>
              <a:buFont typeface="Wingdings" pitchFamily="2" charset="2"/>
              <a:buChar char="Ø"/>
              <a:defRPr/>
            </a:pPr>
            <a:r>
              <a:rPr kumimoji="1" lang="zh-CN" altLang="en-US" sz="2800" b="0" i="0" u="none" strike="noStrike" kern="0" cap="none" spc="0" normalizeH="0" baseline="0" noProof="0" dirty="0">
                <a:ln>
                  <a:noFill/>
                </a:ln>
                <a:solidFill>
                  <a:srgbClr val="0033CC"/>
                </a:solidFill>
                <a:effectLst/>
                <a:uLnTx/>
                <a:uFillTx/>
                <a:latin typeface="黑体" pitchFamily="49" charset="-122"/>
                <a:ea typeface="黑体" pitchFamily="49" charset="-122"/>
                <a:cs typeface="Times New Roman" pitchFamily="18" charset="0"/>
              </a:rPr>
              <a:t>副教授、博士生导师</a:t>
            </a:r>
            <a:endParaRPr kumimoji="1" lang="en-US" altLang="zh-CN" sz="2800" b="0" i="0" u="none" strike="noStrike" kern="0" cap="none" spc="0" normalizeH="0" baseline="0" noProof="0" dirty="0">
              <a:ln>
                <a:noFill/>
              </a:ln>
              <a:solidFill>
                <a:srgbClr val="0033CC"/>
              </a:solidFill>
              <a:effectLst/>
              <a:uLnTx/>
              <a:uFillTx/>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哈工大分析测试高性能计算中心副主任</a:t>
            </a:r>
            <a:endParaRPr lang="zh-CN" altLang="en-US" sz="2800" b="0" kern="0" dirty="0">
              <a:solidFill>
                <a:srgbClr val="0033CC"/>
              </a:solidFill>
              <a:latin typeface="黑体" pitchFamily="49" charset="-122"/>
              <a:ea typeface="黑体" pitchFamily="49" charset="-122"/>
              <a:cs typeface="Times New Roman" pitchFamily="18" charset="0"/>
            </a:endParaRPr>
          </a:p>
          <a:p>
            <a:pPr marL="495300" indent="-495300" algn="l">
              <a:spcBef>
                <a:spcPts val="0"/>
              </a:spcBef>
              <a:buClr>
                <a:srgbClr val="800000"/>
              </a:buClr>
              <a:buFont typeface="Wingdings" pitchFamily="2" charset="2"/>
              <a:buChar char="n"/>
            </a:pPr>
            <a:r>
              <a:rPr lang="zh-CN" altLang="en-US" sz="3200" b="0" kern="0" dirty="0">
                <a:latin typeface="黑体" pitchFamily="49" charset="-122"/>
                <a:ea typeface="黑体" pitchFamily="49" charset="-122"/>
                <a:cs typeface="Times New Roman" pitchFamily="18" charset="0"/>
              </a:rPr>
              <a:t>主要学术业绩</a:t>
            </a:r>
            <a:endParaRPr lang="zh-CN" altLang="en-US" sz="3200" b="0" kern="0" dirty="0">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面上项目</a:t>
            </a:r>
            <a:r>
              <a:rPr lang="en-US" altLang="zh-CN" sz="2800" b="0" kern="0" dirty="0">
                <a:solidFill>
                  <a:srgbClr val="0033CC"/>
                </a:solidFill>
                <a:latin typeface="黑体" pitchFamily="49" charset="-122"/>
                <a:ea typeface="黑体" pitchFamily="49" charset="-122"/>
                <a:cs typeface="Times New Roman" pitchFamily="18" charset="0"/>
              </a:rPr>
              <a:t>3</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主持省自然科学基金项目</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主持国家博士后特别资助项目</a:t>
            </a:r>
            <a:r>
              <a:rPr lang="en-US" altLang="zh-CN" sz="2800" b="0" kern="0" dirty="0">
                <a:solidFill>
                  <a:srgbClr val="0033CC"/>
                </a:solidFill>
                <a:latin typeface="黑体" pitchFamily="49" charset="-122"/>
                <a:ea typeface="黑体" pitchFamily="49" charset="-122"/>
                <a:cs typeface="Times New Roman" pitchFamily="18" charset="0"/>
              </a:rPr>
              <a:t>1</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主持国家和省博士后基金项目</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a:t>
            </a:r>
            <a:r>
              <a:rPr lang="en-US" altLang="zh-CN" sz="2800" b="0" kern="0" dirty="0">
                <a:solidFill>
                  <a:srgbClr val="0033CC"/>
                </a:solidFill>
                <a:latin typeface="黑体" pitchFamily="49" charset="-122"/>
                <a:ea typeface="黑体" pitchFamily="49" charset="-122"/>
                <a:cs typeface="Times New Roman" pitchFamily="18" charset="0"/>
              </a:rPr>
              <a:t>973</a:t>
            </a:r>
            <a:r>
              <a:rPr lang="zh-CN" altLang="en-US" sz="2800" b="0" kern="0" dirty="0">
                <a:solidFill>
                  <a:srgbClr val="0033CC"/>
                </a:solidFill>
                <a:latin typeface="黑体" pitchFamily="49" charset="-122"/>
                <a:ea typeface="黑体" pitchFamily="49" charset="-122"/>
                <a:cs typeface="Times New Roman" pitchFamily="18" charset="0"/>
              </a:rPr>
              <a:t>课题、</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重点项目</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发表学术论文</a:t>
            </a:r>
            <a:r>
              <a:rPr lang="en-US" altLang="zh-CN" sz="2800" b="0" kern="0" dirty="0">
                <a:solidFill>
                  <a:srgbClr val="0033CC"/>
                </a:solidFill>
                <a:latin typeface="黑体" pitchFamily="49" charset="-122"/>
                <a:ea typeface="黑体" pitchFamily="49" charset="-122"/>
                <a:cs typeface="Times New Roman" pitchFamily="18" charset="0"/>
              </a:rPr>
              <a:t>20</a:t>
            </a:r>
            <a:r>
              <a:rPr lang="zh-CN" altLang="en-US" sz="2800" b="0" kern="0" dirty="0">
                <a:solidFill>
                  <a:srgbClr val="0033CC"/>
                </a:solidFill>
                <a:latin typeface="黑体" pitchFamily="49" charset="-122"/>
                <a:ea typeface="黑体" pitchFamily="49" charset="-122"/>
                <a:cs typeface="Times New Roman" pitchFamily="18" charset="0"/>
              </a:rPr>
              <a:t>余篇，其中</a:t>
            </a:r>
            <a:r>
              <a:rPr lang="en-US" altLang="zh-CN" sz="2800" b="0" kern="0" dirty="0">
                <a:solidFill>
                  <a:srgbClr val="0033CC"/>
                </a:solidFill>
                <a:latin typeface="黑体" pitchFamily="49" charset="-122"/>
                <a:ea typeface="黑体" pitchFamily="49" charset="-122"/>
                <a:cs typeface="Times New Roman" pitchFamily="18" charset="0"/>
              </a:rPr>
              <a:t>SCI</a:t>
            </a:r>
            <a:r>
              <a:rPr lang="zh-CN" altLang="en-US" sz="2800" b="0" kern="0" dirty="0">
                <a:solidFill>
                  <a:srgbClr val="0033CC"/>
                </a:solidFill>
                <a:latin typeface="黑体" pitchFamily="49" charset="-122"/>
                <a:ea typeface="黑体" pitchFamily="49" charset="-122"/>
                <a:cs typeface="Times New Roman" pitchFamily="18" charset="0"/>
              </a:rPr>
              <a:t>国际期刊</a:t>
            </a:r>
            <a:r>
              <a:rPr lang="en-US" altLang="zh-CN" sz="2800" b="0" kern="0" dirty="0">
                <a:solidFill>
                  <a:srgbClr val="0033CC"/>
                </a:solidFill>
                <a:latin typeface="黑体" pitchFamily="49" charset="-122"/>
                <a:ea typeface="黑体" pitchFamily="49" charset="-122"/>
                <a:cs typeface="Times New Roman" pitchFamily="18" charset="0"/>
              </a:rPr>
              <a:t>3</a:t>
            </a:r>
            <a:r>
              <a:rPr lang="zh-CN" altLang="en-US" sz="2800" b="0" kern="0" dirty="0">
                <a:solidFill>
                  <a:srgbClr val="0033CC"/>
                </a:solidFill>
                <a:latin typeface="黑体" pitchFamily="49" charset="-122"/>
                <a:ea typeface="黑体" pitchFamily="49" charset="-122"/>
                <a:cs typeface="Times New Roman" pitchFamily="18" charset="0"/>
              </a:rPr>
              <a:t>篇</a:t>
            </a:r>
            <a:endParaRPr lang="en-US" altLang="zh-CN" sz="2800" b="0" kern="0" dirty="0">
              <a:solidFill>
                <a:srgbClr val="0033CC"/>
              </a:solidFill>
              <a:latin typeface="黑体" pitchFamily="49" charset="-122"/>
              <a:ea typeface="黑体" pitchFamily="49" charset="-122"/>
              <a:cs typeface="Times New Roman" pitchFamily="18" charset="0"/>
            </a:endParaRPr>
          </a:p>
        </p:txBody>
      </p:sp>
      <p:pic>
        <p:nvPicPr>
          <p:cNvPr id="4" name="Picture 3" descr="G:\donghuayang.jpg"/>
          <p:cNvPicPr>
            <a:picLocks noChangeAspect="1" noChangeArrowheads="1"/>
          </p:cNvPicPr>
          <p:nvPr/>
        </p:nvPicPr>
        <p:blipFill>
          <a:blip r:embed="rId1" cstate="print"/>
          <a:srcRect/>
          <a:stretch>
            <a:fillRect/>
          </a:stretch>
        </p:blipFill>
        <p:spPr bwMode="auto">
          <a:xfrm>
            <a:off x="7143768" y="714356"/>
            <a:ext cx="1554123" cy="200896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42876" y="263784"/>
            <a:ext cx="4286280" cy="725470"/>
          </a:xfrm>
          <a:prstGeom prst="rect">
            <a:avLst/>
          </a:prstGeom>
        </p:spPr>
        <p:txBody>
          <a:bodyPr/>
          <a:lstStyle/>
          <a:p>
            <a:pPr marL="0" marR="0" lvl="0" indent="0" defTabSz="914400" rtl="0" eaLnBrk="0" fontAlgn="base" latinLnBrk="0" hangingPunct="0">
              <a:spcBef>
                <a:spcPct val="0"/>
              </a:spcBef>
              <a:spcAft>
                <a:spcPct val="0"/>
              </a:spcAft>
              <a:buClrTx/>
              <a:buSzTx/>
              <a:buFontTx/>
              <a:buNone/>
              <a:defRPr/>
            </a:pPr>
            <a:r>
              <a:rPr lang="zh-CN" altLang="en-US" sz="4400" b="0" kern="0" dirty="0">
                <a:solidFill>
                  <a:srgbClr val="FF0000"/>
                </a:solidFill>
                <a:latin typeface="华文隶书" pitchFamily="2" charset="-122"/>
                <a:ea typeface="华文隶书" pitchFamily="2" charset="-122"/>
                <a:cs typeface="+mj-cs"/>
              </a:rPr>
              <a:t>张炜副</a:t>
            </a:r>
            <a:r>
              <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rPr>
              <a:t>教授</a:t>
            </a:r>
            <a:endPar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endParaRPr>
          </a:p>
        </p:txBody>
      </p:sp>
      <p:sp>
        <p:nvSpPr>
          <p:cNvPr id="3" name="Rectangle 3"/>
          <p:cNvSpPr txBox="1">
            <a:spLocks noChangeArrowheads="1"/>
          </p:cNvSpPr>
          <p:nvPr/>
        </p:nvSpPr>
        <p:spPr>
          <a:xfrm>
            <a:off x="214314" y="978164"/>
            <a:ext cx="8858280" cy="3786214"/>
          </a:xfrm>
          <a:prstGeom prst="rect">
            <a:avLst/>
          </a:prstGeom>
          <a:noFill/>
          <a:ln>
            <a:noFill/>
          </a:ln>
          <a:effectLst>
            <a:glow rad="101600">
              <a:schemeClr val="accent4">
                <a:satMod val="175000"/>
                <a:alpha val="40000"/>
              </a:schemeClr>
            </a:glow>
          </a:effectLst>
        </p:spPr>
        <p:txBody>
          <a:bodyPr/>
          <a:lstStyle/>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lang="zh-CN" altLang="en-US" sz="3200" b="0" kern="0" dirty="0">
                <a:latin typeface="黑体" pitchFamily="49" charset="-122"/>
                <a:ea typeface="黑体" pitchFamily="49" charset="-122"/>
                <a:cs typeface="Times New Roman" pitchFamily="18" charset="0"/>
              </a:rPr>
              <a:t>研究方向：大数据</a:t>
            </a:r>
            <a:endParaRPr lang="en-US" altLang="zh-CN" sz="3200" b="0" kern="0" dirty="0">
              <a:latin typeface="黑体" pitchFamily="49" charset="-122"/>
              <a:ea typeface="黑体" pitchFamily="49" charset="-122"/>
              <a:cs typeface="Times New Roman" pitchFamily="18" charset="0"/>
            </a:endParaRPr>
          </a:p>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学术任职</a:t>
            </a:r>
            <a:endPar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865505" marR="0" lvl="1" indent="-419100" algn="l" defTabSz="914400" rtl="0" eaLnBrk="1" fontAlgn="base" latinLnBrk="0" hangingPunct="1">
              <a:spcBef>
                <a:spcPts val="0"/>
              </a:spcBef>
              <a:spcAft>
                <a:spcPct val="0"/>
              </a:spcAft>
              <a:buClr>
                <a:srgbClr val="800000"/>
              </a:buClr>
              <a:buSzPct val="75000"/>
              <a:buFont typeface="Wingdings" pitchFamily="2" charset="2"/>
              <a:buChar char="Ø"/>
              <a:defRPr/>
            </a:pPr>
            <a:r>
              <a:rPr kumimoji="1" lang="zh-CN" altLang="en-US" sz="2800" b="0" i="0" u="none" strike="noStrike" kern="0" cap="none" spc="0" normalizeH="0" baseline="0" noProof="0" dirty="0">
                <a:ln>
                  <a:noFill/>
                </a:ln>
                <a:solidFill>
                  <a:srgbClr val="0033CC"/>
                </a:solidFill>
                <a:effectLst/>
                <a:uLnTx/>
                <a:uFillTx/>
                <a:latin typeface="黑体" pitchFamily="49" charset="-122"/>
                <a:ea typeface="黑体" pitchFamily="49" charset="-122"/>
                <a:cs typeface="Times New Roman" pitchFamily="18" charset="0"/>
              </a:rPr>
              <a:t>副教授、硕士生导师</a:t>
            </a:r>
            <a:endParaRPr lang="en-US" altLang="zh-CN" sz="2800" b="0" kern="0" dirty="0">
              <a:solidFill>
                <a:srgbClr val="0033CC"/>
              </a:solidFill>
              <a:latin typeface="黑体" pitchFamily="49" charset="-122"/>
              <a:ea typeface="黑体" pitchFamily="49" charset="-122"/>
              <a:cs typeface="Times New Roman" pitchFamily="18" charset="0"/>
            </a:endParaRPr>
          </a:p>
          <a:p>
            <a:pPr marL="495300" indent="-495300" algn="l">
              <a:spcBef>
                <a:spcPts val="0"/>
              </a:spcBef>
              <a:buClr>
                <a:srgbClr val="800000"/>
              </a:buClr>
              <a:buFont typeface="Wingdings" pitchFamily="2" charset="2"/>
              <a:buChar char="n"/>
            </a:pPr>
            <a:r>
              <a:rPr lang="zh-CN" altLang="en-US" sz="3200" b="0" kern="0" dirty="0">
                <a:latin typeface="黑体" pitchFamily="49" charset="-122"/>
                <a:ea typeface="黑体" pitchFamily="49" charset="-122"/>
                <a:cs typeface="Times New Roman" pitchFamily="18" charset="0"/>
              </a:rPr>
              <a:t>主要学术业绩</a:t>
            </a:r>
            <a:endParaRPr lang="zh-CN" altLang="en-US" sz="3200" b="0" kern="0" dirty="0">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面上基金项目</a:t>
            </a:r>
            <a:r>
              <a:rPr lang="en-US" altLang="zh-CN" sz="2800" b="0" kern="0" dirty="0">
                <a:solidFill>
                  <a:srgbClr val="0033CC"/>
                </a:solidFill>
                <a:latin typeface="黑体" pitchFamily="49" charset="-122"/>
                <a:ea typeface="黑体" pitchFamily="49" charset="-122"/>
                <a:cs typeface="Times New Roman" pitchFamily="18" charset="0"/>
              </a:rPr>
              <a:t>1</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a:t>
            </a:r>
            <a:r>
              <a:rPr lang="en-US" altLang="zh-CN" sz="2800" b="0" kern="0" dirty="0">
                <a:solidFill>
                  <a:srgbClr val="0033CC"/>
                </a:solidFill>
                <a:latin typeface="黑体" pitchFamily="49" charset="-122"/>
                <a:ea typeface="黑体" pitchFamily="49" charset="-122"/>
                <a:cs typeface="Times New Roman" pitchFamily="18" charset="0"/>
              </a:rPr>
              <a:t>973</a:t>
            </a:r>
            <a:r>
              <a:rPr lang="zh-CN" altLang="en-US" sz="2800" b="0" kern="0" dirty="0">
                <a:solidFill>
                  <a:srgbClr val="0033CC"/>
                </a:solidFill>
                <a:latin typeface="黑体" pitchFamily="49" charset="-122"/>
                <a:ea typeface="黑体" pitchFamily="49" charset="-122"/>
                <a:cs typeface="Times New Roman" pitchFamily="18" charset="0"/>
              </a:rPr>
              <a:t>课题</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重点项目</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lgn="l">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发表学术论文</a:t>
            </a:r>
            <a:r>
              <a:rPr lang="en-US" altLang="zh-CN" sz="2800" b="0" kern="0" dirty="0">
                <a:solidFill>
                  <a:srgbClr val="0033CC"/>
                </a:solidFill>
                <a:latin typeface="黑体" pitchFamily="49" charset="-122"/>
                <a:ea typeface="黑体" pitchFamily="49" charset="-122"/>
                <a:cs typeface="Times New Roman" pitchFamily="18" charset="0"/>
              </a:rPr>
              <a:t>20</a:t>
            </a:r>
            <a:r>
              <a:rPr lang="zh-CN" altLang="en-US" sz="2800" b="0" kern="0" dirty="0">
                <a:solidFill>
                  <a:srgbClr val="0033CC"/>
                </a:solidFill>
                <a:latin typeface="黑体" pitchFamily="49" charset="-122"/>
                <a:ea typeface="黑体" pitchFamily="49" charset="-122"/>
                <a:cs typeface="Times New Roman" pitchFamily="18" charset="0"/>
              </a:rPr>
              <a:t>余篇。</a:t>
            </a:r>
            <a:endParaRPr lang="en-US" altLang="zh-CN" sz="2800" b="0" kern="0" dirty="0">
              <a:solidFill>
                <a:srgbClr val="0033CC"/>
              </a:solidFill>
              <a:latin typeface="黑体" pitchFamily="49" charset="-122"/>
              <a:ea typeface="黑体" pitchFamily="49" charset="-122"/>
              <a:cs typeface="Times New Roman" pitchFamily="18" charset="0"/>
            </a:endParaRPr>
          </a:p>
        </p:txBody>
      </p:sp>
      <p:pic>
        <p:nvPicPr>
          <p:cNvPr id="5" name="图片 4" descr="wzhang.jpg"/>
          <p:cNvPicPr>
            <a:picLocks noChangeAspect="1"/>
          </p:cNvPicPr>
          <p:nvPr/>
        </p:nvPicPr>
        <p:blipFill>
          <a:blip r:embed="rId1" cstate="print"/>
          <a:stretch>
            <a:fillRect/>
          </a:stretch>
        </p:blipFill>
        <p:spPr>
          <a:xfrm>
            <a:off x="7103224" y="214290"/>
            <a:ext cx="1612180" cy="2049758"/>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99102" y="71414"/>
            <a:ext cx="4487212" cy="725470"/>
          </a:xfrm>
          <a:prstGeom prst="rect">
            <a:avLst/>
          </a:prstGeom>
        </p:spPr>
        <p:txBody>
          <a:bodyPr/>
          <a:lstStyle/>
          <a:p>
            <a:pPr marL="0" marR="0" lvl="0" indent="0" defTabSz="914400" rtl="0" eaLnBrk="0" fontAlgn="base" latinLnBrk="0" hangingPunct="0">
              <a:spcBef>
                <a:spcPct val="0"/>
              </a:spcBef>
              <a:spcAft>
                <a:spcPct val="0"/>
              </a:spcAft>
              <a:buClrTx/>
              <a:buSzTx/>
              <a:buFontTx/>
              <a:buNone/>
              <a:defRPr/>
            </a:pPr>
            <a:r>
              <a:rPr lang="zh-CN" altLang="en-US" sz="4400" b="0" kern="0" dirty="0">
                <a:solidFill>
                  <a:srgbClr val="FF0000"/>
                </a:solidFill>
                <a:latin typeface="华文隶书" pitchFamily="2" charset="-122"/>
                <a:ea typeface="华文隶书" pitchFamily="2" charset="-122"/>
                <a:cs typeface="+mj-cs"/>
              </a:rPr>
              <a:t>邹兆年教授</a:t>
            </a:r>
            <a:endPar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endParaRPr>
          </a:p>
        </p:txBody>
      </p:sp>
      <p:sp>
        <p:nvSpPr>
          <p:cNvPr id="3" name="Rectangle 3"/>
          <p:cNvSpPr txBox="1">
            <a:spLocks noChangeArrowheads="1"/>
          </p:cNvSpPr>
          <p:nvPr/>
        </p:nvSpPr>
        <p:spPr>
          <a:xfrm>
            <a:off x="299134" y="714356"/>
            <a:ext cx="8572528" cy="6061116"/>
          </a:xfrm>
          <a:prstGeom prst="rect">
            <a:avLst/>
          </a:prstGeom>
          <a:noFill/>
          <a:ln>
            <a:noFill/>
          </a:ln>
          <a:effectLst>
            <a:glow rad="101600">
              <a:schemeClr val="accent4">
                <a:satMod val="175000"/>
                <a:alpha val="40000"/>
              </a:schemeClr>
            </a:glow>
          </a:effectLst>
        </p:spPr>
        <p:txBody>
          <a:bodyPr/>
          <a:lstStyle/>
          <a:p>
            <a:pPr marL="495300" lvl="0" indent="-495300">
              <a:spcBef>
                <a:spcPts val="0"/>
              </a:spcBef>
              <a:buClr>
                <a:srgbClr val="800000"/>
              </a:buClr>
              <a:buSzPct val="100000"/>
              <a:buFont typeface="Wingdings" pitchFamily="2" charset="2"/>
              <a:buChar char="n"/>
              <a:defRPr/>
            </a:pPr>
            <a:r>
              <a:rPr lang="zh-CN" altLang="en-US" sz="2800" b="0" kern="0" dirty="0">
                <a:latin typeface="黑体" pitchFamily="49" charset="-122"/>
                <a:ea typeface="黑体" pitchFamily="49" charset="-122"/>
                <a:cs typeface="Times New Roman" pitchFamily="18" charset="0"/>
              </a:rPr>
              <a:t>研究方向：大数据</a:t>
            </a:r>
            <a:endParaRPr lang="en-US" altLang="zh-CN" sz="2800" b="0" kern="0" dirty="0">
              <a:latin typeface="黑体" pitchFamily="49" charset="-122"/>
              <a:ea typeface="黑体" pitchFamily="49" charset="-122"/>
              <a:cs typeface="Times New Roman" pitchFamily="18" charset="0"/>
            </a:endParaRPr>
          </a:p>
          <a:p>
            <a:pPr marL="495300" lvl="0" indent="-495300">
              <a:spcBef>
                <a:spcPts val="0"/>
              </a:spcBef>
              <a:buClr>
                <a:srgbClr val="800000"/>
              </a:buClr>
              <a:buSzPct val="100000"/>
              <a:buFont typeface="Wingdings" pitchFamily="2" charset="2"/>
              <a:buChar char="n"/>
              <a:defRPr/>
            </a:pPr>
            <a:r>
              <a:rPr lang="zh-CN" altLang="en-US" sz="2800" b="0" kern="0" dirty="0">
                <a:latin typeface="黑体" pitchFamily="49" charset="-122"/>
                <a:ea typeface="黑体" pitchFamily="49" charset="-122"/>
                <a:cs typeface="Times New Roman" pitchFamily="18" charset="0"/>
              </a:rPr>
              <a:t>学术任职</a:t>
            </a:r>
            <a:endParaRPr kumimoji="1" lang="zh-CN" altLang="en-US" sz="28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defRPr/>
            </a:pPr>
            <a:r>
              <a:rPr lang="zh-CN" altLang="en-US" sz="2800" b="0" kern="0" dirty="0">
                <a:solidFill>
                  <a:srgbClr val="0033CC"/>
                </a:solidFill>
                <a:latin typeface="黑体" pitchFamily="49" charset="-122"/>
                <a:ea typeface="黑体" pitchFamily="49" charset="-122"/>
                <a:cs typeface="Times New Roman" pitchFamily="18" charset="0"/>
              </a:rPr>
              <a:t>重要国际会议程序委员会成员</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defRPr/>
            </a:pPr>
            <a:r>
              <a:rPr lang="zh-CN" altLang="en-US" sz="2800" b="0" kern="0" dirty="0">
                <a:solidFill>
                  <a:srgbClr val="0033CC"/>
                </a:solidFill>
                <a:latin typeface="黑体" pitchFamily="49" charset="-122"/>
                <a:ea typeface="黑体" pitchFamily="49" charset="-122"/>
                <a:cs typeface="Times New Roman" pitchFamily="18" charset="0"/>
              </a:rPr>
              <a:t>顶级会议和期刊审稿人</a:t>
            </a:r>
            <a:endParaRPr lang="en-US" altLang="zh-CN" sz="2800" b="0" kern="0" dirty="0">
              <a:solidFill>
                <a:srgbClr val="0033CC"/>
              </a:solidFill>
              <a:latin typeface="黑体" pitchFamily="49" charset="-122"/>
              <a:ea typeface="黑体" pitchFamily="49" charset="-122"/>
              <a:cs typeface="Times New Roman" pitchFamily="18" charset="0"/>
            </a:endParaRPr>
          </a:p>
          <a:p>
            <a:pPr marL="495300" indent="-495300" algn="l">
              <a:spcBef>
                <a:spcPts val="0"/>
              </a:spcBef>
              <a:buClr>
                <a:srgbClr val="800000"/>
              </a:buClr>
              <a:buFont typeface="Wingdings" pitchFamily="2" charset="2"/>
              <a:buChar char="n"/>
            </a:pPr>
            <a:r>
              <a:rPr lang="zh-CN" altLang="en-US" sz="2800" b="0" kern="0" dirty="0">
                <a:latin typeface="黑体" pitchFamily="49" charset="-122"/>
                <a:ea typeface="黑体" pitchFamily="49" charset="-122"/>
                <a:cs typeface="Times New Roman" pitchFamily="18" charset="0"/>
              </a:rPr>
              <a:t>主要学术业绩</a:t>
            </a:r>
            <a:endParaRPr lang="zh-CN" altLang="en-US" sz="2800" b="0" kern="0" dirty="0">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defRPr/>
            </a:pPr>
            <a:r>
              <a:rPr lang="zh-CN" altLang="en-US" sz="2800" b="0" kern="0" dirty="0">
                <a:solidFill>
                  <a:srgbClr val="0033CC"/>
                </a:solidFill>
                <a:latin typeface="黑体" pitchFamily="49" charset="-122"/>
                <a:ea typeface="黑体" pitchFamily="49" charset="-122"/>
                <a:cs typeface="Times New Roman" pitchFamily="18" charset="0"/>
              </a:rPr>
              <a:t>主持国家自然科学基金面上项目</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defRPr/>
            </a:pPr>
            <a:r>
              <a:rPr lang="zh-CN" altLang="en-US" sz="2800" b="0" kern="0" dirty="0">
                <a:solidFill>
                  <a:srgbClr val="0033CC"/>
                </a:solidFill>
                <a:latin typeface="黑体" pitchFamily="49" charset="-122"/>
                <a:ea typeface="黑体" pitchFamily="49" charset="-122"/>
                <a:cs typeface="Times New Roman" pitchFamily="18" charset="0"/>
              </a:rPr>
              <a:t>国家自然基金重点项目子课题</a:t>
            </a:r>
            <a:r>
              <a:rPr lang="en-US" altLang="zh-CN" sz="2800" b="0" kern="0" dirty="0">
                <a:solidFill>
                  <a:srgbClr val="0033CC"/>
                </a:solidFill>
                <a:latin typeface="黑体" pitchFamily="49" charset="-122"/>
                <a:ea typeface="黑体" pitchFamily="49" charset="-122"/>
                <a:cs typeface="Times New Roman" pitchFamily="18" charset="0"/>
              </a:rPr>
              <a:t>1</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defRPr/>
            </a:pPr>
            <a:r>
              <a:rPr lang="zh-CN" altLang="en-US" sz="2800" b="0" kern="0" dirty="0">
                <a:solidFill>
                  <a:srgbClr val="0033CC"/>
                </a:solidFill>
                <a:latin typeface="黑体" pitchFamily="49" charset="-122"/>
                <a:ea typeface="黑体" pitchFamily="49" charset="-122"/>
                <a:cs typeface="Times New Roman" pitchFamily="18" charset="0"/>
              </a:rPr>
              <a:t>在国际上开创了不确定图挖掘新研究领域</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defRPr/>
            </a:pPr>
            <a:r>
              <a:rPr lang="zh-CN" altLang="en-US" sz="2800" b="0" kern="0" dirty="0">
                <a:solidFill>
                  <a:srgbClr val="0033CC"/>
                </a:solidFill>
                <a:latin typeface="黑体" pitchFamily="49" charset="-122"/>
                <a:ea typeface="黑体" pitchFamily="49" charset="-122"/>
                <a:cs typeface="Times New Roman" pitchFamily="18" charset="0"/>
              </a:rPr>
              <a:t>发表学术论文</a:t>
            </a:r>
            <a:r>
              <a:rPr lang="en-US" altLang="zh-CN" sz="2800" b="0" kern="0" dirty="0">
                <a:solidFill>
                  <a:srgbClr val="0033CC"/>
                </a:solidFill>
                <a:latin typeface="黑体" pitchFamily="49" charset="-122"/>
                <a:ea typeface="黑体" pitchFamily="49" charset="-122"/>
                <a:cs typeface="Times New Roman" pitchFamily="18" charset="0"/>
              </a:rPr>
              <a:t>40</a:t>
            </a:r>
            <a:r>
              <a:rPr lang="zh-CN" altLang="en-US" sz="2800" b="0" kern="0" dirty="0">
                <a:solidFill>
                  <a:srgbClr val="0033CC"/>
                </a:solidFill>
                <a:latin typeface="黑体" pitchFamily="49" charset="-122"/>
                <a:ea typeface="黑体" pitchFamily="49" charset="-122"/>
                <a:cs typeface="Times New Roman" pitchFamily="18" charset="0"/>
              </a:rPr>
              <a:t>余篇，其中</a:t>
            </a:r>
            <a:r>
              <a:rPr lang="en-US" altLang="zh-CN" sz="2800" b="0" kern="0" dirty="0">
                <a:solidFill>
                  <a:srgbClr val="0033CC"/>
                </a:solidFill>
                <a:latin typeface="黑体" pitchFamily="49" charset="-122"/>
                <a:ea typeface="黑体" pitchFamily="49" charset="-122"/>
                <a:cs typeface="Times New Roman" pitchFamily="18" charset="0"/>
              </a:rPr>
              <a:t>SIGKDD</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ICDE</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TKDE</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VLDB Journal</a:t>
            </a:r>
            <a:r>
              <a:rPr lang="zh-CN" altLang="en-US" sz="2800" b="0" kern="0" dirty="0">
                <a:solidFill>
                  <a:srgbClr val="0033CC"/>
                </a:solidFill>
                <a:latin typeface="黑体" pitchFamily="49" charset="-122"/>
                <a:ea typeface="黑体" pitchFamily="49" charset="-122"/>
                <a:cs typeface="Times New Roman" pitchFamily="18" charset="0"/>
              </a:rPr>
              <a:t>等国际一流会议与期刊论文</a:t>
            </a:r>
            <a:r>
              <a:rPr lang="en-US" altLang="zh-CN" sz="2800" b="0" kern="0" dirty="0">
                <a:solidFill>
                  <a:srgbClr val="0033CC"/>
                </a:solidFill>
                <a:latin typeface="黑体" pitchFamily="49" charset="-122"/>
                <a:ea typeface="黑体" pitchFamily="49" charset="-122"/>
                <a:cs typeface="Times New Roman" pitchFamily="18" charset="0"/>
              </a:rPr>
              <a:t>10</a:t>
            </a:r>
            <a:r>
              <a:rPr lang="zh-CN" altLang="en-US" sz="2800" b="0" kern="0" dirty="0">
                <a:solidFill>
                  <a:srgbClr val="0033CC"/>
                </a:solidFill>
                <a:latin typeface="黑体" pitchFamily="49" charset="-122"/>
                <a:ea typeface="黑体" pitchFamily="49" charset="-122"/>
                <a:cs typeface="Times New Roman" pitchFamily="18" charset="0"/>
              </a:rPr>
              <a:t>余篇</a:t>
            </a:r>
            <a:endParaRPr lang="en-US" altLang="zh-CN" sz="2800" b="0" kern="0" dirty="0">
              <a:solidFill>
                <a:srgbClr val="0033CC"/>
              </a:solidFill>
              <a:latin typeface="黑体" pitchFamily="49" charset="-122"/>
              <a:ea typeface="黑体" pitchFamily="49" charset="-122"/>
              <a:cs typeface="Times New Roman" pitchFamily="18" charset="0"/>
            </a:endParaRPr>
          </a:p>
          <a:p>
            <a:pPr marL="408305" indent="-419100">
              <a:spcBef>
                <a:spcPts val="0"/>
              </a:spcBef>
              <a:buClr>
                <a:srgbClr val="800000"/>
              </a:buClr>
              <a:buSzPct val="100000"/>
              <a:buFont typeface="Wingdings" pitchFamily="2" charset="2"/>
              <a:buChar char="n"/>
            </a:pPr>
            <a:r>
              <a:rPr lang="zh-CN" altLang="en-US" sz="2800" b="0" kern="0" dirty="0">
                <a:latin typeface="黑体" pitchFamily="49" charset="-122"/>
                <a:ea typeface="黑体" pitchFamily="49" charset="-122"/>
                <a:cs typeface="Times New Roman" pitchFamily="18" charset="0"/>
              </a:rPr>
              <a:t>奖励</a:t>
            </a:r>
            <a:endParaRPr lang="zh-CN" altLang="en-US" sz="2800" b="0" kern="0" dirty="0">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defRPr/>
            </a:pPr>
            <a:r>
              <a:rPr lang="zh-CN" altLang="en-US" sz="2800" b="0" kern="0" dirty="0">
                <a:solidFill>
                  <a:srgbClr val="0033CC"/>
                </a:solidFill>
                <a:latin typeface="黑体" pitchFamily="49" charset="-122"/>
                <a:ea typeface="黑体" pitchFamily="49" charset="-122"/>
                <a:cs typeface="Times New Roman" pitchFamily="18" charset="0"/>
              </a:rPr>
              <a:t>国家优秀博士论文提名奖</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defRPr/>
            </a:pPr>
            <a:r>
              <a:rPr lang="zh-CN" altLang="en-US" sz="2800" b="0" kern="0" dirty="0">
                <a:solidFill>
                  <a:srgbClr val="0033CC"/>
                </a:solidFill>
                <a:latin typeface="黑体" pitchFamily="49" charset="-122"/>
                <a:ea typeface="黑体" pitchFamily="49" charset="-122"/>
                <a:cs typeface="Times New Roman" pitchFamily="18" charset="0"/>
              </a:rPr>
              <a:t>中国计算机学会</a:t>
            </a:r>
            <a:r>
              <a:rPr lang="en-US" altLang="zh-CN" sz="2800" b="0" kern="0" dirty="0">
                <a:solidFill>
                  <a:srgbClr val="0033CC"/>
                </a:solidFill>
                <a:latin typeface="黑体" pitchFamily="49" charset="-122"/>
                <a:ea typeface="黑体" pitchFamily="49" charset="-122"/>
                <a:cs typeface="Times New Roman" pitchFamily="18" charset="0"/>
              </a:rPr>
              <a:t>(CCF)</a:t>
            </a:r>
            <a:r>
              <a:rPr lang="zh-CN" altLang="en-US" sz="2800" b="0" kern="0" dirty="0">
                <a:solidFill>
                  <a:srgbClr val="0033CC"/>
                </a:solidFill>
                <a:latin typeface="黑体" pitchFamily="49" charset="-122"/>
                <a:ea typeface="黑体" pitchFamily="49" charset="-122"/>
                <a:cs typeface="Times New Roman" pitchFamily="18" charset="0"/>
              </a:rPr>
              <a:t>优秀博士学位论文奖</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defRPr/>
            </a:pPr>
            <a:r>
              <a:rPr lang="zh-CN" altLang="en-US" sz="2800" b="0" kern="0" dirty="0">
                <a:solidFill>
                  <a:srgbClr val="0033CC"/>
                </a:solidFill>
                <a:latin typeface="黑体" pitchFamily="49" charset="-122"/>
                <a:ea typeface="黑体" pitchFamily="49" charset="-122"/>
                <a:cs typeface="Times New Roman" pitchFamily="18" charset="0"/>
              </a:rPr>
              <a:t>省高校自然科学一等奖</a:t>
            </a:r>
            <a:endParaRPr lang="en-US" altLang="zh-CN" sz="2800" b="0" kern="0" dirty="0">
              <a:solidFill>
                <a:srgbClr val="0033CC"/>
              </a:solidFill>
              <a:latin typeface="黑体" pitchFamily="49" charset="-122"/>
              <a:ea typeface="黑体" pitchFamily="49" charset="-122"/>
              <a:cs typeface="Times New Roman" pitchFamily="18" charset="0"/>
            </a:endParaRPr>
          </a:p>
        </p:txBody>
      </p:sp>
      <p:pic>
        <p:nvPicPr>
          <p:cNvPr id="5" name="图片 4" descr="zhaonianzou.jpg"/>
          <p:cNvPicPr>
            <a:picLocks noChangeAspect="1"/>
          </p:cNvPicPr>
          <p:nvPr/>
        </p:nvPicPr>
        <p:blipFill>
          <a:blip r:embed="rId1" cstate="print"/>
          <a:stretch>
            <a:fillRect/>
          </a:stretch>
        </p:blipFill>
        <p:spPr>
          <a:xfrm>
            <a:off x="7184587" y="142852"/>
            <a:ext cx="1745131" cy="2115914"/>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Siyao Cheng-Photo"/>
          <p:cNvPicPr>
            <a:picLocks noChangeAspect="1"/>
          </p:cNvPicPr>
          <p:nvPr/>
        </p:nvPicPr>
        <p:blipFill>
          <a:blip r:embed="rId1"/>
          <a:stretch>
            <a:fillRect/>
          </a:stretch>
        </p:blipFill>
        <p:spPr>
          <a:xfrm>
            <a:off x="129164" y="153686"/>
            <a:ext cx="1909033" cy="2063894"/>
          </a:xfrm>
          <a:prstGeom prst="rect">
            <a:avLst/>
          </a:prstGeom>
        </p:spPr>
      </p:pic>
      <p:sp>
        <p:nvSpPr>
          <p:cNvPr id="5" name="文本框 6"/>
          <p:cNvSpPr txBox="1"/>
          <p:nvPr/>
        </p:nvSpPr>
        <p:spPr>
          <a:xfrm>
            <a:off x="2059745" y="0"/>
            <a:ext cx="7181215" cy="2103120"/>
          </a:xfrm>
          <a:prstGeom prst="rect">
            <a:avLst/>
          </a:prstGeom>
          <a:noFill/>
        </p:spPr>
        <p:txBody>
          <a:bodyPr wrap="none" rtlCol="0">
            <a:spAutoFit/>
          </a:bodyPr>
          <a:lstStyle/>
          <a:p>
            <a:pPr eaLnBrk="0" hangingPunct="0">
              <a:defRPr/>
            </a:pPr>
            <a:r>
              <a:rPr lang="zh-CN" altLang="en-US" sz="3600" b="0" kern="0" dirty="0">
                <a:solidFill>
                  <a:srgbClr val="FF0000"/>
                </a:solidFill>
                <a:latin typeface="华文隶书" pitchFamily="2" charset="-122"/>
                <a:ea typeface="华文隶书" pitchFamily="2" charset="-122"/>
                <a:cs typeface="+mj-cs"/>
              </a:rPr>
              <a:t>程思瑶，教授，博士生导师</a:t>
            </a:r>
            <a:endParaRPr lang="zh-CN" altLang="en-US" sz="3600" b="0" kern="0" dirty="0">
              <a:solidFill>
                <a:srgbClr val="FF0000"/>
              </a:solidFill>
              <a:latin typeface="华文隶书" pitchFamily="2" charset="-122"/>
              <a:ea typeface="华文隶书" pitchFamily="2" charset="-122"/>
              <a:cs typeface="+mj-cs"/>
            </a:endParaRPr>
          </a:p>
          <a:p>
            <a:pPr algn="l"/>
            <a:r>
              <a:rPr lang="zh-CN" altLang="en-US" sz="2400" dirty="0">
                <a:solidFill>
                  <a:schemeClr val="accent1">
                    <a:lumMod val="75000"/>
                  </a:schemeClr>
                </a:solidFill>
                <a:latin typeface="微软雅黑" pitchFamily="34" charset="-122"/>
                <a:ea typeface="微软雅黑" pitchFamily="34" charset="-122"/>
                <a:cs typeface="微软雅黑" pitchFamily="34" charset="-122"/>
              </a:rPr>
              <a:t>研究领域：物联网、感知大数据</a:t>
            </a:r>
            <a:endParaRPr lang="zh-CN" altLang="en-US" sz="2400" dirty="0">
              <a:solidFill>
                <a:schemeClr val="accent1">
                  <a:lumMod val="75000"/>
                </a:schemeClr>
              </a:solidFill>
              <a:latin typeface="微软雅黑" pitchFamily="34" charset="-122"/>
              <a:ea typeface="微软雅黑" pitchFamily="34" charset="-122"/>
              <a:cs typeface="微软雅黑" pitchFamily="34" charset="-122"/>
            </a:endParaRPr>
          </a:p>
          <a:p>
            <a:pPr algn="l"/>
            <a:r>
              <a:rPr lang="zh-CN" altLang="en-US" sz="2400" dirty="0">
                <a:solidFill>
                  <a:schemeClr val="accent1">
                    <a:lumMod val="75000"/>
                  </a:schemeClr>
                </a:solidFill>
                <a:latin typeface="微软雅黑" pitchFamily="34" charset="-122"/>
                <a:ea typeface="微软雅黑" pitchFamily="34" charset="-122"/>
                <a:cs typeface="微软雅黑" pitchFamily="34" charset="-122"/>
              </a:rPr>
              <a:t>办公室</a:t>
            </a:r>
            <a:r>
              <a:rPr lang="en-US" altLang="zh-CN" sz="2400" dirty="0">
                <a:solidFill>
                  <a:schemeClr val="accent1">
                    <a:lumMod val="75000"/>
                  </a:schemeClr>
                </a:solidFill>
                <a:latin typeface="微软雅黑" pitchFamily="34" charset="-122"/>
                <a:ea typeface="微软雅黑" pitchFamily="34" charset="-122"/>
                <a:cs typeface="微软雅黑" pitchFamily="34" charset="-122"/>
              </a:rPr>
              <a:t>: </a:t>
            </a:r>
            <a:r>
              <a:rPr lang="zh-CN" altLang="en-US" sz="2400" dirty="0">
                <a:solidFill>
                  <a:schemeClr val="accent1">
                    <a:lumMod val="75000"/>
                  </a:schemeClr>
                </a:solidFill>
                <a:latin typeface="微软雅黑" pitchFamily="34" charset="-122"/>
                <a:ea typeface="微软雅黑" pitchFamily="34" charset="-122"/>
                <a:cs typeface="微软雅黑" pitchFamily="34" charset="-122"/>
              </a:rPr>
              <a:t>科创大厦</a:t>
            </a:r>
            <a:r>
              <a:rPr lang="en-US" altLang="zh-CN" sz="2400" dirty="0">
                <a:solidFill>
                  <a:schemeClr val="accent1">
                    <a:lumMod val="75000"/>
                  </a:schemeClr>
                </a:solidFill>
                <a:latin typeface="微软雅黑" pitchFamily="34" charset="-122"/>
                <a:ea typeface="微软雅黑" pitchFamily="34" charset="-122"/>
                <a:cs typeface="微软雅黑" pitchFamily="34" charset="-122"/>
              </a:rPr>
              <a:t>K1416</a:t>
            </a:r>
            <a:endParaRPr lang="en-US" altLang="zh-CN" sz="2400" dirty="0">
              <a:solidFill>
                <a:schemeClr val="accent1">
                  <a:lumMod val="75000"/>
                </a:schemeClr>
              </a:solidFill>
              <a:latin typeface="微软雅黑" pitchFamily="34" charset="-122"/>
              <a:ea typeface="微软雅黑" pitchFamily="34" charset="-122"/>
              <a:cs typeface="微软雅黑" pitchFamily="34" charset="-122"/>
            </a:endParaRPr>
          </a:p>
          <a:p>
            <a:pPr algn="l"/>
            <a:r>
              <a:rPr lang="en-US" altLang="zh-CN" sz="2400" dirty="0">
                <a:solidFill>
                  <a:schemeClr val="accent1">
                    <a:lumMod val="75000"/>
                  </a:schemeClr>
                </a:solidFill>
                <a:latin typeface="微软雅黑" pitchFamily="34" charset="-122"/>
                <a:ea typeface="微软雅黑" pitchFamily="34" charset="-122"/>
                <a:cs typeface="微软雅黑" pitchFamily="34" charset="-122"/>
              </a:rPr>
              <a:t>Email: csy@hit.edu.cn</a:t>
            </a:r>
            <a:endParaRPr lang="en-US" altLang="zh-CN" sz="2400" dirty="0">
              <a:solidFill>
                <a:schemeClr val="accent1">
                  <a:lumMod val="75000"/>
                </a:schemeClr>
              </a:solidFill>
              <a:latin typeface="微软雅黑" pitchFamily="34" charset="-122"/>
              <a:ea typeface="微软雅黑" pitchFamily="34" charset="-122"/>
              <a:cs typeface="微软雅黑" pitchFamily="34" charset="-122"/>
            </a:endParaRPr>
          </a:p>
          <a:p>
            <a:pPr algn="l"/>
            <a:r>
              <a:rPr lang="zh-CN" altLang="en-US" sz="2400" dirty="0">
                <a:solidFill>
                  <a:schemeClr val="accent1">
                    <a:lumMod val="75000"/>
                  </a:schemeClr>
                </a:solidFill>
                <a:latin typeface="微软雅黑" pitchFamily="34" charset="-122"/>
                <a:ea typeface="微软雅黑" pitchFamily="34" charset="-122"/>
                <a:cs typeface="微软雅黑" pitchFamily="34" charset="-122"/>
              </a:rPr>
              <a:t>主页</a:t>
            </a:r>
            <a:r>
              <a:rPr lang="en-US" altLang="zh-CN" sz="2400" dirty="0">
                <a:solidFill>
                  <a:schemeClr val="accent1">
                    <a:lumMod val="75000"/>
                  </a:schemeClr>
                </a:solidFill>
                <a:latin typeface="微软雅黑" pitchFamily="34" charset="-122"/>
                <a:ea typeface="微软雅黑" pitchFamily="34" charset="-122"/>
                <a:cs typeface="微软雅黑" pitchFamily="34" charset="-122"/>
              </a:rPr>
              <a:t>: http://homepage.hit.edu.cn/ChengSiyao</a:t>
            </a:r>
            <a:endParaRPr lang="en-US" altLang="zh-CN" sz="2400" dirty="0">
              <a:solidFill>
                <a:schemeClr val="accent1">
                  <a:lumMod val="75000"/>
                </a:schemeClr>
              </a:solidFill>
              <a:latin typeface="微软雅黑" pitchFamily="34" charset="-122"/>
              <a:ea typeface="微软雅黑" pitchFamily="34" charset="-122"/>
              <a:cs typeface="微软雅黑" pitchFamily="34" charset="-122"/>
            </a:endParaRPr>
          </a:p>
        </p:txBody>
      </p:sp>
      <p:sp>
        <p:nvSpPr>
          <p:cNvPr id="6" name="文本框 10"/>
          <p:cNvSpPr txBox="1"/>
          <p:nvPr/>
        </p:nvSpPr>
        <p:spPr>
          <a:xfrm>
            <a:off x="95400" y="2308324"/>
            <a:ext cx="9014836" cy="5078313"/>
          </a:xfrm>
          <a:prstGeom prst="rect">
            <a:avLst/>
          </a:prstGeom>
          <a:noFill/>
        </p:spPr>
        <p:txBody>
          <a:bodyPr wrap="square" rtlCol="0">
            <a:spAutoFit/>
          </a:bodyPr>
          <a:lstStyle/>
          <a:p>
            <a:pPr marL="285750" indent="-285750" algn="l">
              <a:buClr>
                <a:srgbClr val="6096E6"/>
              </a:buClr>
              <a:buFont typeface="Wingdings" charset="0"/>
              <a:buChar char="Ø"/>
            </a:pPr>
            <a:r>
              <a:rPr lang="zh-CN" altLang="en-US" sz="1800" dirty="0">
                <a:latin typeface="微软雅黑" pitchFamily="34" charset="-122"/>
                <a:ea typeface="微软雅黑" pitchFamily="34" charset="-122"/>
              </a:rPr>
              <a:t>长期从事物联网、感知大数据分布式处理与计算技术等相关方面的研究</a:t>
            </a:r>
            <a:endParaRPr lang="zh-CN" altLang="en-US" sz="1800" dirty="0">
              <a:latin typeface="微软雅黑" pitchFamily="34" charset="-122"/>
              <a:ea typeface="微软雅黑" pitchFamily="34" charset="-122"/>
            </a:endParaRPr>
          </a:p>
          <a:p>
            <a:pPr marL="285750" indent="-285750" algn="l">
              <a:buClr>
                <a:srgbClr val="6096E6"/>
              </a:buClr>
              <a:buFont typeface="Wingdings" charset="0"/>
              <a:buChar char="Ø"/>
            </a:pPr>
            <a:r>
              <a:rPr lang="zh-CN" altLang="en-US" sz="1800" dirty="0">
                <a:latin typeface="微软雅黑" pitchFamily="34" charset="-122"/>
                <a:ea typeface="微软雅黑" pitchFamily="34" charset="-122"/>
              </a:rPr>
              <a:t>获中国计算学会优秀博士学位论文奖、ACM SIGMOD China 学术新星奖、黑龙江省优青、入选</a:t>
            </a:r>
            <a:r>
              <a:rPr lang="zh-CN" altLang="en-US" sz="1800" dirty="0">
                <a:latin typeface="微软雅黑" pitchFamily="34" charset="-122"/>
                <a:ea typeface="微软雅黑" pitchFamily="34" charset="-122"/>
                <a:sym typeface="+mn-ea"/>
              </a:rPr>
              <a:t>微软亚洲研究院的“铸星计划”</a:t>
            </a:r>
            <a:endParaRPr lang="zh-CN" altLang="en-US" sz="1800" dirty="0">
              <a:latin typeface="微软雅黑" pitchFamily="34" charset="-122"/>
              <a:ea typeface="微软雅黑" pitchFamily="34" charset="-122"/>
              <a:sym typeface="+mn-ea"/>
            </a:endParaRPr>
          </a:p>
          <a:p>
            <a:pPr marL="285750" indent="-285750" algn="l">
              <a:buClr>
                <a:srgbClr val="6096E6"/>
              </a:buClr>
              <a:buFont typeface="Wingdings" charset="0"/>
              <a:buChar char="Ø"/>
            </a:pPr>
            <a:r>
              <a:rPr lang="zh-CN" altLang="en-US" sz="1800" dirty="0">
                <a:latin typeface="微软雅黑" pitchFamily="34" charset="-122"/>
                <a:ea typeface="微软雅黑" pitchFamily="34" charset="-122"/>
              </a:rPr>
              <a:t>任SIGCOMM</a:t>
            </a:r>
            <a:r>
              <a:rPr lang="en-US" altLang="zh-CN" sz="1800" dirty="0">
                <a:latin typeface="微软雅黑" pitchFamily="34" charset="-122"/>
                <a:ea typeface="微软雅黑" pitchFamily="34" charset="-122"/>
              </a:rPr>
              <a:t>/SIGBED</a:t>
            </a:r>
            <a:r>
              <a:rPr lang="zh-CN" altLang="en-US" sz="1800" dirty="0">
                <a:latin typeface="微软雅黑" pitchFamily="34" charset="-122"/>
                <a:ea typeface="微软雅黑" pitchFamily="34" charset="-122"/>
              </a:rPr>
              <a:t> China Chapter 委员、中国计算机学会数据库专委会委员、物联网专委会委员</a:t>
            </a:r>
            <a:endParaRPr lang="zh-CN" altLang="en-US" sz="1800" dirty="0">
              <a:latin typeface="微软雅黑" pitchFamily="34" charset="-122"/>
              <a:ea typeface="微软雅黑" pitchFamily="34" charset="-122"/>
            </a:endParaRPr>
          </a:p>
          <a:p>
            <a:pPr marL="285750" indent="-285750" algn="l">
              <a:buClr>
                <a:srgbClr val="6096E6"/>
              </a:buClr>
              <a:buFont typeface="Wingdings" charset="0"/>
              <a:buChar char="Ø"/>
            </a:pPr>
            <a:r>
              <a:rPr lang="zh-CN" altLang="en-US" sz="1800" dirty="0">
                <a:latin typeface="微软雅黑" pitchFamily="34" charset="-122"/>
                <a:ea typeface="微软雅黑" pitchFamily="34" charset="-122"/>
              </a:rPr>
              <a:t>任嵌入式智能大会 2020，WASA 2019 程序委员会主席，COCOON 2014 出版主席</a:t>
            </a:r>
            <a:endParaRPr lang="zh-CN" altLang="en-US" sz="1800" dirty="0">
              <a:latin typeface="微软雅黑" pitchFamily="34" charset="-122"/>
              <a:ea typeface="微软雅黑" pitchFamily="34" charset="-122"/>
            </a:endParaRPr>
          </a:p>
          <a:p>
            <a:pPr marL="285750" indent="-285750" algn="l">
              <a:buClr>
                <a:srgbClr val="6096E6"/>
              </a:buClr>
              <a:buFont typeface="Wingdings" charset="0"/>
              <a:buChar char="Ø"/>
            </a:pPr>
            <a:r>
              <a:rPr lang="zh-CN" altLang="en-US" sz="1800" dirty="0">
                <a:latin typeface="微软雅黑" pitchFamily="34" charset="-122"/>
                <a:ea typeface="微软雅黑" pitchFamily="34" charset="-122"/>
              </a:rPr>
              <a:t>任ICDCS、IPCCC 等重要国际会议的程序委员会成员，是 IEEE TKDE、IEEE TMC、IEEE TVT 等顶级国际期刊审稿人</a:t>
            </a:r>
            <a:endParaRPr lang="zh-CN" altLang="en-US" sz="1800" dirty="0">
              <a:latin typeface="微软雅黑" pitchFamily="34" charset="-122"/>
              <a:ea typeface="微软雅黑" pitchFamily="34" charset="-122"/>
            </a:endParaRPr>
          </a:p>
          <a:p>
            <a:pPr marL="285750" indent="-285750" algn="l">
              <a:buClr>
                <a:srgbClr val="6096E6"/>
              </a:buClr>
              <a:buFont typeface="Wingdings" charset="0"/>
              <a:buChar char="Ø"/>
            </a:pPr>
            <a:r>
              <a:rPr lang="zh-CN" altLang="en-US" sz="1800" dirty="0">
                <a:latin typeface="微软雅黑" pitchFamily="34" charset="-122"/>
                <a:ea typeface="微软雅黑" pitchFamily="34" charset="-122"/>
              </a:rPr>
              <a:t>主持国家自然科学基金面上项目、教育部博士点基金等多个国家级、省部级项目</a:t>
            </a:r>
            <a:endParaRPr lang="zh-CN" altLang="en-US" sz="1800" dirty="0">
              <a:latin typeface="微软雅黑" pitchFamily="34" charset="-122"/>
              <a:ea typeface="微软雅黑" pitchFamily="34" charset="-122"/>
            </a:endParaRPr>
          </a:p>
          <a:p>
            <a:pPr marL="285750" indent="-285750" algn="l">
              <a:buClr>
                <a:srgbClr val="6096E6"/>
              </a:buClr>
              <a:buFont typeface="Wingdings" charset="0"/>
              <a:buChar char="Ø"/>
            </a:pPr>
            <a:r>
              <a:rPr lang="zh-CN" altLang="en-US" sz="1800" dirty="0">
                <a:latin typeface="微软雅黑" pitchFamily="34" charset="-122"/>
                <a:ea typeface="微软雅黑" pitchFamily="34" charset="-122"/>
              </a:rPr>
              <a:t>其出版学术专著 1 部，该专著入选浙江省“十三五”重点出版物出版规划项目，发表学术论文 55 篇，其中在计算机领域国际一流期刊和会议上的学术论文有 28 篇，包括 IEEE/ACM TNET、IEEE TPDS 等、</a:t>
            </a:r>
            <a:endParaRPr lang="zh-CN" altLang="en-US" sz="1800" dirty="0">
              <a:latin typeface="微软雅黑" pitchFamily="34" charset="-122"/>
              <a:ea typeface="微软雅黑" pitchFamily="34" charset="-122"/>
            </a:endParaRPr>
          </a:p>
          <a:p>
            <a:pPr marL="285750" indent="-285750" algn="l">
              <a:buClr>
                <a:srgbClr val="6096E6"/>
              </a:buClr>
              <a:buFont typeface="Wingdings" charset="0"/>
              <a:buChar char="Ø"/>
            </a:pPr>
            <a:r>
              <a:rPr lang="zh-CN" altLang="en-US" sz="1800" dirty="0">
                <a:latin typeface="微软雅黑" pitchFamily="34" charset="-122"/>
                <a:ea typeface="微软雅黑" pitchFamily="34" charset="-122"/>
              </a:rPr>
              <a:t>其研究成果得到了包括 IEEE Fellow 等多名国内外同行专家的广泛引用与好评。目前，</a:t>
            </a:r>
            <a:r>
              <a:rPr lang="en-US" altLang="zh-CN" sz="1800" dirty="0">
                <a:latin typeface="微软雅黑" pitchFamily="34" charset="-122"/>
                <a:ea typeface="微软雅黑" pitchFamily="34" charset="-122"/>
              </a:rPr>
              <a:t>ESI</a:t>
            </a:r>
            <a:r>
              <a:rPr lang="zh-CN" altLang="en-US" sz="1800" dirty="0">
                <a:latin typeface="微软雅黑" pitchFamily="34" charset="-122"/>
                <a:ea typeface="微软雅黑" pitchFamily="34" charset="-122"/>
              </a:rPr>
              <a:t>高被引论文</a:t>
            </a:r>
            <a:r>
              <a:rPr lang="en-US" altLang="zh-CN" sz="18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篇，</a:t>
            </a:r>
            <a:r>
              <a:rPr lang="en-US" altLang="zh-CN" sz="1800" dirty="0">
                <a:latin typeface="微软雅黑" pitchFamily="34" charset="-122"/>
                <a:ea typeface="微软雅黑" pitchFamily="34" charset="-122"/>
              </a:rPr>
              <a:t>Google Scholar</a:t>
            </a:r>
            <a:r>
              <a:rPr lang="zh-CN" altLang="en-US" sz="1800" dirty="0">
                <a:latin typeface="微软雅黑" pitchFamily="34" charset="-122"/>
                <a:ea typeface="微软雅黑" pitchFamily="34" charset="-122"/>
              </a:rPr>
              <a:t>引用</a:t>
            </a:r>
            <a:r>
              <a:rPr lang="en-US" altLang="zh-CN" sz="1800" dirty="0">
                <a:latin typeface="微软雅黑" pitchFamily="34" charset="-122"/>
                <a:ea typeface="微软雅黑" pitchFamily="34" charset="-122"/>
              </a:rPr>
              <a:t>1359</a:t>
            </a:r>
            <a:r>
              <a:rPr lang="zh-CN" altLang="en-US" sz="1800" dirty="0">
                <a:latin typeface="微软雅黑" pitchFamily="34" charset="-122"/>
                <a:ea typeface="微软雅黑" pitchFamily="34" charset="-122"/>
              </a:rPr>
              <a:t>次、</a:t>
            </a:r>
            <a:r>
              <a:rPr lang="en-US" altLang="zh-CN" sz="1800" dirty="0">
                <a:latin typeface="微软雅黑" pitchFamily="34" charset="-122"/>
                <a:ea typeface="微软雅黑" pitchFamily="34" charset="-122"/>
              </a:rPr>
              <a:t>H-index</a:t>
            </a:r>
            <a:r>
              <a:rPr lang="zh-CN" altLang="en-US" sz="1800" dirty="0">
                <a:latin typeface="微软雅黑" pitchFamily="34" charset="-122"/>
                <a:ea typeface="微软雅黑" pitchFamily="34" charset="-122"/>
              </a:rPr>
              <a:t>为</a:t>
            </a:r>
            <a:r>
              <a:rPr lang="en-US" altLang="zh-CN" sz="1800" dirty="0">
                <a:latin typeface="微软雅黑" pitchFamily="34" charset="-122"/>
                <a:ea typeface="微软雅黑" pitchFamily="34" charset="-122"/>
              </a:rPr>
              <a:t>18</a:t>
            </a:r>
            <a:r>
              <a:rPr lang="zh-CN" altLang="en-US" sz="1800" dirty="0">
                <a:latin typeface="微软雅黑" pitchFamily="34" charset="-122"/>
                <a:ea typeface="微软雅黑" pitchFamily="34" charset="-122"/>
              </a:rPr>
              <a:t>，在多个重要全国性会议上做特邀报告</a:t>
            </a:r>
            <a:endParaRPr lang="zh-CN" altLang="en-US" sz="1800" dirty="0">
              <a:latin typeface="微软雅黑" pitchFamily="34" charset="-122"/>
              <a:ea typeface="微软雅黑" pitchFamily="34" charset="-122"/>
            </a:endParaRPr>
          </a:p>
          <a:p>
            <a:pPr marL="285750" indent="-285750" algn="l">
              <a:buClr>
                <a:srgbClr val="6096E6"/>
              </a:buClr>
              <a:buFont typeface="Wingdings" charset="0"/>
              <a:buChar char="Ø"/>
            </a:pPr>
            <a:endParaRPr lang="zh-CN" altLang="en-US" sz="1800" dirty="0">
              <a:latin typeface="微软雅黑" pitchFamily="34" charset="-122"/>
              <a:ea typeface="微软雅黑" pitchFamily="34" charset="-122"/>
            </a:endParaRPr>
          </a:p>
          <a:p>
            <a:pPr marL="285750" indent="-285750" algn="l">
              <a:buClr>
                <a:srgbClr val="6096E6"/>
              </a:buClr>
              <a:buFont typeface="Wingdings" charset="0"/>
              <a:buChar char="Ø"/>
            </a:pPr>
            <a:endParaRPr lang="zh-CN" altLang="en-US" sz="1800" dirty="0">
              <a:latin typeface="微软雅黑" pitchFamily="34" charset="-122"/>
              <a:ea typeface="微软雅黑" pitchFamily="34"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299102" y="346076"/>
            <a:ext cx="4415774" cy="725470"/>
          </a:xfrm>
          <a:prstGeom prst="rect">
            <a:avLst/>
          </a:prstGeom>
        </p:spPr>
        <p:txBody>
          <a:bodyPr/>
          <a:lstStyle/>
          <a:p>
            <a:pPr marL="0" marR="0" lvl="0" indent="0" defTabSz="914400" rtl="0" eaLnBrk="0" fontAlgn="base" latinLnBrk="0" hangingPunct="0">
              <a:spcBef>
                <a:spcPct val="0"/>
              </a:spcBef>
              <a:spcAft>
                <a:spcPct val="0"/>
              </a:spcAft>
              <a:buClrTx/>
              <a:buSzTx/>
              <a:buFontTx/>
              <a:buNone/>
              <a:defRPr/>
            </a:pPr>
            <a:r>
              <a:rPr kumimoji="1" lang="zh-CN" altLang="en-US" sz="4400" kern="0" dirty="0">
                <a:solidFill>
                  <a:srgbClr val="FF0000"/>
                </a:solidFill>
                <a:latin typeface="华文隶书" pitchFamily="2" charset="-122"/>
                <a:ea typeface="华文隶书" pitchFamily="2" charset="-122"/>
                <a:cs typeface="+mj-cs"/>
              </a:rPr>
              <a:t>刘显敏副教授</a:t>
            </a:r>
            <a:endPar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endParaRPr>
          </a:p>
        </p:txBody>
      </p:sp>
      <p:sp>
        <p:nvSpPr>
          <p:cNvPr id="6" name="Rectangle 3"/>
          <p:cNvSpPr txBox="1">
            <a:spLocks noChangeArrowheads="1"/>
          </p:cNvSpPr>
          <p:nvPr/>
        </p:nvSpPr>
        <p:spPr>
          <a:xfrm>
            <a:off x="299134" y="1071546"/>
            <a:ext cx="8572528" cy="4857760"/>
          </a:xfrm>
          <a:prstGeom prst="rect">
            <a:avLst/>
          </a:prstGeom>
          <a:noFill/>
          <a:ln>
            <a:noFill/>
          </a:ln>
          <a:effectLst>
            <a:glow rad="101600">
              <a:schemeClr val="accent4">
                <a:satMod val="175000"/>
                <a:alpha val="40000"/>
              </a:schemeClr>
            </a:glow>
          </a:effectLst>
        </p:spPr>
        <p:txBody>
          <a:bodyPr/>
          <a:lstStyle/>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研究方向</a:t>
            </a:r>
            <a:endPar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研究方向</a:t>
            </a:r>
            <a:r>
              <a:rPr lang="en-US" altLang="zh-CN" sz="2800" b="0" kern="0" dirty="0">
                <a:solidFill>
                  <a:srgbClr val="0033CC"/>
                </a:solidFill>
                <a:latin typeface="黑体" pitchFamily="49" charset="-122"/>
                <a:ea typeface="黑体" pitchFamily="49" charset="-122"/>
                <a:cs typeface="Times New Roman" pitchFamily="18" charset="0"/>
              </a:rPr>
              <a:t>:</a:t>
            </a:r>
            <a:r>
              <a:rPr lang="zh-CN" altLang="en-US" sz="2800" b="0" kern="0" dirty="0">
                <a:solidFill>
                  <a:srgbClr val="0033CC"/>
                </a:solidFill>
                <a:latin typeface="黑体" pitchFamily="49" charset="-122"/>
                <a:ea typeface="黑体" pitchFamily="49" charset="-122"/>
                <a:cs typeface="Times New Roman" pitchFamily="18" charset="0"/>
              </a:rPr>
              <a:t>海量数据计算</a:t>
            </a:r>
            <a:r>
              <a:rPr lang="en-US" altLang="zh-CN" sz="2800" b="0" kern="0" dirty="0">
                <a:solidFill>
                  <a:srgbClr val="0033CC"/>
                </a:solidFill>
                <a:latin typeface="黑体" pitchFamily="49" charset="-122"/>
                <a:ea typeface="黑体" pitchFamily="49" charset="-122"/>
                <a:cs typeface="Times New Roman" pitchFamily="18" charset="0"/>
              </a:rPr>
              <a:t>,</a:t>
            </a:r>
            <a:r>
              <a:rPr lang="zh-CN" altLang="en-US" sz="2800" b="0" kern="0" dirty="0">
                <a:solidFill>
                  <a:srgbClr val="0033CC"/>
                </a:solidFill>
                <a:latin typeface="黑体" pitchFamily="49" charset="-122"/>
                <a:ea typeface="黑体" pitchFamily="49" charset="-122"/>
                <a:cs typeface="Times New Roman" pitchFamily="18" charset="0"/>
              </a:rPr>
              <a:t>数据质量管理</a:t>
            </a:r>
            <a:endParaRPr lang="en-US" altLang="zh-CN" sz="2800" b="0" kern="0" dirty="0">
              <a:solidFill>
                <a:srgbClr val="0033CC"/>
              </a:solidFill>
              <a:latin typeface="黑体" pitchFamily="49" charset="-122"/>
              <a:ea typeface="黑体" pitchFamily="49" charset="-122"/>
              <a:cs typeface="Times New Roman" pitchFamily="18" charset="0"/>
            </a:endParaRPr>
          </a:p>
          <a:p>
            <a:pPr marL="495300" indent="-495300" algn="l">
              <a:spcBef>
                <a:spcPts val="0"/>
              </a:spcBef>
              <a:buClr>
                <a:srgbClr val="800000"/>
              </a:buClr>
              <a:buFont typeface="Wingdings" pitchFamily="2" charset="2"/>
              <a:buChar char="n"/>
            </a:pPr>
            <a:r>
              <a:rPr lang="zh-CN" altLang="en-US" sz="3200" b="0" kern="0" dirty="0">
                <a:latin typeface="黑体" pitchFamily="49" charset="-122"/>
                <a:ea typeface="黑体" pitchFamily="49" charset="-122"/>
                <a:cs typeface="Times New Roman" pitchFamily="18" charset="0"/>
              </a:rPr>
              <a:t>主要学术业绩</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主持国家自然科学基金项目</a:t>
            </a:r>
            <a:r>
              <a:rPr lang="en-US" altLang="zh-CN" sz="2800" b="0" kern="0" dirty="0">
                <a:solidFill>
                  <a:srgbClr val="0033CC"/>
                </a:solidFill>
                <a:latin typeface="黑体" pitchFamily="49" charset="-122"/>
                <a:ea typeface="黑体" pitchFamily="49" charset="-122"/>
                <a:cs typeface="Times New Roman" pitchFamily="18" charset="0"/>
              </a:rPr>
              <a:t>1</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a:t>
            </a:r>
            <a:r>
              <a:rPr lang="en-US" altLang="zh-CN" sz="2800" b="0" kern="0" dirty="0">
                <a:solidFill>
                  <a:srgbClr val="0033CC"/>
                </a:solidFill>
                <a:latin typeface="黑体" pitchFamily="49" charset="-122"/>
                <a:ea typeface="黑体" pitchFamily="49" charset="-122"/>
                <a:cs typeface="Times New Roman" pitchFamily="18" charset="0"/>
              </a:rPr>
              <a:t>973</a:t>
            </a:r>
            <a:r>
              <a:rPr lang="zh-CN" altLang="en-US" sz="2800" b="0" kern="0" dirty="0">
                <a:solidFill>
                  <a:srgbClr val="0033CC"/>
                </a:solidFill>
                <a:latin typeface="黑体" pitchFamily="49" charset="-122"/>
                <a:ea typeface="黑体" pitchFamily="49" charset="-122"/>
                <a:cs typeface="Times New Roman" pitchFamily="18" charset="0"/>
              </a:rPr>
              <a:t>课题、</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重点项目多项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发表学术论文</a:t>
            </a:r>
            <a:r>
              <a:rPr lang="en-US" altLang="zh-CN" sz="2800" b="0" kern="0" dirty="0">
                <a:solidFill>
                  <a:srgbClr val="0033CC"/>
                </a:solidFill>
                <a:latin typeface="黑体" pitchFamily="49" charset="-122"/>
                <a:ea typeface="黑体" pitchFamily="49" charset="-122"/>
                <a:cs typeface="Times New Roman" pitchFamily="18" charset="0"/>
              </a:rPr>
              <a:t>10</a:t>
            </a:r>
            <a:r>
              <a:rPr lang="zh-CN" altLang="en-US" sz="2800" b="0" kern="0" dirty="0">
                <a:solidFill>
                  <a:srgbClr val="0033CC"/>
                </a:solidFill>
                <a:latin typeface="黑体" pitchFamily="49" charset="-122"/>
                <a:ea typeface="黑体" pitchFamily="49" charset="-122"/>
                <a:cs typeface="Times New Roman" pitchFamily="18" charset="0"/>
              </a:rPr>
              <a:t>余篇，其中国际顶级刊物</a:t>
            </a:r>
            <a:r>
              <a:rPr lang="en-US" altLang="zh-CN" sz="2800" b="0" kern="0" dirty="0">
                <a:solidFill>
                  <a:srgbClr val="0033CC"/>
                </a:solidFill>
                <a:latin typeface="黑体" pitchFamily="49" charset="-122"/>
                <a:ea typeface="黑体" pitchFamily="49" charset="-122"/>
                <a:cs typeface="Times New Roman" pitchFamily="18" charset="0"/>
              </a:rPr>
              <a:t>TCS</a:t>
            </a:r>
            <a:r>
              <a:rPr lang="zh-CN" altLang="en-US" sz="2800" b="0" kern="0" dirty="0">
                <a:solidFill>
                  <a:srgbClr val="0033CC"/>
                </a:solidFill>
                <a:latin typeface="黑体" pitchFamily="49" charset="-122"/>
                <a:ea typeface="黑体" pitchFamily="49" charset="-122"/>
                <a:cs typeface="Times New Roman" pitchFamily="18" charset="0"/>
              </a:rPr>
              <a:t>论文</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篇</a:t>
            </a:r>
            <a:endParaRPr lang="en-US" altLang="zh-CN" sz="2800" b="0" kern="0" dirty="0">
              <a:solidFill>
                <a:srgbClr val="0033CC"/>
              </a:solidFill>
              <a:latin typeface="黑体" pitchFamily="49" charset="-122"/>
              <a:ea typeface="黑体" pitchFamily="49" charset="-122"/>
              <a:cs typeface="Times New Roman" pitchFamily="18" charset="0"/>
            </a:endParaRPr>
          </a:p>
          <a:p>
            <a:pPr marL="408305" indent="-419100">
              <a:spcBef>
                <a:spcPts val="0"/>
              </a:spcBef>
              <a:buClr>
                <a:srgbClr val="800000"/>
              </a:buClr>
              <a:buSzPct val="100000"/>
              <a:buFont typeface="Wingdings" pitchFamily="2" charset="2"/>
              <a:buChar char="n"/>
            </a:pPr>
            <a:r>
              <a:rPr lang="zh-CN" altLang="en-US" sz="3200" b="0" kern="0" dirty="0">
                <a:latin typeface="黑体" pitchFamily="49" charset="-122"/>
                <a:ea typeface="黑体" pitchFamily="49" charset="-122"/>
                <a:cs typeface="Times New Roman" pitchFamily="18" charset="0"/>
              </a:rPr>
              <a:t>荣誉</a:t>
            </a:r>
            <a:endParaRPr lang="zh-CN" altLang="en-US" sz="3200" b="0" kern="0" dirty="0">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en-US" altLang="zh-CN" sz="2800" b="0" kern="0" dirty="0">
                <a:solidFill>
                  <a:srgbClr val="0033CC"/>
                </a:solidFill>
                <a:latin typeface="黑体" pitchFamily="49" charset="-122"/>
                <a:ea typeface="黑体" pitchFamily="49" charset="-122"/>
                <a:cs typeface="Times New Roman" pitchFamily="18" charset="0"/>
              </a:rPr>
              <a:t>2013</a:t>
            </a:r>
            <a:r>
              <a:rPr lang="zh-CN" altLang="en-US" sz="2800" b="0" kern="0" dirty="0">
                <a:solidFill>
                  <a:srgbClr val="0033CC"/>
                </a:solidFill>
                <a:latin typeface="黑体" pitchFamily="49" charset="-122"/>
                <a:ea typeface="黑体" pitchFamily="49" charset="-122"/>
                <a:cs typeface="Times New Roman" pitchFamily="18" charset="0"/>
              </a:rPr>
              <a:t>年全国数据库会议优秀论文奖</a:t>
            </a:r>
            <a:endParaRPr lang="zh-CN" altLang="en-US" sz="2800" b="0" kern="0" dirty="0">
              <a:solidFill>
                <a:srgbClr val="0033CC"/>
              </a:solidFill>
              <a:latin typeface="黑体" pitchFamily="49" charset="-122"/>
              <a:ea typeface="黑体" pitchFamily="49" charset="-122"/>
              <a:cs typeface="Times New Roman" pitchFamily="18"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86644" y="214290"/>
            <a:ext cx="1620465" cy="230053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156226" y="346076"/>
            <a:ext cx="4201460" cy="725470"/>
          </a:xfrm>
          <a:prstGeom prst="rect">
            <a:avLst/>
          </a:prstGeom>
        </p:spPr>
        <p:txBody>
          <a:bodyPr/>
          <a:lstStyle/>
          <a:p>
            <a:pPr marL="0" marR="0" lvl="0" indent="0" defTabSz="914400" rtl="0" eaLnBrk="0" fontAlgn="base" latinLnBrk="0" hangingPunct="0">
              <a:spcBef>
                <a:spcPct val="0"/>
              </a:spcBef>
              <a:spcAft>
                <a:spcPct val="0"/>
              </a:spcAft>
              <a:buClrTx/>
              <a:buSzTx/>
              <a:buFontTx/>
              <a:buNone/>
              <a:defRPr/>
            </a:pPr>
            <a:r>
              <a:rPr kumimoji="1" lang="zh-CN" altLang="en-US" sz="4400" kern="0" dirty="0">
                <a:solidFill>
                  <a:srgbClr val="FF0000"/>
                </a:solidFill>
                <a:latin typeface="华文隶书" pitchFamily="2" charset="-122"/>
                <a:ea typeface="华文隶书" pitchFamily="2" charset="-122"/>
                <a:cs typeface="+mj-cs"/>
              </a:rPr>
              <a:t>王金宝</a:t>
            </a:r>
            <a:r>
              <a:rPr lang="zh-CN" altLang="en-US" sz="4400" kern="0" dirty="0">
                <a:solidFill>
                  <a:srgbClr val="FF0000"/>
                </a:solidFill>
                <a:latin typeface="华文隶书" pitchFamily="2" charset="-122"/>
                <a:ea typeface="华文隶书" pitchFamily="2" charset="-122"/>
                <a:cs typeface="+mj-cs"/>
              </a:rPr>
              <a:t>副教授</a:t>
            </a:r>
            <a:endPar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endParaRPr>
          </a:p>
        </p:txBody>
      </p:sp>
      <p:sp>
        <p:nvSpPr>
          <p:cNvPr id="6" name="Rectangle 3"/>
          <p:cNvSpPr txBox="1">
            <a:spLocks noChangeArrowheads="1"/>
          </p:cNvSpPr>
          <p:nvPr/>
        </p:nvSpPr>
        <p:spPr>
          <a:xfrm>
            <a:off x="285720" y="928670"/>
            <a:ext cx="8572528" cy="5357850"/>
          </a:xfrm>
          <a:prstGeom prst="rect">
            <a:avLst/>
          </a:prstGeom>
          <a:noFill/>
          <a:ln>
            <a:noFill/>
          </a:ln>
          <a:effectLst>
            <a:glow rad="101600">
              <a:schemeClr val="accent4">
                <a:satMod val="175000"/>
                <a:alpha val="40000"/>
              </a:schemeClr>
            </a:glow>
          </a:effectLst>
        </p:spPr>
        <p:txBody>
          <a:bodyPr/>
          <a:lstStyle/>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研究方向：大数据</a:t>
            </a:r>
            <a:endParaRPr kumimoji="1" lang="en-US" altLang="zh-CN"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学术任职</a:t>
            </a:r>
            <a:endPar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defRPr/>
            </a:pPr>
            <a:r>
              <a:rPr lang="zh-CN" altLang="en-US" sz="2800" b="0" kern="0" dirty="0">
                <a:solidFill>
                  <a:srgbClr val="0033CC"/>
                </a:solidFill>
                <a:latin typeface="黑体" pitchFamily="49" charset="-122"/>
                <a:ea typeface="黑体" pitchFamily="49" charset="-122"/>
                <a:cs typeface="Times New Roman" pitchFamily="18" charset="0"/>
              </a:rPr>
              <a:t>担任</a:t>
            </a:r>
            <a:r>
              <a:rPr lang="en-US" altLang="zh-CN" sz="2800" b="0" kern="0" dirty="0">
                <a:solidFill>
                  <a:srgbClr val="0033CC"/>
                </a:solidFill>
                <a:latin typeface="黑体" pitchFamily="49" charset="-122"/>
                <a:ea typeface="黑体" pitchFamily="49" charset="-122"/>
                <a:cs typeface="Times New Roman" pitchFamily="18" charset="0"/>
              </a:rPr>
              <a:t>WASA 2014 Workshop MCCAA</a:t>
            </a:r>
            <a:r>
              <a:rPr lang="zh-CN" altLang="en-US" sz="2800" b="0" kern="0" dirty="0">
                <a:solidFill>
                  <a:srgbClr val="0033CC"/>
                </a:solidFill>
                <a:latin typeface="黑体" pitchFamily="49" charset="-122"/>
                <a:ea typeface="黑体" pitchFamily="49" charset="-122"/>
                <a:cs typeface="Times New Roman" pitchFamily="18" charset="0"/>
              </a:rPr>
              <a:t>主席</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国际学术会议</a:t>
            </a:r>
            <a:r>
              <a:rPr lang="en-US" altLang="zh-CN" sz="2800" b="0" kern="0" dirty="0">
                <a:solidFill>
                  <a:srgbClr val="0033CC"/>
                </a:solidFill>
                <a:latin typeface="黑体" pitchFamily="49" charset="-122"/>
                <a:ea typeface="黑体" pitchFamily="49" charset="-122"/>
                <a:cs typeface="Times New Roman" pitchFamily="18" charset="0"/>
              </a:rPr>
              <a:t>ICYCSEE 2015</a:t>
            </a:r>
            <a:r>
              <a:rPr lang="zh-CN" altLang="en-US" sz="2800" b="0" kern="0" dirty="0">
                <a:solidFill>
                  <a:srgbClr val="0033CC"/>
                </a:solidFill>
                <a:latin typeface="黑体" pitchFamily="49" charset="-122"/>
                <a:ea typeface="黑体" pitchFamily="49" charset="-122"/>
                <a:cs typeface="Times New Roman" pitchFamily="18" charset="0"/>
              </a:rPr>
              <a:t>委员</a:t>
            </a:r>
            <a:endParaRPr lang="zh-CN" altLang="en-US" sz="2800" b="0" kern="0" dirty="0">
              <a:solidFill>
                <a:srgbClr val="0033CC"/>
              </a:solidFill>
              <a:latin typeface="黑体" pitchFamily="49" charset="-122"/>
              <a:ea typeface="黑体" pitchFamily="49" charset="-122"/>
              <a:cs typeface="Times New Roman" pitchFamily="18" charset="0"/>
            </a:endParaRPr>
          </a:p>
          <a:p>
            <a:pPr marL="495300" indent="-495300" algn="l">
              <a:spcBef>
                <a:spcPts val="0"/>
              </a:spcBef>
              <a:buClr>
                <a:srgbClr val="800000"/>
              </a:buClr>
              <a:buFont typeface="Wingdings" pitchFamily="2" charset="2"/>
              <a:buChar char="n"/>
            </a:pPr>
            <a:r>
              <a:rPr lang="zh-CN" altLang="en-US" sz="3200" b="0" kern="0" dirty="0">
                <a:latin typeface="黑体" pitchFamily="49" charset="-122"/>
                <a:ea typeface="黑体" pitchFamily="49" charset="-122"/>
                <a:cs typeface="Times New Roman" pitchFamily="18" charset="0"/>
              </a:rPr>
              <a:t>主要学术业绩</a:t>
            </a:r>
            <a:endParaRPr lang="zh-CN" altLang="en-US" sz="3200" b="0" kern="0" dirty="0">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主持国家自然科学基金项目</a:t>
            </a:r>
            <a:r>
              <a:rPr lang="en-US" altLang="zh-CN" sz="2800" b="0" kern="0" dirty="0">
                <a:solidFill>
                  <a:srgbClr val="0033CC"/>
                </a:solidFill>
                <a:latin typeface="黑体" pitchFamily="49" charset="-122"/>
                <a:ea typeface="黑体" pitchFamily="49" charset="-122"/>
                <a:cs typeface="Times New Roman" pitchFamily="18" charset="0"/>
              </a:rPr>
              <a:t>1</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主持博士后面上项目</a:t>
            </a:r>
            <a:r>
              <a:rPr lang="en-US" altLang="zh-CN" sz="2800" b="0" kern="0" dirty="0">
                <a:solidFill>
                  <a:srgbClr val="0033CC"/>
                </a:solidFill>
                <a:latin typeface="黑体" pitchFamily="49" charset="-122"/>
                <a:ea typeface="黑体" pitchFamily="49" charset="-122"/>
                <a:cs typeface="Times New Roman" pitchFamily="18" charset="0"/>
              </a:rPr>
              <a:t>1</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主持学校创新基金项目</a:t>
            </a:r>
            <a:r>
              <a:rPr lang="en-US" altLang="zh-CN" sz="2800" b="0" kern="0" dirty="0">
                <a:solidFill>
                  <a:srgbClr val="0033CC"/>
                </a:solidFill>
                <a:latin typeface="黑体" pitchFamily="49" charset="-122"/>
                <a:ea typeface="黑体" pitchFamily="49" charset="-122"/>
                <a:cs typeface="Times New Roman" pitchFamily="18" charset="0"/>
              </a:rPr>
              <a:t>1</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参加国家自然科学基金</a:t>
            </a:r>
            <a:r>
              <a:rPr lang="en-US" altLang="zh-CN" sz="2800" b="0" kern="0" dirty="0">
                <a:solidFill>
                  <a:srgbClr val="0033CC"/>
                </a:solidFill>
                <a:latin typeface="黑体" pitchFamily="49" charset="-122"/>
                <a:ea typeface="黑体" pitchFamily="49" charset="-122"/>
                <a:cs typeface="Times New Roman" pitchFamily="18" charset="0"/>
              </a:rPr>
              <a:t>4</a:t>
            </a:r>
            <a:r>
              <a:rPr lang="zh-CN" altLang="en-US" sz="2800" b="0" kern="0" dirty="0">
                <a:solidFill>
                  <a:srgbClr val="0033CC"/>
                </a:solidFill>
                <a:latin typeface="黑体" pitchFamily="49" charset="-122"/>
                <a:ea typeface="黑体" pitchFamily="49" charset="-122"/>
                <a:cs typeface="Times New Roman" pitchFamily="18" charset="0"/>
              </a:rPr>
              <a:t>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发表学术论文</a:t>
            </a:r>
            <a:r>
              <a:rPr lang="en-US" altLang="zh-CN" sz="2800" b="0" kern="0" dirty="0">
                <a:solidFill>
                  <a:srgbClr val="0033CC"/>
                </a:solidFill>
                <a:latin typeface="黑体" pitchFamily="49" charset="-122"/>
                <a:ea typeface="黑体" pitchFamily="49" charset="-122"/>
                <a:cs typeface="Times New Roman" pitchFamily="18" charset="0"/>
              </a:rPr>
              <a:t>8</a:t>
            </a:r>
            <a:r>
              <a:rPr lang="zh-CN" altLang="en-US" sz="2800" b="0" kern="0" dirty="0">
                <a:solidFill>
                  <a:srgbClr val="0033CC"/>
                </a:solidFill>
                <a:latin typeface="黑体" pitchFamily="49" charset="-122"/>
                <a:ea typeface="黑体" pitchFamily="49" charset="-122"/>
                <a:cs typeface="Times New Roman" pitchFamily="18" charset="0"/>
              </a:rPr>
              <a:t>篇，其中</a:t>
            </a:r>
            <a:r>
              <a:rPr lang="en-US" altLang="zh-CN" sz="2800" b="0" kern="0" dirty="0">
                <a:solidFill>
                  <a:srgbClr val="0033CC"/>
                </a:solidFill>
                <a:latin typeface="黑体" pitchFamily="49" charset="-122"/>
                <a:ea typeface="黑体" pitchFamily="49" charset="-122"/>
                <a:cs typeface="Times New Roman" pitchFamily="18" charset="0"/>
              </a:rPr>
              <a:t>TKDE</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SIGMOD</a:t>
            </a:r>
            <a:r>
              <a:rPr lang="zh-CN" altLang="en-US" sz="2800" b="0" kern="0" dirty="0">
                <a:solidFill>
                  <a:srgbClr val="0033CC"/>
                </a:solidFill>
                <a:latin typeface="黑体" pitchFamily="49" charset="-122"/>
                <a:ea typeface="黑体" pitchFamily="49" charset="-122"/>
                <a:cs typeface="Times New Roman" pitchFamily="18" charset="0"/>
              </a:rPr>
              <a:t>论文</a:t>
            </a:r>
            <a:r>
              <a:rPr lang="en-US" altLang="zh-CN" sz="2800" b="0" kern="0" dirty="0">
                <a:solidFill>
                  <a:srgbClr val="0033CC"/>
                </a:solidFill>
                <a:latin typeface="黑体" pitchFamily="49" charset="-122"/>
                <a:ea typeface="黑体" pitchFamily="49" charset="-122"/>
                <a:cs typeface="Times New Roman" pitchFamily="18" charset="0"/>
              </a:rPr>
              <a:t>2</a:t>
            </a:r>
            <a:r>
              <a:rPr lang="zh-CN" altLang="en-US" sz="2800" b="0" kern="0" dirty="0">
                <a:solidFill>
                  <a:srgbClr val="0033CC"/>
                </a:solidFill>
                <a:latin typeface="黑体" pitchFamily="49" charset="-122"/>
                <a:ea typeface="黑体" pitchFamily="49" charset="-122"/>
                <a:cs typeface="Times New Roman" pitchFamily="18" charset="0"/>
              </a:rPr>
              <a:t>篇</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论文被引用次数</a:t>
            </a:r>
            <a:r>
              <a:rPr lang="en-US" altLang="zh-CN" sz="2800" b="0" kern="0" dirty="0">
                <a:solidFill>
                  <a:srgbClr val="0033CC"/>
                </a:solidFill>
                <a:latin typeface="黑体" pitchFamily="49" charset="-122"/>
                <a:ea typeface="黑体" pitchFamily="49" charset="-122"/>
                <a:cs typeface="Times New Roman" pitchFamily="18" charset="0"/>
              </a:rPr>
              <a:t>100</a:t>
            </a:r>
            <a:r>
              <a:rPr lang="zh-CN" altLang="en-US" sz="2800" b="0" kern="0" dirty="0">
                <a:solidFill>
                  <a:srgbClr val="0033CC"/>
                </a:solidFill>
                <a:latin typeface="黑体" pitchFamily="49" charset="-122"/>
                <a:ea typeface="黑体" pitchFamily="49" charset="-122"/>
                <a:cs typeface="Times New Roman" pitchFamily="18" charset="0"/>
              </a:rPr>
              <a:t>余次</a:t>
            </a:r>
            <a:endParaRPr lang="zh-CN" altLang="en-US" sz="2800" b="0" kern="0" dirty="0">
              <a:solidFill>
                <a:srgbClr val="0033CC"/>
              </a:solidFill>
              <a:latin typeface="黑体" pitchFamily="49" charset="-122"/>
              <a:ea typeface="黑体" pitchFamily="49" charset="-122"/>
              <a:cs typeface="Times New Roman" pitchFamily="18" charset="0"/>
            </a:endParaRPr>
          </a:p>
          <a:p>
            <a:pPr marL="408305" indent="-419100">
              <a:spcBef>
                <a:spcPts val="0"/>
              </a:spcBef>
              <a:buClr>
                <a:srgbClr val="800000"/>
              </a:buClr>
              <a:buSzPct val="100000"/>
              <a:buFont typeface="Wingdings" pitchFamily="2" charset="2"/>
              <a:buChar char="n"/>
            </a:pPr>
            <a:r>
              <a:rPr lang="zh-CN" altLang="en-US" sz="3200" b="0" kern="0" dirty="0">
                <a:latin typeface="黑体" pitchFamily="49" charset="-122"/>
                <a:ea typeface="黑体" pitchFamily="49" charset="-122"/>
                <a:cs typeface="Times New Roman" pitchFamily="18" charset="0"/>
              </a:rPr>
              <a:t>荣誉</a:t>
            </a:r>
            <a:endParaRPr lang="zh-CN" altLang="en-US" sz="3200" b="0" kern="0" dirty="0">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en-US" altLang="zh-CN" sz="2800" b="0" kern="0" dirty="0">
                <a:solidFill>
                  <a:srgbClr val="0033CC"/>
                </a:solidFill>
                <a:latin typeface="黑体" pitchFamily="49" charset="-122"/>
                <a:ea typeface="黑体" pitchFamily="49" charset="-122"/>
                <a:cs typeface="Times New Roman" pitchFamily="18" charset="0"/>
              </a:rPr>
              <a:t>2010</a:t>
            </a:r>
            <a:r>
              <a:rPr lang="zh-CN" altLang="en-US" sz="2800" b="0" kern="0" dirty="0">
                <a:solidFill>
                  <a:srgbClr val="0033CC"/>
                </a:solidFill>
                <a:latin typeface="黑体" pitchFamily="49" charset="-122"/>
                <a:ea typeface="黑体" pitchFamily="49" charset="-122"/>
                <a:cs typeface="Times New Roman" pitchFamily="18" charset="0"/>
              </a:rPr>
              <a:t>年微软学者</a:t>
            </a:r>
            <a:endParaRPr lang="zh-CN" altLang="en-US" sz="2800" b="0" kern="0" dirty="0">
              <a:solidFill>
                <a:srgbClr val="0033CC"/>
              </a:solidFill>
              <a:latin typeface="黑体" pitchFamily="49" charset="-122"/>
              <a:ea typeface="黑体" pitchFamily="49" charset="-122"/>
              <a:cs typeface="Times New Roman" pitchFamily="18"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85635" y="292937"/>
            <a:ext cx="1706845" cy="1947920"/>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299102" y="346076"/>
            <a:ext cx="4415774" cy="725470"/>
          </a:xfrm>
          <a:prstGeom prst="rect">
            <a:avLst/>
          </a:prstGeom>
        </p:spPr>
        <p:txBody>
          <a:bodyPr/>
          <a:lstStyle/>
          <a:p>
            <a:pPr marL="0" marR="0" lvl="0" indent="0" defTabSz="914400" rtl="0" eaLnBrk="0" fontAlgn="base" latinLnBrk="0" hangingPunct="0">
              <a:spcBef>
                <a:spcPct val="0"/>
              </a:spcBef>
              <a:spcAft>
                <a:spcPct val="0"/>
              </a:spcAft>
              <a:buClrTx/>
              <a:buSzTx/>
              <a:buFontTx/>
              <a:buNone/>
              <a:defRPr/>
            </a:pPr>
            <a:r>
              <a:rPr kumimoji="1" lang="zh-CN" altLang="en-US" sz="4400" kern="0" dirty="0">
                <a:solidFill>
                  <a:srgbClr val="FF0000"/>
                </a:solidFill>
                <a:latin typeface="华文隶书" pitchFamily="2" charset="-122"/>
                <a:ea typeface="华文隶书" pitchFamily="2" charset="-122"/>
                <a:cs typeface="+mj-cs"/>
              </a:rPr>
              <a:t>苗东菁副教授</a:t>
            </a:r>
            <a:endParaRPr kumimoji="1" lang="zh-CN" altLang="en-US" sz="44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endParaRPr>
          </a:p>
        </p:txBody>
      </p:sp>
      <p:sp>
        <p:nvSpPr>
          <p:cNvPr id="6" name="Rectangle 3"/>
          <p:cNvSpPr txBox="1">
            <a:spLocks noChangeArrowheads="1"/>
          </p:cNvSpPr>
          <p:nvPr/>
        </p:nvSpPr>
        <p:spPr>
          <a:xfrm>
            <a:off x="107504" y="1071546"/>
            <a:ext cx="9001000" cy="5669822"/>
          </a:xfrm>
          <a:prstGeom prst="rect">
            <a:avLst/>
          </a:prstGeom>
          <a:noFill/>
          <a:ln>
            <a:noFill/>
          </a:ln>
          <a:effectLst>
            <a:glow rad="101600">
              <a:schemeClr val="accent4">
                <a:satMod val="175000"/>
                <a:alpha val="40000"/>
              </a:schemeClr>
            </a:glow>
          </a:effectLst>
        </p:spPr>
        <p:txBody>
          <a:bodyPr/>
          <a:lstStyle/>
          <a:p>
            <a:pPr marL="495300" marR="0" lvl="0" indent="-495300" algn="l" defTabSz="914400" rtl="0" eaLnBrk="1" fontAlgn="base" latinLnBrk="0" hangingPunct="1">
              <a:spcBef>
                <a:spcPts val="0"/>
              </a:spcBef>
              <a:spcAft>
                <a:spcPct val="0"/>
              </a:spcAft>
              <a:buClr>
                <a:srgbClr val="800000"/>
              </a:buClr>
              <a:buSzPct val="100000"/>
              <a:buFont typeface="Wingdings" pitchFamily="2" charset="2"/>
              <a:buChar char="n"/>
              <a:defRPr/>
            </a:pPr>
            <a:r>
              <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rPr>
              <a:t>研究方向</a:t>
            </a:r>
            <a:endParaRPr kumimoji="1" lang="zh-CN" altLang="en-US" sz="3200" b="0" i="0" u="none" strike="noStrike" kern="0" cap="none" spc="0" normalizeH="0" baseline="0" noProof="0" dirty="0">
              <a:ln>
                <a:noFill/>
              </a:ln>
              <a:effectLst/>
              <a:uLnTx/>
              <a:uFillTx/>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研究方向</a:t>
            </a:r>
            <a:r>
              <a:rPr lang="en-US" altLang="zh-CN" sz="2800" b="0" kern="0" dirty="0">
                <a:solidFill>
                  <a:srgbClr val="0033CC"/>
                </a:solidFill>
                <a:latin typeface="黑体" pitchFamily="49" charset="-122"/>
                <a:ea typeface="黑体" pitchFamily="49" charset="-122"/>
                <a:cs typeface="Times New Roman" pitchFamily="18" charset="0"/>
              </a:rPr>
              <a:t>:</a:t>
            </a:r>
            <a:r>
              <a:rPr lang="zh-CN" altLang="en-US" sz="2800" b="0" kern="0" dirty="0">
                <a:solidFill>
                  <a:srgbClr val="0033CC"/>
                </a:solidFill>
                <a:latin typeface="黑体" pitchFamily="49" charset="-122"/>
                <a:ea typeface="黑体" pitchFamily="49" charset="-122"/>
                <a:cs typeface="Times New Roman" pitchFamily="18" charset="0"/>
              </a:rPr>
              <a:t>数据质量管理</a:t>
            </a:r>
            <a:r>
              <a:rPr lang="en-US" altLang="zh-CN" sz="2800" b="0" kern="0" dirty="0">
                <a:solidFill>
                  <a:srgbClr val="0033CC"/>
                </a:solidFill>
                <a:latin typeface="黑体" pitchFamily="49" charset="-122"/>
                <a:ea typeface="黑体" pitchFamily="49" charset="-122"/>
                <a:cs typeface="Times New Roman" pitchFamily="18" charset="0"/>
              </a:rPr>
              <a:t>,</a:t>
            </a:r>
            <a:r>
              <a:rPr lang="zh-CN" altLang="en-US" sz="2800" b="0" kern="0" dirty="0">
                <a:solidFill>
                  <a:srgbClr val="0033CC"/>
                </a:solidFill>
                <a:latin typeface="黑体" pitchFamily="49" charset="-122"/>
                <a:ea typeface="黑体" pitchFamily="49" charset="-122"/>
                <a:cs typeface="Times New Roman" pitchFamily="18" charset="0"/>
              </a:rPr>
              <a:t>大数据计算</a:t>
            </a:r>
            <a:endParaRPr lang="en-US" altLang="zh-CN" sz="2800" b="0" kern="0" dirty="0">
              <a:solidFill>
                <a:srgbClr val="0033CC"/>
              </a:solidFill>
              <a:latin typeface="黑体" pitchFamily="49" charset="-122"/>
              <a:ea typeface="黑体" pitchFamily="49" charset="-122"/>
              <a:cs typeface="Times New Roman" pitchFamily="18" charset="0"/>
            </a:endParaRPr>
          </a:p>
          <a:p>
            <a:pPr marL="495300" indent="-495300" algn="l">
              <a:spcBef>
                <a:spcPts val="0"/>
              </a:spcBef>
              <a:buClr>
                <a:srgbClr val="800000"/>
              </a:buClr>
              <a:buFont typeface="Wingdings" pitchFamily="2" charset="2"/>
              <a:buChar char="n"/>
            </a:pPr>
            <a:r>
              <a:rPr lang="zh-CN" altLang="en-US" sz="3200" b="0" kern="0" dirty="0">
                <a:latin typeface="黑体" pitchFamily="49" charset="-122"/>
                <a:ea typeface="黑体" pitchFamily="49" charset="-122"/>
                <a:cs typeface="Times New Roman" pitchFamily="18" charset="0"/>
              </a:rPr>
              <a:t>主要学术业绩</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主持国家自然科学基金面上项目</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国家重点研发计划课题第二参与人</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参加</a:t>
            </a:r>
            <a:r>
              <a:rPr lang="en-US" altLang="zh-CN" sz="2800" b="0" kern="0" dirty="0">
                <a:solidFill>
                  <a:srgbClr val="0033CC"/>
                </a:solidFill>
                <a:latin typeface="黑体" pitchFamily="49" charset="-122"/>
                <a:ea typeface="黑体" pitchFamily="49" charset="-122"/>
                <a:cs typeface="Times New Roman" pitchFamily="18" charset="0"/>
              </a:rPr>
              <a:t>973</a:t>
            </a:r>
            <a:r>
              <a:rPr lang="zh-CN" altLang="en-US" sz="2800" b="0" kern="0" dirty="0">
                <a:solidFill>
                  <a:srgbClr val="0033CC"/>
                </a:solidFill>
                <a:latin typeface="黑体" pitchFamily="49" charset="-122"/>
                <a:ea typeface="黑体" pitchFamily="49" charset="-122"/>
                <a:cs typeface="Times New Roman" pitchFamily="18" charset="0"/>
              </a:rPr>
              <a:t>课题、</a:t>
            </a:r>
            <a:r>
              <a:rPr lang="en-US" altLang="zh-CN" sz="2800" b="0" kern="0" dirty="0">
                <a:solidFill>
                  <a:srgbClr val="0033CC"/>
                </a:solidFill>
                <a:latin typeface="黑体" pitchFamily="49" charset="-122"/>
                <a:ea typeface="黑体" pitchFamily="49" charset="-122"/>
                <a:cs typeface="Times New Roman" pitchFamily="18" charset="0"/>
              </a:rPr>
              <a:t>NSFC</a:t>
            </a:r>
            <a:r>
              <a:rPr lang="zh-CN" altLang="en-US" sz="2800" b="0" kern="0" dirty="0">
                <a:solidFill>
                  <a:srgbClr val="0033CC"/>
                </a:solidFill>
                <a:latin typeface="黑体" pitchFamily="49" charset="-122"/>
                <a:ea typeface="黑体" pitchFamily="49" charset="-122"/>
                <a:cs typeface="Times New Roman" pitchFamily="18" charset="0"/>
              </a:rPr>
              <a:t>重点项目多项</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第一作者发表顶级论文</a:t>
            </a:r>
            <a:r>
              <a:rPr lang="en-US" altLang="zh-CN" sz="2800" b="0" kern="0" dirty="0">
                <a:solidFill>
                  <a:srgbClr val="0033CC"/>
                </a:solidFill>
                <a:latin typeface="黑体" pitchFamily="49" charset="-122"/>
                <a:ea typeface="黑体" pitchFamily="49" charset="-122"/>
                <a:cs typeface="Times New Roman" pitchFamily="18" charset="0"/>
              </a:rPr>
              <a:t>VLDB</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TKDE</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TCS</a:t>
            </a:r>
            <a:r>
              <a:rPr lang="zh-CN" altLang="en-US" sz="2800" b="0" kern="0" dirty="0">
                <a:solidFill>
                  <a:srgbClr val="0033CC"/>
                </a:solidFill>
                <a:latin typeface="黑体" pitchFamily="49" charset="-122"/>
                <a:ea typeface="黑体" pitchFamily="49" charset="-122"/>
                <a:cs typeface="Times New Roman" pitchFamily="18" charset="0"/>
              </a:rPr>
              <a:t>等</a:t>
            </a:r>
            <a:r>
              <a:rPr lang="en-US" altLang="zh-CN" sz="2800" b="0" kern="0" dirty="0">
                <a:solidFill>
                  <a:srgbClr val="0033CC"/>
                </a:solidFill>
                <a:latin typeface="黑体" pitchFamily="49" charset="-122"/>
                <a:ea typeface="黑体" pitchFamily="49" charset="-122"/>
                <a:cs typeface="Times New Roman" pitchFamily="18" charset="0"/>
              </a:rPr>
              <a:t>10</a:t>
            </a:r>
            <a:r>
              <a:rPr lang="zh-CN" altLang="en-US" sz="2800" b="0" kern="0" dirty="0">
                <a:solidFill>
                  <a:srgbClr val="0033CC"/>
                </a:solidFill>
                <a:latin typeface="黑体" pitchFamily="49" charset="-122"/>
                <a:ea typeface="黑体" pitchFamily="49" charset="-122"/>
                <a:cs typeface="Times New Roman" pitchFamily="18" charset="0"/>
              </a:rPr>
              <a:t>余篇</a:t>
            </a:r>
            <a:endParaRPr lang="en-US" altLang="zh-CN" sz="2800" b="0" kern="0" dirty="0">
              <a:solidFill>
                <a:srgbClr val="0033CC"/>
              </a:solidFill>
              <a:latin typeface="黑体" pitchFamily="49" charset="-122"/>
              <a:ea typeface="黑体" pitchFamily="49" charset="-122"/>
              <a:cs typeface="Times New Roman" pitchFamily="18" charset="0"/>
            </a:endParaRPr>
          </a:p>
          <a:p>
            <a:pPr marL="408305" indent="-419100">
              <a:spcBef>
                <a:spcPts val="0"/>
              </a:spcBef>
              <a:buClr>
                <a:srgbClr val="800000"/>
              </a:buClr>
              <a:buSzPct val="100000"/>
              <a:buFont typeface="Wingdings" pitchFamily="2" charset="2"/>
              <a:buChar char="n"/>
            </a:pPr>
            <a:r>
              <a:rPr lang="zh-CN" altLang="en-US" sz="3200" b="0" kern="0" dirty="0">
                <a:latin typeface="黑体" pitchFamily="49" charset="-122"/>
                <a:ea typeface="黑体" pitchFamily="49" charset="-122"/>
                <a:cs typeface="Times New Roman" pitchFamily="18" charset="0"/>
              </a:rPr>
              <a:t>荣誉</a:t>
            </a:r>
            <a:endParaRPr lang="zh-CN" altLang="en-US" sz="3200" b="0" kern="0" dirty="0">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en-US" altLang="zh-CN" sz="2800" b="0" kern="0" dirty="0">
                <a:solidFill>
                  <a:srgbClr val="0033CC"/>
                </a:solidFill>
                <a:latin typeface="黑体" pitchFamily="49" charset="-122"/>
                <a:ea typeface="黑体" pitchFamily="49" charset="-122"/>
                <a:cs typeface="Times New Roman" pitchFamily="18" charset="0"/>
              </a:rPr>
              <a:t>2018</a:t>
            </a:r>
            <a:r>
              <a:rPr lang="zh-CN" altLang="en-US" sz="2800" b="0" kern="0" dirty="0">
                <a:solidFill>
                  <a:srgbClr val="0033CC"/>
                </a:solidFill>
                <a:latin typeface="黑体" pitchFamily="49" charset="-122"/>
                <a:ea typeface="黑体" pitchFamily="49" charset="-122"/>
                <a:cs typeface="Times New Roman" pitchFamily="18" charset="0"/>
              </a:rPr>
              <a:t> 中国计算机学会优秀博士学位论文奖</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en-US" altLang="zh-CN" sz="2800" b="0" kern="0" dirty="0">
                <a:solidFill>
                  <a:srgbClr val="0033CC"/>
                </a:solidFill>
                <a:latin typeface="黑体" pitchFamily="49" charset="-122"/>
                <a:ea typeface="黑体" pitchFamily="49" charset="-122"/>
                <a:cs typeface="Times New Roman" pitchFamily="18" charset="0"/>
              </a:rPr>
              <a:t>2018</a:t>
            </a:r>
            <a:r>
              <a:rPr lang="zh-CN" altLang="en-US" sz="2800" b="0" kern="0" dirty="0">
                <a:solidFill>
                  <a:srgbClr val="0033CC"/>
                </a:solidFill>
                <a:latin typeface="黑体" pitchFamily="49" charset="-122"/>
                <a:ea typeface="黑体" pitchFamily="49" charset="-122"/>
                <a:cs typeface="Times New Roman" pitchFamily="18" charset="0"/>
              </a:rPr>
              <a:t> 入选哈尔滨工业大学“青年拔尖选聘计划”</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en-US" altLang="zh-CN" sz="2800" b="0" kern="0" dirty="0">
                <a:solidFill>
                  <a:srgbClr val="0033CC"/>
                </a:solidFill>
                <a:latin typeface="黑体" pitchFamily="49" charset="-122"/>
                <a:ea typeface="黑体" pitchFamily="49" charset="-122"/>
                <a:cs typeface="Times New Roman" pitchFamily="18" charset="0"/>
              </a:rPr>
              <a:t>2019</a:t>
            </a:r>
            <a:r>
              <a:rPr lang="zh-CN" altLang="en-US" sz="2800" b="0" kern="0" dirty="0">
                <a:solidFill>
                  <a:srgbClr val="0033CC"/>
                </a:solidFill>
                <a:latin typeface="黑体" pitchFamily="49" charset="-122"/>
                <a:ea typeface="黑体" pitchFamily="49" charset="-122"/>
                <a:cs typeface="Times New Roman" pitchFamily="18" charset="0"/>
              </a:rPr>
              <a:t> </a:t>
            </a:r>
            <a:r>
              <a:rPr lang="en-US" altLang="zh-CN" sz="2800" b="0" kern="0" dirty="0">
                <a:solidFill>
                  <a:srgbClr val="0033CC"/>
                </a:solidFill>
                <a:latin typeface="黑体" pitchFamily="49" charset="-122"/>
                <a:ea typeface="黑体" pitchFamily="49" charset="-122"/>
                <a:cs typeface="Times New Roman" pitchFamily="18" charset="0"/>
              </a:rPr>
              <a:t>ACM SIGMOD China Rising Star Award</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en-US" altLang="zh-CN" sz="2800" b="0" kern="0" dirty="0">
                <a:solidFill>
                  <a:srgbClr val="0033CC"/>
                </a:solidFill>
                <a:latin typeface="黑体" pitchFamily="49" charset="-122"/>
                <a:ea typeface="黑体" pitchFamily="49" charset="-122"/>
                <a:cs typeface="Times New Roman" pitchFamily="18" charset="0"/>
              </a:rPr>
              <a:t>2018 GSU Outstanding Graduate Student Award</a:t>
            </a:r>
            <a:endParaRPr lang="en-US" altLang="zh-CN" sz="2800" b="0" kern="0" dirty="0">
              <a:solidFill>
                <a:srgbClr val="0033CC"/>
              </a:solidFill>
              <a:latin typeface="黑体" pitchFamily="49" charset="-122"/>
              <a:ea typeface="黑体" pitchFamily="49" charset="-122"/>
              <a:cs typeface="Times New Roman" pitchFamily="18" charset="0"/>
            </a:endParaRPr>
          </a:p>
        </p:txBody>
      </p:sp>
      <p:pic>
        <p:nvPicPr>
          <p:cNvPr id="140290" name="Picture 2" descr="http://homepage.hit.edu.cn/file/showHP.do?d=7fcc75fadf3b4ec283b71addb6ceccef&amp;&amp;w=200&amp;&amp;h=204&amp;&amp;16229679903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20272" y="346076"/>
            <a:ext cx="1943100" cy="1943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619672" y="1857364"/>
            <a:ext cx="6024162" cy="2964914"/>
          </a:xfrm>
          <a:prstGeom prst="rect">
            <a:avLst/>
          </a:prstGeom>
          <a:solidFill>
            <a:srgbClr val="CCECFF"/>
          </a:solidFill>
          <a:ln w="9525">
            <a:noFill/>
            <a:miter lim="800000"/>
          </a:ln>
          <a:effectLst>
            <a:glow rad="63500">
              <a:schemeClr val="accent4">
                <a:satMod val="175000"/>
                <a:alpha val="40000"/>
              </a:schemeClr>
            </a:glow>
            <a:innerShdw blurRad="63500" dist="50800" dir="2700000">
              <a:prstClr val="black">
                <a:alpha val="50000"/>
              </a:prstClr>
            </a:innerShdw>
          </a:effectLst>
          <a:scene3d>
            <a:camera prst="orthographicFront">
              <a:rot lat="0" lon="0" rev="0"/>
            </a:camera>
            <a:lightRig rig="balanced" dir="t">
              <a:rot lat="0" lon="0" rev="8700000"/>
            </a:lightRig>
          </a:scene3d>
          <a:sp3d>
            <a:bevelT w="190500" h="38100"/>
          </a:sp3d>
        </p:spPr>
        <p:txBody>
          <a:bodyPr wrap="square">
            <a:spAutoFit/>
          </a:bodyPr>
          <a:lstStyle/>
          <a:p>
            <a:pPr marL="457200" indent="-457200">
              <a:lnSpc>
                <a:spcPts val="5600"/>
              </a:lnSpc>
              <a:buClr>
                <a:schemeClr val="hlink"/>
              </a:buClr>
              <a:buSzPct val="50000"/>
              <a:buFont typeface="Monotype Sorts" pitchFamily="2" charset="2"/>
              <a:buNone/>
              <a:defRPr/>
            </a:pPr>
            <a:r>
              <a:rPr lang="zh-CN" altLang="en-US" sz="4000" b="0" dirty="0">
                <a:ea typeface="黑体" pitchFamily="2" charset="-122"/>
                <a:cs typeface="Times New Roman" pitchFamily="18" charset="0"/>
              </a:rPr>
              <a:t>一、研究中教师与环境</a:t>
            </a:r>
            <a:endParaRPr lang="en-US" altLang="zh-CN" sz="4000" b="0" dirty="0">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solidFill>
                  <a:schemeClr val="bg1">
                    <a:lumMod val="75000"/>
                  </a:schemeClr>
                </a:solidFill>
                <a:ea typeface="黑体" pitchFamily="2" charset="-122"/>
                <a:cs typeface="Times New Roman" pitchFamily="18" charset="0"/>
              </a:rPr>
              <a:t>二、研究中心的研究方向</a:t>
            </a:r>
            <a:endParaRPr lang="en-US" altLang="zh-CN" sz="4000" b="0" dirty="0">
              <a:solidFill>
                <a:schemeClr val="bg1">
                  <a:lumMod val="75000"/>
                </a:schemeClr>
              </a:solidFill>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solidFill>
                  <a:schemeClr val="bg1">
                    <a:lumMod val="75000"/>
                  </a:schemeClr>
                </a:solidFill>
                <a:ea typeface="黑体" pitchFamily="2" charset="-122"/>
                <a:cs typeface="Times New Roman" pitchFamily="18" charset="0"/>
              </a:rPr>
              <a:t>三、研究中心的研究成果</a:t>
            </a:r>
            <a:endParaRPr lang="en-US" altLang="zh-CN" sz="4000" b="0" dirty="0">
              <a:solidFill>
                <a:schemeClr val="bg1">
                  <a:lumMod val="75000"/>
                </a:schemeClr>
              </a:solidFill>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solidFill>
                  <a:schemeClr val="bg1">
                    <a:lumMod val="75000"/>
                  </a:schemeClr>
                </a:solidFill>
                <a:ea typeface="黑体" pitchFamily="2" charset="-122"/>
                <a:cs typeface="Times New Roman" pitchFamily="18" charset="0"/>
              </a:rPr>
              <a:t>四、研究中心的人才培养</a:t>
            </a:r>
            <a:endParaRPr lang="en-US" altLang="zh-CN" sz="4000" b="0" dirty="0">
              <a:solidFill>
                <a:schemeClr val="bg1">
                  <a:lumMod val="75000"/>
                </a:schemeClr>
              </a:solidFill>
              <a:ea typeface="黑体" pitchFamily="2"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71472" y="332656"/>
            <a:ext cx="8321008" cy="4882294"/>
          </a:xfrm>
          <a:prstGeom prst="rect">
            <a:avLst/>
          </a:prstGeom>
          <a:solidFill>
            <a:schemeClr val="bg1"/>
          </a:solidFill>
          <a:ln>
            <a:noFill/>
          </a:ln>
          <a:effectLst/>
        </p:spPr>
        <p:txBody>
          <a:bodyPr/>
          <a:lstStyle/>
          <a:p>
            <a:pPr marL="363855" indent="-363855">
              <a:buClr>
                <a:srgbClr val="800000"/>
              </a:buClr>
              <a:buFont typeface="Wingdings" pitchFamily="2" charset="2"/>
              <a:buChar char="n"/>
            </a:pPr>
            <a:r>
              <a:rPr lang="zh-CN" altLang="en-US" sz="3200" b="0" dirty="0">
                <a:ea typeface="黑体" pitchFamily="49" charset="-122"/>
                <a:cs typeface="Times New Roman" pitchFamily="18" charset="0"/>
              </a:rPr>
              <a:t>标志性科研成果</a:t>
            </a:r>
            <a:endParaRPr lang="en-US" altLang="zh-CN" sz="3200" b="0" dirty="0">
              <a:ea typeface="黑体" pitchFamily="49" charset="-122"/>
              <a:cs typeface="Times New Roman" pitchFamily="18" charset="0"/>
            </a:endParaRPr>
          </a:p>
          <a:p>
            <a:r>
              <a:rPr lang="zh-CN" altLang="en-US" sz="2000" dirty="0">
                <a:latin typeface="黑体" pitchFamily="49" charset="-122"/>
                <a:ea typeface="黑体" pitchFamily="49" charset="-122"/>
              </a:rPr>
              <a:t>背景：</a:t>
            </a:r>
            <a:r>
              <a:rPr lang="en-US" altLang="zh-CN" sz="2000" dirty="0">
                <a:latin typeface="黑体" pitchFamily="49" charset="-122"/>
                <a:ea typeface="黑体" pitchFamily="49" charset="-122"/>
              </a:rPr>
              <a:t>1999</a:t>
            </a:r>
            <a:r>
              <a:rPr lang="zh-CN" altLang="en-US" sz="2000" dirty="0">
                <a:latin typeface="黑体" pitchFamily="49" charset="-122"/>
                <a:ea typeface="黑体" pitchFamily="49" charset="-122"/>
              </a:rPr>
              <a:t>年“最优子集修复问题”（</a:t>
            </a:r>
            <a:r>
              <a:rPr lang="en-US" altLang="zh-CN" sz="2000" dirty="0">
                <a:latin typeface="黑体" pitchFamily="49" charset="-122"/>
                <a:ea typeface="黑体" pitchFamily="49" charset="-122"/>
              </a:rPr>
              <a:t>PODS'99</a:t>
            </a:r>
            <a:r>
              <a:rPr lang="zh-CN" altLang="en-US" sz="2000" dirty="0">
                <a:latin typeface="黑体" pitchFamily="49" charset="-122"/>
                <a:ea typeface="黑体" pitchFamily="49" charset="-122"/>
              </a:rPr>
              <a:t>）被提出后，一直鲜有工作给出计算复杂性结果与近似算法。</a:t>
            </a:r>
            <a:endParaRPr lang="en-US" altLang="zh-CN" sz="2000" dirty="0">
              <a:latin typeface="黑体" pitchFamily="49" charset="-122"/>
              <a:ea typeface="黑体" pitchFamily="49" charset="-122"/>
            </a:endParaRPr>
          </a:p>
          <a:p>
            <a:endParaRPr lang="en-US" altLang="zh-CN" sz="2000" dirty="0">
              <a:latin typeface="黑体" pitchFamily="49" charset="-122"/>
              <a:ea typeface="黑体" pitchFamily="49" charset="-122"/>
            </a:endParaRPr>
          </a:p>
          <a:p>
            <a:r>
              <a:rPr lang="zh-CN" altLang="en-US" sz="2000" dirty="0">
                <a:latin typeface="黑体" pitchFamily="49" charset="-122"/>
                <a:ea typeface="黑体" pitchFamily="49" charset="-122"/>
              </a:rPr>
              <a:t>成果：</a:t>
            </a:r>
            <a:r>
              <a:rPr lang="en-US" altLang="zh-CN" sz="2000" dirty="0">
                <a:latin typeface="黑体" pitchFamily="49" charset="-122"/>
                <a:ea typeface="黑体" pitchFamily="49" charset="-122"/>
              </a:rPr>
              <a:t>2020</a:t>
            </a:r>
            <a:r>
              <a:rPr lang="zh-CN" altLang="en-US" sz="2000" dirty="0">
                <a:latin typeface="黑体" pitchFamily="49" charset="-122"/>
                <a:ea typeface="黑体" pitchFamily="49" charset="-122"/>
              </a:rPr>
              <a:t>年基础理论成果“</a:t>
            </a:r>
            <a:r>
              <a:rPr lang="en-US" altLang="zh-CN" sz="2000" dirty="0">
                <a:latin typeface="黑体" pitchFamily="49" charset="-122"/>
                <a:ea typeface="黑体" pitchFamily="49" charset="-122"/>
              </a:rPr>
              <a:t>Dongjing Miao, et al. The Computation of Optimal Subset Repairs. Proc. VLDB Endow. 2020”</a:t>
            </a:r>
            <a:r>
              <a:rPr lang="zh-CN" altLang="en-US" sz="2000" dirty="0">
                <a:latin typeface="黑体" pitchFamily="49" charset="-122"/>
                <a:ea typeface="黑体" pitchFamily="49" charset="-122"/>
              </a:rPr>
              <a:t>针对此数据质量基础计算问题提出了巧妙的研究方法，突破了问题上下界，被</a:t>
            </a:r>
            <a:r>
              <a:rPr lang="zh-CN" altLang="en-US" sz="2000" dirty="0">
                <a:solidFill>
                  <a:srgbClr val="C00000"/>
                </a:solidFill>
                <a:latin typeface="黑体" pitchFamily="49" charset="-122"/>
                <a:ea typeface="黑体" pitchFamily="49" charset="-122"/>
              </a:rPr>
              <a:t>第</a:t>
            </a:r>
            <a:r>
              <a:rPr lang="en-US" altLang="zh-CN" sz="2000" dirty="0">
                <a:solidFill>
                  <a:srgbClr val="C00000"/>
                </a:solidFill>
                <a:latin typeface="黑体" pitchFamily="49" charset="-122"/>
                <a:ea typeface="黑体" pitchFamily="49" charset="-122"/>
              </a:rPr>
              <a:t>46</a:t>
            </a:r>
            <a:r>
              <a:rPr lang="zh-CN" altLang="en-US" sz="2000" dirty="0">
                <a:solidFill>
                  <a:srgbClr val="C00000"/>
                </a:solidFill>
                <a:latin typeface="黑体" pitchFamily="49" charset="-122"/>
                <a:ea typeface="黑体" pitchFamily="49" charset="-122"/>
              </a:rPr>
              <a:t>届</a:t>
            </a:r>
            <a:r>
              <a:rPr lang="en-US" altLang="zh-CN" sz="2000" dirty="0">
                <a:solidFill>
                  <a:srgbClr val="C00000"/>
                </a:solidFill>
                <a:latin typeface="黑体" pitchFamily="49" charset="-122"/>
                <a:ea typeface="黑体" pitchFamily="49" charset="-122"/>
              </a:rPr>
              <a:t>VLDB</a:t>
            </a:r>
            <a:r>
              <a:rPr lang="zh-CN" altLang="en-US" sz="2000" dirty="0">
                <a:solidFill>
                  <a:srgbClr val="C00000"/>
                </a:solidFill>
                <a:latin typeface="黑体" pitchFamily="49" charset="-122"/>
                <a:ea typeface="黑体" pitchFamily="49" charset="-122"/>
              </a:rPr>
              <a:t>会议评论员</a:t>
            </a:r>
            <a:r>
              <a:rPr lang="zh-CN" altLang="en-US" sz="2000" dirty="0">
                <a:latin typeface="黑体" pitchFamily="49" charset="-122"/>
                <a:ea typeface="黑体" pitchFamily="49" charset="-122"/>
              </a:rPr>
              <a:t>评价：</a:t>
            </a:r>
            <a:endParaRPr lang="zh-CN" altLang="en-US" sz="2000" dirty="0">
              <a:latin typeface="黑体" pitchFamily="49" charset="-122"/>
              <a:ea typeface="黑体" pitchFamily="49" charset="-122"/>
            </a:endParaRPr>
          </a:p>
          <a:p>
            <a:endParaRPr lang="en-US" altLang="zh-CN" sz="2000" dirty="0">
              <a:latin typeface="黑体" pitchFamily="49" charset="-122"/>
              <a:ea typeface="黑体" pitchFamily="49" charset="-122"/>
            </a:endParaRPr>
          </a:p>
          <a:p>
            <a:r>
              <a:rPr lang="zh-CN" altLang="en-US" sz="2000" dirty="0">
                <a:latin typeface="黑体" pitchFamily="49" charset="-122"/>
                <a:ea typeface="黑体" pitchFamily="49" charset="-122"/>
              </a:rPr>
              <a:t>    </a:t>
            </a:r>
            <a:endParaRPr lang="zh-CN" altLang="en-US" sz="2000" b="0" kern="0" dirty="0">
              <a:latin typeface="黑体" pitchFamily="49" charset="-122"/>
              <a:ea typeface="黑体" pitchFamily="49" charset="-122"/>
              <a:cs typeface="Times New Roman" pitchFamily="18" charset="0"/>
            </a:endParaRPr>
          </a:p>
        </p:txBody>
      </p:sp>
      <p:sp>
        <p:nvSpPr>
          <p:cNvPr id="3" name="文本框 2"/>
          <p:cNvSpPr txBox="1"/>
          <p:nvPr/>
        </p:nvSpPr>
        <p:spPr>
          <a:xfrm>
            <a:off x="701855" y="3356992"/>
            <a:ext cx="7740290" cy="2719582"/>
          </a:xfrm>
          <a:prstGeom prst="rect">
            <a:avLst/>
          </a:prstGeom>
          <a:solidFill>
            <a:schemeClr val="tx2">
              <a:lumMod val="20000"/>
              <a:lumOff val="80000"/>
            </a:schemeClr>
          </a:solidFill>
        </p:spPr>
        <p:txBody>
          <a:bodyPr wrap="square" lIns="72000" tIns="36000" rIns="72000" bIns="36000" rtlCol="0">
            <a:spAutoFit/>
          </a:bodyPr>
          <a:lstStyle/>
          <a:p>
            <a:pPr algn="ctr"/>
            <a:r>
              <a:rPr lang="zh-CN" altLang="en-US" sz="2000" b="0" kern="0">
                <a:latin typeface="黑体" pitchFamily="49" charset="-122"/>
                <a:ea typeface="黑体" pitchFamily="49" charset="-122"/>
                <a:cs typeface="Times New Roman" pitchFamily="18" charset="0"/>
              </a:rPr>
              <a:t> 作者</a:t>
            </a:r>
            <a:r>
              <a:rPr lang="zh-CN" altLang="en-US" sz="2000" b="0" kern="0" dirty="0">
                <a:latin typeface="黑体" pitchFamily="49" charset="-122"/>
                <a:ea typeface="黑体" pitchFamily="49" charset="-122"/>
                <a:cs typeface="Times New Roman" pitchFamily="18" charset="0"/>
              </a:rPr>
              <a:t>推动了一个（数据库界）被</a:t>
            </a:r>
            <a:r>
              <a:rPr lang="zh-CN" altLang="en-US" sz="2000" b="0" kern="0" dirty="0">
                <a:solidFill>
                  <a:srgbClr val="FF0000"/>
                </a:solidFill>
                <a:latin typeface="黑体" pitchFamily="49" charset="-122"/>
                <a:ea typeface="黑体" pitchFamily="49" charset="-122"/>
                <a:cs typeface="Times New Roman" pitchFamily="18" charset="0"/>
              </a:rPr>
              <a:t>广泛关注</a:t>
            </a:r>
            <a:r>
              <a:rPr lang="zh-CN" altLang="en-US" sz="2000" b="0" kern="0" dirty="0">
                <a:latin typeface="黑体" pitchFamily="49" charset="-122"/>
                <a:ea typeface="黑体" pitchFamily="49" charset="-122"/>
                <a:cs typeface="Times New Roman" pitchFamily="18" charset="0"/>
              </a:rPr>
              <a:t>且</a:t>
            </a:r>
            <a:r>
              <a:rPr lang="zh-CN" altLang="en-US" sz="2000" b="0" kern="0" dirty="0">
                <a:solidFill>
                  <a:srgbClr val="FF0000"/>
                </a:solidFill>
                <a:latin typeface="黑体" pitchFamily="49" charset="-122"/>
                <a:ea typeface="黑体" pitchFamily="49" charset="-122"/>
                <a:cs typeface="Times New Roman" pitchFamily="18" charset="0"/>
              </a:rPr>
              <a:t>久未进展</a:t>
            </a:r>
            <a:r>
              <a:rPr lang="zh-CN" altLang="en-US" sz="2000" b="0" kern="0" dirty="0">
                <a:latin typeface="黑体" pitchFamily="49" charset="-122"/>
                <a:ea typeface="黑体" pitchFamily="49" charset="-122"/>
                <a:cs typeface="Times New Roman" pitchFamily="18" charset="0"/>
              </a:rPr>
              <a:t>的问题</a:t>
            </a:r>
            <a:r>
              <a:rPr lang="en-US" altLang="zh-CN" sz="2000" b="0" kern="0" dirty="0">
                <a:latin typeface="黑体" pitchFamily="49" charset="-122"/>
                <a:ea typeface="黑体" pitchFamily="49" charset="-122"/>
                <a:cs typeface="Times New Roman" pitchFamily="18" charset="0"/>
              </a:rPr>
              <a:t>.</a:t>
            </a:r>
            <a:endParaRPr lang="en-US" altLang="zh-CN" sz="2000" b="0" kern="0" dirty="0">
              <a:latin typeface="黑体" pitchFamily="49" charset="-122"/>
              <a:ea typeface="黑体" pitchFamily="49" charset="-122"/>
              <a:cs typeface="Times New Roman" pitchFamily="18" charset="0"/>
            </a:endParaRPr>
          </a:p>
          <a:p>
            <a:pPr algn="ctr"/>
            <a:r>
              <a:rPr lang="en-US" altLang="zh-CN" sz="2000" b="0" kern="0" dirty="0">
                <a:latin typeface="黑体" pitchFamily="49" charset="-122"/>
                <a:ea typeface="黑体" pitchFamily="49" charset="-122"/>
                <a:cs typeface="Times New Roman" pitchFamily="18" charset="0"/>
              </a:rPr>
              <a:t>(The authors advance a well-studied and popular problem.)</a:t>
            </a:r>
            <a:endParaRPr lang="en-US" altLang="zh-CN" sz="2000" b="0" kern="0" dirty="0">
              <a:latin typeface="黑体" pitchFamily="49" charset="-122"/>
              <a:ea typeface="黑体" pitchFamily="49" charset="-122"/>
              <a:cs typeface="Times New Roman" pitchFamily="18" charset="0"/>
            </a:endParaRPr>
          </a:p>
          <a:p>
            <a:pPr algn="ctr"/>
            <a:endParaRPr lang="en-US" altLang="zh-CN" sz="2000" dirty="0">
              <a:solidFill>
                <a:srgbClr val="FF0000"/>
              </a:solidFill>
              <a:latin typeface="黑体" pitchFamily="49" charset="-122"/>
              <a:ea typeface="黑体" pitchFamily="49" charset="-122"/>
            </a:endParaRPr>
          </a:p>
          <a:p>
            <a:pPr algn="just"/>
            <a:r>
              <a:rPr lang="zh-CN" altLang="en-US" sz="2000" dirty="0">
                <a:solidFill>
                  <a:srgbClr val="FF0000"/>
                </a:solidFill>
                <a:latin typeface="黑体" pitchFamily="49" charset="-122"/>
                <a:ea typeface="黑体" pitchFamily="49" charset="-122"/>
              </a:rPr>
              <a:t>    具有影响数据修复、一致性查询回答（等</a:t>
            </a:r>
            <a:r>
              <a:rPr lang="zh-CN" altLang="en-US" sz="2400" dirty="0">
                <a:solidFill>
                  <a:srgbClr val="FF0000"/>
                </a:solidFill>
                <a:latin typeface="黑体" pitchFamily="49" charset="-122"/>
                <a:ea typeface="黑体" pitchFamily="49" charset="-122"/>
              </a:rPr>
              <a:t>整个领域技术</a:t>
            </a:r>
            <a:r>
              <a:rPr lang="zh-CN" altLang="en-US" sz="2000" dirty="0">
                <a:solidFill>
                  <a:srgbClr val="FF0000"/>
                </a:solidFill>
                <a:latin typeface="黑体" pitchFamily="49" charset="-122"/>
                <a:ea typeface="黑体" pitchFamily="49" charset="-122"/>
              </a:rPr>
              <a:t>）</a:t>
            </a:r>
            <a:endParaRPr lang="en-US" altLang="zh-CN" sz="2000" dirty="0">
              <a:solidFill>
                <a:srgbClr val="FF0000"/>
              </a:solidFill>
              <a:latin typeface="黑体" pitchFamily="49" charset="-122"/>
              <a:ea typeface="黑体" pitchFamily="49" charset="-122"/>
            </a:endParaRPr>
          </a:p>
          <a:p>
            <a:pPr algn="just"/>
            <a:r>
              <a:rPr lang="en-US" altLang="zh-CN" sz="2000" dirty="0">
                <a:solidFill>
                  <a:srgbClr val="FF0000"/>
                </a:solidFill>
                <a:latin typeface="黑体" pitchFamily="49" charset="-122"/>
                <a:ea typeface="黑体" pitchFamily="49" charset="-122"/>
              </a:rPr>
              <a:t>    </a:t>
            </a:r>
            <a:r>
              <a:rPr lang="zh-CN" altLang="en-US" sz="2800" dirty="0">
                <a:solidFill>
                  <a:srgbClr val="FF0000"/>
                </a:solidFill>
                <a:latin typeface="黑体" pitchFamily="49" charset="-122"/>
                <a:ea typeface="黑体" pitchFamily="49" charset="-122"/>
              </a:rPr>
              <a:t>未来发展方向</a:t>
            </a:r>
            <a:r>
              <a:rPr lang="zh-CN" altLang="en-US" sz="2000" dirty="0">
                <a:solidFill>
                  <a:srgbClr val="FF0000"/>
                </a:solidFill>
                <a:latin typeface="黑体" pitchFamily="49" charset="-122"/>
                <a:ea typeface="黑体" pitchFamily="49" charset="-122"/>
              </a:rPr>
              <a:t>的潜力</a:t>
            </a:r>
            <a:r>
              <a:rPr lang="en-US" altLang="zh-CN" sz="2000" dirty="0">
                <a:solidFill>
                  <a:srgbClr val="FF0000"/>
                </a:solidFill>
                <a:latin typeface="黑体" pitchFamily="49" charset="-122"/>
                <a:ea typeface="黑体" pitchFamily="49" charset="-122"/>
              </a:rPr>
              <a:t>.</a:t>
            </a:r>
            <a:endParaRPr lang="en-US" altLang="zh-CN" sz="2000" dirty="0">
              <a:solidFill>
                <a:srgbClr val="FF0000"/>
              </a:solidFill>
              <a:latin typeface="黑体" pitchFamily="49" charset="-122"/>
              <a:ea typeface="黑体" pitchFamily="49" charset="-122"/>
            </a:endParaRPr>
          </a:p>
          <a:p>
            <a:pPr algn="just"/>
            <a:r>
              <a:rPr lang="en-US" altLang="zh-CN" sz="2000" b="0" kern="0" dirty="0">
                <a:latin typeface="黑体" pitchFamily="49" charset="-122"/>
                <a:ea typeface="黑体" pitchFamily="49" charset="-122"/>
                <a:cs typeface="Times New Roman" pitchFamily="18" charset="0"/>
              </a:rPr>
              <a:t>(The results have the potential to impact on the future direction of the overall research program in </a:t>
            </a:r>
            <a:r>
              <a:rPr lang="en-US" altLang="zh-CN" sz="2000" b="0" i="1" kern="0" dirty="0">
                <a:latin typeface="黑体" pitchFamily="49" charset="-122"/>
                <a:ea typeface="黑体" pitchFamily="49" charset="-122"/>
                <a:cs typeface="Times New Roman" pitchFamily="18" charset="0"/>
              </a:rPr>
              <a:t>database repairing</a:t>
            </a:r>
            <a:r>
              <a:rPr lang="en-US" altLang="zh-CN" sz="2000" b="0" kern="0" dirty="0">
                <a:latin typeface="黑体" pitchFamily="49" charset="-122"/>
                <a:ea typeface="黑体" pitchFamily="49" charset="-122"/>
                <a:cs typeface="Times New Roman" pitchFamily="18" charset="0"/>
              </a:rPr>
              <a:t> and </a:t>
            </a:r>
            <a:r>
              <a:rPr lang="en-US" altLang="zh-CN" sz="2000" b="0" i="1" kern="0" dirty="0">
                <a:latin typeface="黑体" pitchFamily="49" charset="-122"/>
                <a:ea typeface="黑体" pitchFamily="49" charset="-122"/>
                <a:cs typeface="Times New Roman" pitchFamily="18" charset="0"/>
              </a:rPr>
              <a:t>consistent query answering</a:t>
            </a:r>
            <a:r>
              <a:rPr lang="en-US" altLang="zh-CN" sz="2000" b="0" kern="0" dirty="0">
                <a:latin typeface="黑体" pitchFamily="49" charset="-122"/>
                <a:ea typeface="黑体" pitchFamily="49" charset="-122"/>
                <a:cs typeface="Times New Roman" pitchFamily="18" charset="0"/>
              </a:rPr>
              <a:t>)</a:t>
            </a:r>
            <a:endParaRPr lang="en-US" altLang="zh-CN" sz="2000" b="0" kern="0" dirty="0">
              <a:latin typeface="黑体" pitchFamily="49" charset="-122"/>
              <a:ea typeface="黑体" pitchFamily="49"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571470" y="332655"/>
            <a:ext cx="4000529" cy="2728224"/>
          </a:xfrm>
          <a:prstGeom prst="rect">
            <a:avLst/>
          </a:prstGeom>
          <a:solidFill>
            <a:schemeClr val="bg1"/>
          </a:solidFill>
          <a:ln>
            <a:noFill/>
          </a:ln>
          <a:effectLst/>
        </p:spPr>
        <p:txBody>
          <a:bodyPr/>
          <a:lstStyle/>
          <a:p>
            <a:pPr marL="363855" indent="-363855">
              <a:buClr>
                <a:srgbClr val="800000"/>
              </a:buClr>
              <a:buFont typeface="Wingdings" pitchFamily="2" charset="2"/>
              <a:buChar char="n"/>
            </a:pPr>
            <a:r>
              <a:rPr lang="zh-CN" altLang="en-US" sz="3200" b="0" dirty="0">
                <a:ea typeface="黑体" pitchFamily="49" charset="-122"/>
                <a:cs typeface="Times New Roman" pitchFamily="18" charset="0"/>
              </a:rPr>
              <a:t>其它经历</a:t>
            </a:r>
            <a:endParaRPr lang="en-US" altLang="zh-CN" sz="3200" b="0" dirty="0">
              <a:ea typeface="黑体" pitchFamily="49" charset="-122"/>
              <a:cs typeface="Times New Roman" pitchFamily="18" charset="0"/>
            </a:endParaRPr>
          </a:p>
          <a:p>
            <a:r>
              <a:rPr lang="zh-CN" altLang="en-US" sz="2000" dirty="0">
                <a:latin typeface="黑体" pitchFamily="49" charset="-122"/>
                <a:ea typeface="黑体" pitchFamily="49" charset="-122"/>
              </a:rPr>
              <a:t>哈尔滨工业大学</a:t>
            </a:r>
            <a:endParaRPr lang="en-US" altLang="zh-CN" sz="2000" dirty="0">
              <a:latin typeface="黑体" pitchFamily="49" charset="-122"/>
              <a:ea typeface="黑体" pitchFamily="49" charset="-122"/>
            </a:endParaRPr>
          </a:p>
          <a:p>
            <a:r>
              <a:rPr lang="zh-CN" altLang="en-US" sz="2000" dirty="0">
                <a:latin typeface="黑体" pitchFamily="49" charset="-122"/>
                <a:ea typeface="黑体" pitchFamily="49" charset="-122"/>
              </a:rPr>
              <a:t>计算机软件理论</a:t>
            </a:r>
            <a:endParaRPr lang="en-US" altLang="zh-CN" sz="2000" dirty="0">
              <a:latin typeface="黑体" pitchFamily="49" charset="-122"/>
              <a:ea typeface="黑体" pitchFamily="49" charset="-122"/>
            </a:endParaRPr>
          </a:p>
          <a:p>
            <a:r>
              <a:rPr lang="zh-CN" altLang="en-US" sz="2000" dirty="0">
                <a:latin typeface="黑体" pitchFamily="49" charset="-122"/>
                <a:ea typeface="黑体" pitchFamily="49" charset="-122"/>
              </a:rPr>
              <a:t>博士学位</a:t>
            </a:r>
            <a:endParaRPr lang="en-US" altLang="zh-CN" sz="2000" dirty="0">
              <a:latin typeface="黑体" pitchFamily="49" charset="-122"/>
              <a:ea typeface="黑体" pitchFamily="49" charset="-122"/>
            </a:endParaRPr>
          </a:p>
          <a:p>
            <a:endParaRPr lang="en-US" altLang="zh-CN" sz="2000" dirty="0">
              <a:latin typeface="黑体" pitchFamily="49" charset="-122"/>
              <a:ea typeface="黑体" pitchFamily="49" charset="-122"/>
            </a:endParaRPr>
          </a:p>
          <a:p>
            <a:r>
              <a:rPr lang="en-US" altLang="zh-CN" sz="2000" dirty="0">
                <a:latin typeface="黑体" pitchFamily="49" charset="-122"/>
                <a:ea typeface="黑体" pitchFamily="49" charset="-122"/>
              </a:rPr>
              <a:t>Georgia State</a:t>
            </a:r>
            <a:endParaRPr lang="en-US" altLang="zh-CN" sz="2000" dirty="0">
              <a:latin typeface="黑体" pitchFamily="49" charset="-122"/>
              <a:ea typeface="黑体" pitchFamily="49" charset="-122"/>
            </a:endParaRPr>
          </a:p>
          <a:p>
            <a:r>
              <a:rPr lang="en-US" altLang="zh-CN" sz="2000" dirty="0">
                <a:latin typeface="黑体" pitchFamily="49" charset="-122"/>
                <a:ea typeface="黑体" pitchFamily="49" charset="-122"/>
              </a:rPr>
              <a:t>University</a:t>
            </a:r>
            <a:endParaRPr lang="en-US" altLang="zh-CN" sz="2000" dirty="0">
              <a:latin typeface="黑体" pitchFamily="49" charset="-122"/>
              <a:ea typeface="黑体" pitchFamily="49" charset="-122"/>
            </a:endParaRPr>
          </a:p>
          <a:p>
            <a:r>
              <a:rPr lang="en-US" altLang="zh-CN" sz="2000" dirty="0">
                <a:latin typeface="黑体" pitchFamily="49" charset="-122"/>
                <a:ea typeface="黑体" pitchFamily="49" charset="-122"/>
              </a:rPr>
              <a:t>CS</a:t>
            </a:r>
            <a:r>
              <a:rPr lang="zh-CN" altLang="en-US" sz="2000" dirty="0">
                <a:latin typeface="黑体" pitchFamily="49" charset="-122"/>
                <a:ea typeface="黑体" pitchFamily="49" charset="-122"/>
              </a:rPr>
              <a:t>博士学位</a:t>
            </a:r>
            <a:endParaRPr lang="en-US" altLang="zh-CN" sz="2000" dirty="0">
              <a:latin typeface="黑体" pitchFamily="49" charset="-122"/>
              <a:ea typeface="黑体" pitchFamily="49" charset="-122"/>
            </a:endParaRPr>
          </a:p>
          <a:p>
            <a:endParaRPr lang="en-US" altLang="zh-CN" sz="2000" dirty="0">
              <a:latin typeface="黑体" pitchFamily="49" charset="-122"/>
              <a:ea typeface="黑体" pitchFamily="49" charset="-122"/>
            </a:endParaRPr>
          </a:p>
          <a:p>
            <a:endParaRPr lang="en-US" altLang="zh-CN" sz="2000" dirty="0">
              <a:latin typeface="黑体" pitchFamily="49" charset="-122"/>
              <a:ea typeface="黑体" pitchFamily="49" charset="-122"/>
            </a:endParaRPr>
          </a:p>
          <a:p>
            <a:endParaRPr lang="en-US" altLang="zh-CN" sz="2000" dirty="0">
              <a:latin typeface="黑体" pitchFamily="49" charset="-122"/>
              <a:ea typeface="黑体" pitchFamily="49" charset="-122"/>
            </a:endParaRPr>
          </a:p>
          <a:p>
            <a:endParaRPr lang="en-US" altLang="zh-CN" sz="2000" dirty="0">
              <a:latin typeface="黑体" pitchFamily="49" charset="-122"/>
              <a:ea typeface="黑体" pitchFamily="49" charset="-122"/>
            </a:endParaRPr>
          </a:p>
          <a:p>
            <a:endParaRPr lang="en-US" altLang="zh-CN" sz="2000" dirty="0">
              <a:latin typeface="黑体" pitchFamily="49" charset="-122"/>
              <a:ea typeface="黑体" pitchFamily="49" charset="-122"/>
            </a:endParaRPr>
          </a:p>
          <a:p>
            <a:r>
              <a:rPr lang="zh-CN" altLang="en-US" sz="2000" dirty="0">
                <a:latin typeface="黑体" pitchFamily="49" charset="-122"/>
                <a:ea typeface="黑体" pitchFamily="49" charset="-122"/>
              </a:rPr>
              <a:t>译著</a:t>
            </a:r>
            <a:endParaRPr lang="en-US" altLang="zh-CN" sz="2000" dirty="0">
              <a:latin typeface="黑体" pitchFamily="49" charset="-122"/>
              <a:ea typeface="黑体" pitchFamily="49" charset="-122"/>
            </a:endParaRPr>
          </a:p>
          <a:p>
            <a:r>
              <a:rPr lang="en-US" altLang="zh-CN" sz="2000" dirty="0">
                <a:latin typeface="黑体" pitchFamily="49" charset="-122"/>
                <a:ea typeface="黑体" pitchFamily="49" charset="-122"/>
              </a:rPr>
              <a:t>The once and future Turing: Computing the world</a:t>
            </a:r>
            <a:endParaRPr lang="en-US" altLang="zh-CN" sz="2000" dirty="0">
              <a:latin typeface="黑体" pitchFamily="49" charset="-122"/>
              <a:ea typeface="黑体" pitchFamily="49" charset="-122"/>
            </a:endParaRPr>
          </a:p>
          <a:p>
            <a:r>
              <a:rPr lang="zh-CN" altLang="en-US" sz="2000" dirty="0">
                <a:latin typeface="黑体" pitchFamily="49" charset="-122"/>
                <a:ea typeface="黑体" pitchFamily="49" charset="-122"/>
              </a:rPr>
              <a:t>中的“无限时图灵机”部分</a:t>
            </a:r>
            <a:endParaRPr lang="en-US" altLang="zh-CN" sz="2000" dirty="0">
              <a:latin typeface="黑体" pitchFamily="49" charset="-122"/>
              <a:ea typeface="黑体" pitchFamily="49" charset="-122"/>
            </a:endParaRPr>
          </a:p>
          <a:p>
            <a:endParaRPr lang="en-US" altLang="zh-CN" sz="2000" dirty="0">
              <a:latin typeface="黑体" pitchFamily="49" charset="-122"/>
              <a:ea typeface="黑体" pitchFamily="49" charset="-122"/>
            </a:endParaRPr>
          </a:p>
          <a:p>
            <a:r>
              <a:rPr lang="zh-CN" altLang="en-US" sz="2000" dirty="0">
                <a:latin typeface="黑体" pitchFamily="49" charset="-122"/>
                <a:ea typeface="黑体" pitchFamily="49" charset="-122"/>
              </a:rPr>
              <a:t>中文名：</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永恒的图灵</a:t>
            </a:r>
            <a:r>
              <a:rPr lang="en-US" altLang="zh-CN" sz="2000" dirty="0">
                <a:latin typeface="黑体" pitchFamily="49" charset="-122"/>
                <a:ea typeface="黑体" pitchFamily="49" charset="-122"/>
              </a:rPr>
              <a:t>》</a:t>
            </a:r>
            <a:endParaRPr lang="en-US" altLang="zh-CN" sz="2000" dirty="0">
              <a:latin typeface="黑体" pitchFamily="49" charset="-122"/>
              <a:ea typeface="黑体" pitchFamily="49" charset="-122"/>
            </a:endParaRPr>
          </a:p>
          <a:p>
            <a:endParaRPr lang="en-US" altLang="zh-CN" sz="2000" dirty="0">
              <a:latin typeface="黑体" pitchFamily="49" charset="-122"/>
              <a:ea typeface="黑体" pitchFamily="49" charset="-122"/>
            </a:endParaRPr>
          </a:p>
          <a:p>
            <a:endParaRPr lang="en-US" altLang="zh-CN" sz="1200" dirty="0">
              <a:latin typeface="黑体" pitchFamily="49" charset="-122"/>
              <a:ea typeface="黑体" pitchFamily="49" charset="-122"/>
            </a:endParaRPr>
          </a:p>
        </p:txBody>
      </p:sp>
      <p:pic>
        <p:nvPicPr>
          <p:cNvPr id="66" name="图片 65"/>
          <p:cNvPicPr>
            <a:picLocks noChangeAspect="1"/>
          </p:cNvPicPr>
          <p:nvPr/>
        </p:nvPicPr>
        <p:blipFill>
          <a:blip r:embed="rId1"/>
          <a:stretch>
            <a:fillRect/>
          </a:stretch>
        </p:blipFill>
        <p:spPr>
          <a:xfrm>
            <a:off x="2674931" y="476672"/>
            <a:ext cx="6505581" cy="4104456"/>
          </a:xfrm>
          <a:prstGeom prst="rect">
            <a:avLst/>
          </a:prstGeom>
        </p:spPr>
      </p:pic>
      <p:pic>
        <p:nvPicPr>
          <p:cNvPr id="63" name="图片 62"/>
          <p:cNvPicPr>
            <a:picLocks noChangeAspect="1"/>
          </p:cNvPicPr>
          <p:nvPr/>
        </p:nvPicPr>
        <p:blipFill>
          <a:blip r:embed="rId2"/>
          <a:stretch>
            <a:fillRect/>
          </a:stretch>
        </p:blipFill>
        <p:spPr>
          <a:xfrm>
            <a:off x="7092279" y="4757381"/>
            <a:ext cx="1339089" cy="1880255"/>
          </a:xfrm>
          <a:prstGeom prst="rect">
            <a:avLst/>
          </a:prstGeom>
        </p:spPr>
      </p:pic>
      <p:pic>
        <p:nvPicPr>
          <p:cNvPr id="31752" name="Picture 8" descr="永恒的图灵：20位科学家对图灵思想的解构与超越》【摘要书评试读】- 京东图书"/>
          <p:cNvPicPr>
            <a:picLocks noChangeAspect="1" noChangeArrowheads="1"/>
          </p:cNvPicPr>
          <p:nvPr/>
        </p:nvPicPr>
        <p:blipFill rotWithShape="1">
          <a:blip r:embed="rId3">
            <a:extLst>
              <a:ext uri="{28A0092B-C50C-407E-A947-70E740481C1C}">
                <a14:useLocalDpi xmlns:a14="http://schemas.microsoft.com/office/drawing/2010/main" val="0"/>
              </a:ext>
            </a:extLst>
          </a:blip>
          <a:srcRect l="10389" r="14407"/>
          <a:stretch>
            <a:fillRect/>
          </a:stretch>
        </p:blipFill>
        <p:spPr bwMode="auto">
          <a:xfrm>
            <a:off x="4860032" y="4674597"/>
            <a:ext cx="1523596" cy="2025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536" y="188640"/>
            <a:ext cx="4087241" cy="769441"/>
          </a:xfrm>
          <a:prstGeom prst="rect">
            <a:avLst/>
          </a:prstGeom>
          <a:noFill/>
        </p:spPr>
        <p:txBody>
          <a:bodyPr wrap="square" rtlCol="0">
            <a:spAutoFit/>
          </a:bodyPr>
          <a:lstStyle/>
          <a:p>
            <a:pPr eaLnBrk="0" hangingPunct="0">
              <a:defRPr/>
            </a:pPr>
            <a:r>
              <a:rPr lang="zh-CN" altLang="en-US" sz="4400" kern="0" dirty="0">
                <a:solidFill>
                  <a:srgbClr val="FF0000"/>
                </a:solidFill>
                <a:latin typeface="华文隶书" pitchFamily="2" charset="-122"/>
                <a:ea typeface="华文隶书" pitchFamily="2" charset="-122"/>
                <a:cs typeface="+mj-cs"/>
              </a:rPr>
              <a:t>张开旗讲师</a:t>
            </a:r>
            <a:endParaRPr lang="en-US" altLang="zh-CN" sz="4400" kern="0" dirty="0">
              <a:solidFill>
                <a:srgbClr val="FF0000"/>
              </a:solidFill>
              <a:latin typeface="华文隶书" pitchFamily="2" charset="-122"/>
              <a:ea typeface="华文隶书" pitchFamily="2" charset="-122"/>
              <a:cs typeface="+mj-cs"/>
            </a:endParaRPr>
          </a:p>
        </p:txBody>
      </p:sp>
      <p:sp>
        <p:nvSpPr>
          <p:cNvPr id="5" name="文本框 5"/>
          <p:cNvSpPr txBox="1"/>
          <p:nvPr/>
        </p:nvSpPr>
        <p:spPr>
          <a:xfrm>
            <a:off x="107504" y="1844824"/>
            <a:ext cx="9217024" cy="2308324"/>
          </a:xfrm>
          <a:prstGeom prst="rect">
            <a:avLst/>
          </a:prstGeom>
          <a:noFill/>
        </p:spPr>
        <p:txBody>
          <a:bodyPr wrap="square" rtlCol="0">
            <a:spAutoFit/>
          </a:bodyPr>
          <a:lstStyle/>
          <a:p>
            <a:r>
              <a:rPr lang="zh-CN" altLang="en-US" sz="3200" b="0" kern="0" dirty="0">
                <a:latin typeface="黑体" pitchFamily="49" charset="-122"/>
                <a:ea typeface="黑体" pitchFamily="49" charset="-122"/>
                <a:cs typeface="Times New Roman" pitchFamily="18" charset="0"/>
              </a:rPr>
              <a:t>研究方向</a:t>
            </a:r>
            <a:r>
              <a:rPr lang="zh-CN" altLang="en-US" sz="2400" dirty="0"/>
              <a:t>：</a:t>
            </a:r>
            <a:endParaRPr lang="en-US" altLang="zh-CN" sz="2400" dirty="0"/>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数据查询：</a:t>
            </a:r>
            <a:r>
              <a:rPr lang="en-US" altLang="zh-CN" sz="2800" b="0" kern="0" dirty="0">
                <a:solidFill>
                  <a:srgbClr val="0033CC"/>
                </a:solidFill>
                <a:latin typeface="黑体" pitchFamily="49" charset="-122"/>
                <a:ea typeface="黑体" pitchFamily="49" charset="-122"/>
                <a:cs typeface="Times New Roman" pitchFamily="18" charset="0"/>
              </a:rPr>
              <a:t>Skyline</a:t>
            </a:r>
            <a:r>
              <a:rPr lang="zh-CN" altLang="en-US" sz="2800" b="0" kern="0" dirty="0">
                <a:solidFill>
                  <a:srgbClr val="0033CC"/>
                </a:solidFill>
                <a:latin typeface="黑体" pitchFamily="49" charset="-122"/>
                <a:ea typeface="黑体" pitchFamily="49" charset="-122"/>
                <a:cs typeface="Times New Roman" pitchFamily="18" charset="0"/>
              </a:rPr>
              <a:t>查询、</a:t>
            </a:r>
            <a:r>
              <a:rPr lang="en-US" altLang="zh-CN" sz="2800" b="0" kern="0" dirty="0" err="1">
                <a:solidFill>
                  <a:srgbClr val="0033CC"/>
                </a:solidFill>
                <a:latin typeface="黑体" pitchFamily="49" charset="-122"/>
                <a:ea typeface="黑体" pitchFamily="49" charset="-122"/>
                <a:cs typeface="Times New Roman" pitchFamily="18" charset="0"/>
              </a:rPr>
              <a:t>MaxRS</a:t>
            </a:r>
            <a:r>
              <a:rPr lang="zh-CN" altLang="en-US" sz="2800" b="0" kern="0" dirty="0">
                <a:solidFill>
                  <a:srgbClr val="0033CC"/>
                </a:solidFill>
                <a:latin typeface="黑体" pitchFamily="49" charset="-122"/>
                <a:ea typeface="黑体" pitchFamily="49" charset="-122"/>
                <a:cs typeface="Times New Roman" pitchFamily="18" charset="0"/>
              </a:rPr>
              <a:t>查询、近似查询等</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en-US" altLang="zh-CN" sz="2800" b="0" kern="0" dirty="0">
                <a:solidFill>
                  <a:srgbClr val="0033CC"/>
                </a:solidFill>
                <a:latin typeface="黑体" pitchFamily="49" charset="-122"/>
                <a:ea typeface="黑体" pitchFamily="49" charset="-122"/>
                <a:cs typeface="Times New Roman" pitchFamily="18" charset="0"/>
              </a:rPr>
              <a:t>AI4DB</a:t>
            </a:r>
            <a:r>
              <a:rPr lang="zh-CN" altLang="en-US" sz="2800" b="0" kern="0" dirty="0">
                <a:solidFill>
                  <a:srgbClr val="0033CC"/>
                </a:solidFill>
                <a:latin typeface="黑体" pitchFamily="49" charset="-122"/>
                <a:ea typeface="黑体" pitchFamily="49" charset="-122"/>
                <a:cs typeface="Times New Roman" pitchFamily="18" charset="0"/>
              </a:rPr>
              <a:t>：基于机器学习模型的数据库系统调参、索引选择、索引构建、</a:t>
            </a:r>
            <a:r>
              <a:rPr lang="en-US" altLang="zh-CN" sz="2800" b="0" kern="0" dirty="0">
                <a:solidFill>
                  <a:srgbClr val="0033CC"/>
                </a:solidFill>
                <a:latin typeface="黑体" pitchFamily="49" charset="-122"/>
                <a:ea typeface="黑体" pitchFamily="49" charset="-122"/>
                <a:cs typeface="Times New Roman" pitchFamily="18" charset="0"/>
              </a:rPr>
              <a:t>Join</a:t>
            </a:r>
            <a:r>
              <a:rPr lang="zh-CN" altLang="en-US" sz="2800" b="0" kern="0" dirty="0">
                <a:solidFill>
                  <a:srgbClr val="0033CC"/>
                </a:solidFill>
                <a:latin typeface="黑体" pitchFamily="49" charset="-122"/>
                <a:ea typeface="黑体" pitchFamily="49" charset="-122"/>
                <a:cs typeface="Times New Roman" pitchFamily="18" charset="0"/>
              </a:rPr>
              <a:t>查询和查询重写等</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平台开发：基于</a:t>
            </a:r>
            <a:r>
              <a:rPr lang="en-US" altLang="zh-CN" sz="2800" b="0" kern="0" dirty="0">
                <a:solidFill>
                  <a:srgbClr val="0033CC"/>
                </a:solidFill>
                <a:latin typeface="黑体" pitchFamily="49" charset="-122"/>
                <a:ea typeface="黑体" pitchFamily="49" charset="-122"/>
                <a:cs typeface="Times New Roman" pitchFamily="18" charset="0"/>
              </a:rPr>
              <a:t>Prometheus</a:t>
            </a:r>
            <a:r>
              <a:rPr lang="zh-CN" altLang="en-US" sz="2800" b="0" kern="0" dirty="0">
                <a:solidFill>
                  <a:srgbClr val="0033CC"/>
                </a:solidFill>
                <a:latin typeface="黑体" pitchFamily="49" charset="-122"/>
                <a:ea typeface="黑体" pitchFamily="49" charset="-122"/>
                <a:cs typeface="Times New Roman" pitchFamily="18" charset="0"/>
              </a:rPr>
              <a:t>的时序数据库平台开发</a:t>
            </a:r>
            <a:endParaRPr lang="en-US" altLang="zh-CN" sz="2800" b="0" kern="0" dirty="0">
              <a:solidFill>
                <a:srgbClr val="0033CC"/>
              </a:solidFill>
              <a:latin typeface="黑体" pitchFamily="49" charset="-122"/>
              <a:ea typeface="黑体" pitchFamily="49" charset="-122"/>
              <a:cs typeface="Times New Roman" pitchFamily="18" charset="0"/>
            </a:endParaRPr>
          </a:p>
        </p:txBody>
      </p:sp>
      <p:sp>
        <p:nvSpPr>
          <p:cNvPr id="6" name="文本框 6"/>
          <p:cNvSpPr txBox="1"/>
          <p:nvPr/>
        </p:nvSpPr>
        <p:spPr>
          <a:xfrm>
            <a:off x="165201" y="4505925"/>
            <a:ext cx="7839776" cy="1446550"/>
          </a:xfrm>
          <a:prstGeom prst="rect">
            <a:avLst/>
          </a:prstGeom>
          <a:noFill/>
        </p:spPr>
        <p:txBody>
          <a:bodyPr wrap="square" rtlCol="0">
            <a:spAutoFit/>
          </a:bodyPr>
          <a:lstStyle/>
          <a:p>
            <a:r>
              <a:rPr lang="zh-CN" altLang="en-US" sz="3200" b="0" kern="0" dirty="0">
                <a:latin typeface="黑体" pitchFamily="49" charset="-122"/>
                <a:ea typeface="黑体" pitchFamily="49" charset="-122"/>
                <a:cs typeface="Times New Roman" pitchFamily="18" charset="0"/>
              </a:rPr>
              <a:t>研究成果</a:t>
            </a:r>
            <a:r>
              <a:rPr lang="zh-CN" altLang="en-US" sz="2400" dirty="0"/>
              <a:t>：</a:t>
            </a:r>
            <a:endParaRPr lang="en-US" altLang="zh-CN" sz="2400" dirty="0"/>
          </a:p>
          <a:p>
            <a:pPr marL="865505" lvl="1" indent="-419100">
              <a:spcBef>
                <a:spcPts val="0"/>
              </a:spcBef>
              <a:buClr>
                <a:srgbClr val="800000"/>
              </a:buClr>
              <a:buSzPct val="75000"/>
              <a:buFont typeface="Wingdings" pitchFamily="2" charset="2"/>
              <a:buChar char="Ø"/>
            </a:pPr>
            <a:r>
              <a:rPr lang="zh-CN" altLang="en-US" sz="2800" b="0" kern="0" dirty="0">
                <a:solidFill>
                  <a:srgbClr val="0033CC"/>
                </a:solidFill>
                <a:latin typeface="黑体" pitchFamily="49" charset="-122"/>
                <a:ea typeface="黑体" pitchFamily="49" charset="-122"/>
                <a:cs typeface="Times New Roman" pitchFamily="18" charset="0"/>
              </a:rPr>
              <a:t>目前在</a:t>
            </a:r>
            <a:r>
              <a:rPr lang="en-US" altLang="zh-CN" sz="2800" b="0" kern="0" dirty="0">
                <a:solidFill>
                  <a:srgbClr val="0033CC"/>
                </a:solidFill>
                <a:latin typeface="黑体" pitchFamily="49" charset="-122"/>
                <a:ea typeface="黑体" pitchFamily="49" charset="-122"/>
                <a:cs typeface="Times New Roman" pitchFamily="18" charset="0"/>
              </a:rPr>
              <a:t>TKDE</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CIKM</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ICDCS</a:t>
            </a:r>
            <a:r>
              <a:rPr lang="zh-CN" altLang="en-US" sz="2800" b="0" kern="0" dirty="0">
                <a:solidFill>
                  <a:srgbClr val="0033CC"/>
                </a:solidFill>
                <a:latin typeface="黑体" pitchFamily="49" charset="-122"/>
                <a:ea typeface="黑体" pitchFamily="49" charset="-122"/>
                <a:cs typeface="Times New Roman" pitchFamily="18" charset="0"/>
              </a:rPr>
              <a:t>、</a:t>
            </a:r>
            <a:r>
              <a:rPr lang="en-US" altLang="zh-CN" sz="2800" b="0" kern="0" dirty="0">
                <a:solidFill>
                  <a:srgbClr val="0033CC"/>
                </a:solidFill>
                <a:latin typeface="黑体" pitchFamily="49" charset="-122"/>
                <a:ea typeface="黑体" pitchFamily="49" charset="-122"/>
                <a:cs typeface="Times New Roman" pitchFamily="18" charset="0"/>
              </a:rPr>
              <a:t>DASFAA</a:t>
            </a:r>
            <a:r>
              <a:rPr lang="zh-CN" altLang="en-US" sz="2800" b="0" kern="0" dirty="0">
                <a:solidFill>
                  <a:srgbClr val="0033CC"/>
                </a:solidFill>
                <a:latin typeface="黑体" pitchFamily="49" charset="-122"/>
                <a:ea typeface="黑体" pitchFamily="49" charset="-122"/>
                <a:cs typeface="Times New Roman" pitchFamily="18" charset="0"/>
              </a:rPr>
              <a:t>等国际顶级期刊和重要会议发表论文</a:t>
            </a:r>
            <a:r>
              <a:rPr lang="en-US" altLang="zh-CN" sz="2800" b="0" kern="0" dirty="0">
                <a:solidFill>
                  <a:srgbClr val="0033CC"/>
                </a:solidFill>
                <a:latin typeface="黑体" pitchFamily="49" charset="-122"/>
                <a:ea typeface="黑体" pitchFamily="49" charset="-122"/>
                <a:cs typeface="Times New Roman" pitchFamily="18" charset="0"/>
              </a:rPr>
              <a:t>9</a:t>
            </a:r>
            <a:r>
              <a:rPr lang="zh-CN" altLang="en-US" sz="2800" b="0" kern="0" dirty="0">
                <a:solidFill>
                  <a:srgbClr val="0033CC"/>
                </a:solidFill>
                <a:latin typeface="黑体" pitchFamily="49" charset="-122"/>
                <a:ea typeface="黑体" pitchFamily="49" charset="-122"/>
                <a:cs typeface="Times New Roman" pitchFamily="18" charset="0"/>
              </a:rPr>
              <a:t>篇。</a:t>
            </a:r>
            <a:endParaRPr lang="en-US" altLang="zh-CN" sz="2800" b="0" kern="0" dirty="0">
              <a:solidFill>
                <a:srgbClr val="0033CC"/>
              </a:solidFill>
              <a:latin typeface="黑体" pitchFamily="49" charset="-122"/>
              <a:ea typeface="黑体" pitchFamily="49" charset="-122"/>
              <a:cs typeface="Times New Roman" pitchFamily="18" charset="0"/>
            </a:endParaRPr>
          </a:p>
        </p:txBody>
      </p:sp>
      <p:pic>
        <p:nvPicPr>
          <p:cNvPr id="7" name="图片 7"/>
          <p:cNvPicPr>
            <a:picLocks noChangeAspect="1"/>
          </p:cNvPicPr>
          <p:nvPr/>
        </p:nvPicPr>
        <p:blipFill>
          <a:blip r:embed="rId1"/>
          <a:stretch>
            <a:fillRect/>
          </a:stretch>
        </p:blipFill>
        <p:spPr>
          <a:xfrm>
            <a:off x="6948265" y="188640"/>
            <a:ext cx="1728192" cy="1996643"/>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0"/>
          <p:cNvSpPr txBox="1">
            <a:spLocks noChangeArrowheads="1"/>
          </p:cNvSpPr>
          <p:nvPr/>
        </p:nvSpPr>
        <p:spPr bwMode="auto">
          <a:xfrm>
            <a:off x="5286380" y="159229"/>
            <a:ext cx="3786214" cy="686726"/>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研究中心环境</a:t>
            </a:r>
            <a:endParaRPr lang="zh-CN" altLang="en-US" sz="4000" dirty="0">
              <a:solidFill>
                <a:srgbClr val="800000"/>
              </a:solidFill>
              <a:latin typeface="黑体" pitchFamily="49" charset="-122"/>
              <a:ea typeface="黑体" pitchFamily="49" charset="-122"/>
            </a:endParaRPr>
          </a:p>
        </p:txBody>
      </p:sp>
      <p:cxnSp>
        <p:nvCxnSpPr>
          <p:cNvPr id="3" name="直接连接符 2"/>
          <p:cNvCxnSpPr/>
          <p:nvPr/>
        </p:nvCxnSpPr>
        <p:spPr bwMode="auto">
          <a:xfrm>
            <a:off x="5011704" y="857232"/>
            <a:ext cx="4140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4" name="Rectangle 4"/>
          <p:cNvSpPr>
            <a:spLocks noChangeArrowheads="1"/>
          </p:cNvSpPr>
          <p:nvPr/>
        </p:nvSpPr>
        <p:spPr bwMode="auto">
          <a:xfrm>
            <a:off x="249052" y="1124744"/>
            <a:ext cx="8715436" cy="5040312"/>
          </a:xfrm>
          <a:prstGeom prst="rect">
            <a:avLst/>
          </a:prstGeom>
          <a:noFill/>
          <a:ln w="9525">
            <a:noFill/>
            <a:miter lim="800000"/>
          </a:ln>
        </p:spPr>
        <p:txBody>
          <a:bodyPr/>
          <a:lstStyle/>
          <a:p>
            <a:pPr algn="just">
              <a:lnSpc>
                <a:spcPct val="110000"/>
              </a:lnSpc>
              <a:buClr>
                <a:schemeClr val="hlink"/>
              </a:buClr>
              <a:buSzPct val="50000"/>
              <a:buFont typeface="Wingdings" pitchFamily="2" charset="2"/>
              <a:buChar char="n"/>
            </a:pPr>
            <a:r>
              <a:rPr lang="zh-CN" altLang="en-US" sz="3200" b="0" kern="0" dirty="0">
                <a:latin typeface="黑体" pitchFamily="49" charset="-122"/>
                <a:ea typeface="黑体" pitchFamily="49" charset="-122"/>
                <a:cs typeface="Times New Roman" pitchFamily="18" charset="0"/>
              </a:rPr>
              <a:t>哈工大国际大数据计算研究中心</a:t>
            </a:r>
            <a:endParaRPr lang="zh-CN" altLang="en-US" sz="3200" b="0" kern="0" dirty="0">
              <a:latin typeface="黑体" pitchFamily="49" charset="-122"/>
              <a:ea typeface="黑体" pitchFamily="49" charset="-122"/>
              <a:cs typeface="Times New Roman" pitchFamily="18" charset="0"/>
            </a:endParaRPr>
          </a:p>
          <a:p>
            <a:pPr lvl="1" algn="just">
              <a:lnSpc>
                <a:spcPct val="110000"/>
              </a:lnSpc>
              <a:buClr>
                <a:schemeClr val="hlink"/>
              </a:buClr>
              <a:buSzPct val="50000"/>
              <a:buFont typeface="Wingdings" pitchFamily="2" charset="2"/>
              <a:buChar char="u"/>
            </a:pPr>
            <a:r>
              <a:rPr lang="fr-FR" altLang="en-US" sz="2600" b="0" dirty="0">
                <a:solidFill>
                  <a:srgbClr val="000066"/>
                </a:solidFill>
                <a:latin typeface="黑体" pitchFamily="49" charset="-122"/>
                <a:ea typeface="黑体" pitchFamily="49" charset="-122"/>
              </a:rPr>
              <a:t> </a:t>
            </a:r>
            <a:r>
              <a:rPr lang="zh-CN" altLang="en-US" sz="2400" b="0" dirty="0">
                <a:solidFill>
                  <a:srgbClr val="0000FF"/>
                </a:solidFill>
                <a:latin typeface="黑体" pitchFamily="49" charset="-122"/>
                <a:ea typeface="黑体" pitchFamily="49" charset="-122"/>
              </a:rPr>
              <a:t>支撑部门：</a:t>
            </a:r>
            <a:r>
              <a:rPr lang="zh-CN" altLang="en-US" sz="2400" b="0" dirty="0">
                <a:solidFill>
                  <a:srgbClr val="800000"/>
                </a:solidFill>
                <a:latin typeface="黑体" pitchFamily="49" charset="-122"/>
                <a:ea typeface="黑体" pitchFamily="49" charset="-122"/>
              </a:rPr>
              <a:t>哈工大与哈尔滨市政府（免租金，</a:t>
            </a:r>
            <a:r>
              <a:rPr lang="en-US" altLang="zh-CN" sz="2400" b="0" dirty="0">
                <a:solidFill>
                  <a:srgbClr val="800000"/>
                </a:solidFill>
                <a:latin typeface="黑体" pitchFamily="49" charset="-122"/>
                <a:ea typeface="黑体" pitchFamily="49" charset="-122"/>
              </a:rPr>
              <a:t>120+100</a:t>
            </a:r>
            <a:r>
              <a:rPr lang="zh-CN" altLang="en-US" sz="2400" b="0" dirty="0">
                <a:solidFill>
                  <a:srgbClr val="800000"/>
                </a:solidFill>
                <a:latin typeface="黑体" pitchFamily="49" charset="-122"/>
                <a:ea typeface="黑体" pitchFamily="49" charset="-122"/>
              </a:rPr>
              <a:t>万）</a:t>
            </a:r>
            <a:endParaRPr lang="en-US" altLang="zh-CN" sz="2400" b="0" dirty="0">
              <a:solidFill>
                <a:srgbClr val="800000"/>
              </a:solidFill>
              <a:latin typeface="黑体" pitchFamily="49" charset="-122"/>
              <a:ea typeface="黑体" pitchFamily="49" charset="-122"/>
            </a:endParaRPr>
          </a:p>
          <a:p>
            <a:pPr lvl="1" algn="just">
              <a:lnSpc>
                <a:spcPct val="110000"/>
              </a:lnSpc>
              <a:buClr>
                <a:schemeClr val="hlink"/>
              </a:buClr>
              <a:buSzPct val="50000"/>
              <a:buFont typeface="Wingdings" pitchFamily="2" charset="2"/>
              <a:buChar char="u"/>
            </a:pPr>
            <a:r>
              <a:rPr lang="zh-CN" altLang="en-US" sz="2400" b="0" dirty="0">
                <a:solidFill>
                  <a:srgbClr val="000066"/>
                </a:solidFill>
                <a:latin typeface="黑体" pitchFamily="49" charset="-122"/>
                <a:ea typeface="黑体" pitchFamily="49" charset="-122"/>
              </a:rPr>
              <a:t> </a:t>
            </a:r>
            <a:r>
              <a:rPr lang="zh-CN" altLang="en-US" sz="2400" b="0" dirty="0">
                <a:solidFill>
                  <a:srgbClr val="0000FF"/>
                </a:solidFill>
                <a:latin typeface="黑体" pitchFamily="49" charset="-122"/>
                <a:ea typeface="黑体" pitchFamily="49" charset="-122"/>
              </a:rPr>
              <a:t>地    点：</a:t>
            </a:r>
            <a:r>
              <a:rPr lang="zh-CN" altLang="en-US" sz="2400" b="0" dirty="0">
                <a:solidFill>
                  <a:srgbClr val="800000"/>
                </a:solidFill>
                <a:latin typeface="黑体" pitchFamily="49" charset="-122"/>
                <a:ea typeface="黑体" pitchFamily="49" charset="-122"/>
              </a:rPr>
              <a:t>位于中国云谷，面积</a:t>
            </a:r>
            <a:r>
              <a:rPr lang="en-US" altLang="zh-CN" sz="2400" b="0" dirty="0">
                <a:solidFill>
                  <a:srgbClr val="800000"/>
                </a:solidFill>
                <a:latin typeface="黑体" pitchFamily="49" charset="-122"/>
                <a:ea typeface="黑体" pitchFamily="49" charset="-122"/>
              </a:rPr>
              <a:t>1300</a:t>
            </a:r>
            <a:r>
              <a:rPr lang="zh-CN" altLang="en-US" sz="2400" b="0" dirty="0">
                <a:solidFill>
                  <a:srgbClr val="800000"/>
                </a:solidFill>
                <a:latin typeface="黑体" pitchFamily="49" charset="-122"/>
                <a:ea typeface="黑体" pitchFamily="49" charset="-122"/>
              </a:rPr>
              <a:t>平方米</a:t>
            </a:r>
            <a:endParaRPr lang="en-US" altLang="zh-CN" sz="2400" b="0" dirty="0">
              <a:solidFill>
                <a:srgbClr val="800000"/>
              </a:solidFill>
              <a:latin typeface="黑体" pitchFamily="49" charset="-122"/>
              <a:ea typeface="黑体" pitchFamily="49" charset="-122"/>
            </a:endParaRPr>
          </a:p>
          <a:p>
            <a:pPr lvl="1" algn="just">
              <a:lnSpc>
                <a:spcPct val="110000"/>
              </a:lnSpc>
              <a:buClr>
                <a:schemeClr val="hlink"/>
              </a:buClr>
              <a:buSzPct val="50000"/>
              <a:buFont typeface="Wingdings" pitchFamily="2" charset="2"/>
              <a:buChar char="u"/>
            </a:pPr>
            <a:r>
              <a:rPr lang="zh-CN" altLang="en-US" sz="2400" b="0" dirty="0">
                <a:solidFill>
                  <a:srgbClr val="000066"/>
                </a:solidFill>
                <a:latin typeface="黑体" pitchFamily="49" charset="-122"/>
                <a:ea typeface="黑体" pitchFamily="49" charset="-122"/>
              </a:rPr>
              <a:t> </a:t>
            </a:r>
            <a:r>
              <a:rPr lang="zh-CN" altLang="en-US" sz="2400" b="0" dirty="0">
                <a:solidFill>
                  <a:srgbClr val="0000FF"/>
                </a:solidFill>
                <a:latin typeface="黑体" pitchFamily="49" charset="-122"/>
                <a:ea typeface="黑体" pitchFamily="49" charset="-122"/>
              </a:rPr>
              <a:t>合作大学：</a:t>
            </a:r>
            <a:r>
              <a:rPr lang="zh-CN" altLang="en-US" sz="2400" b="0" dirty="0">
                <a:solidFill>
                  <a:srgbClr val="800000"/>
                </a:solidFill>
                <a:latin typeface="黑体" pitchFamily="49" charset="-122"/>
                <a:ea typeface="黑体" pitchFamily="49" charset="-122"/>
              </a:rPr>
              <a:t>美国、加拿大、英国、澳大利亚、香港</a:t>
            </a:r>
            <a:endParaRPr lang="en-US" altLang="zh-CN" sz="2400" b="0" dirty="0">
              <a:solidFill>
                <a:srgbClr val="800000"/>
              </a:solidFill>
              <a:latin typeface="黑体" pitchFamily="49" charset="-122"/>
              <a:ea typeface="黑体" pitchFamily="49" charset="-122"/>
            </a:endParaRPr>
          </a:p>
          <a:p>
            <a:pPr algn="just">
              <a:lnSpc>
                <a:spcPct val="110000"/>
              </a:lnSpc>
              <a:spcBef>
                <a:spcPts val="600"/>
              </a:spcBef>
              <a:buClr>
                <a:schemeClr val="hlink"/>
              </a:buClr>
              <a:buSzPct val="50000"/>
            </a:pPr>
            <a:r>
              <a:rPr lang="zh-CN" altLang="en-US" sz="3200" b="0" kern="0" dirty="0">
                <a:latin typeface="黑体" pitchFamily="49" charset="-122"/>
                <a:ea typeface="黑体" pitchFamily="49" charset="-122"/>
                <a:cs typeface="Times New Roman" pitchFamily="18" charset="0"/>
              </a:rPr>
              <a:t> </a:t>
            </a:r>
            <a:endParaRPr lang="en-US" altLang="zh-CN" sz="3200" b="0" kern="0" dirty="0">
              <a:latin typeface="黑体" pitchFamily="49" charset="-122"/>
              <a:ea typeface="黑体" pitchFamily="49" charset="-122"/>
              <a:cs typeface="Times New Roman" pitchFamily="18" charset="0"/>
            </a:endParaRPr>
          </a:p>
          <a:p>
            <a:pPr algn="just">
              <a:lnSpc>
                <a:spcPct val="110000"/>
              </a:lnSpc>
              <a:spcBef>
                <a:spcPts val="600"/>
              </a:spcBef>
              <a:buClr>
                <a:schemeClr val="hlink"/>
              </a:buClr>
              <a:buSzPct val="50000"/>
              <a:buFont typeface="Wingdings" pitchFamily="2" charset="2"/>
              <a:buChar char="n"/>
            </a:pPr>
            <a:r>
              <a:rPr lang="zh-CN" altLang="en-US" sz="3200" b="0" kern="0" dirty="0">
                <a:latin typeface="黑体" pitchFamily="49" charset="-122"/>
                <a:ea typeface="黑体" pitchFamily="49" charset="-122"/>
                <a:cs typeface="Times New Roman" pitchFamily="18" charset="0"/>
              </a:rPr>
              <a:t>计算平台</a:t>
            </a:r>
            <a:endParaRPr lang="en-US" altLang="zh-CN" sz="3200" b="0" kern="0" dirty="0">
              <a:latin typeface="黑体" pitchFamily="49" charset="-122"/>
              <a:ea typeface="黑体" pitchFamily="49" charset="-122"/>
              <a:cs typeface="Times New Roman" pitchFamily="18" charset="0"/>
            </a:endParaRPr>
          </a:p>
          <a:p>
            <a:pPr lvl="1" algn="just">
              <a:lnSpc>
                <a:spcPct val="110000"/>
              </a:lnSpc>
              <a:buClr>
                <a:schemeClr val="hlink"/>
              </a:buClr>
              <a:buSzPct val="50000"/>
              <a:buFont typeface="Wingdings" pitchFamily="2" charset="2"/>
              <a:buChar char="u"/>
            </a:pPr>
            <a:r>
              <a:rPr lang="zh-CN" altLang="en-US" sz="2400" b="0" dirty="0">
                <a:solidFill>
                  <a:srgbClr val="0000FF"/>
                </a:solidFill>
                <a:latin typeface="黑体" pitchFamily="49" charset="-122"/>
                <a:ea typeface="黑体" pitchFamily="49" charset="-122"/>
              </a:rPr>
              <a:t> </a:t>
            </a:r>
            <a:r>
              <a:rPr lang="en-US" altLang="zh-CN" sz="2400" b="0" dirty="0">
                <a:solidFill>
                  <a:srgbClr val="0000FF"/>
                </a:solidFill>
                <a:latin typeface="黑体" pitchFamily="49" charset="-122"/>
                <a:ea typeface="黑体" pitchFamily="49" charset="-122"/>
              </a:rPr>
              <a:t>52</a:t>
            </a:r>
            <a:r>
              <a:rPr lang="zh-CN" altLang="en-US" sz="2400" b="0" dirty="0">
                <a:solidFill>
                  <a:srgbClr val="0000FF"/>
                </a:solidFill>
                <a:latin typeface="黑体" pitchFamily="49" charset="-122"/>
                <a:ea typeface="黑体" pitchFamily="49" charset="-122"/>
              </a:rPr>
              <a:t>节点的计算机机群</a:t>
            </a:r>
            <a:endParaRPr lang="en-US" altLang="zh-CN" sz="2400" b="0" dirty="0">
              <a:solidFill>
                <a:srgbClr val="0000FF"/>
              </a:solidFill>
              <a:latin typeface="黑体" pitchFamily="49" charset="-122"/>
              <a:ea typeface="黑体" pitchFamily="49" charset="-122"/>
            </a:endParaRPr>
          </a:p>
          <a:p>
            <a:pPr lvl="1" algn="just">
              <a:lnSpc>
                <a:spcPct val="110000"/>
              </a:lnSpc>
              <a:buClr>
                <a:schemeClr val="hlink"/>
              </a:buClr>
              <a:buSzPct val="50000"/>
              <a:buFont typeface="Wingdings" pitchFamily="2" charset="2"/>
              <a:buChar char="u"/>
            </a:pPr>
            <a:r>
              <a:rPr lang="zh-CN" altLang="en-US" sz="2400" b="0" dirty="0">
                <a:solidFill>
                  <a:srgbClr val="0000FF"/>
                </a:solidFill>
                <a:latin typeface="黑体" pitchFamily="49" charset="-122"/>
                <a:ea typeface="黑体" pitchFamily="49" charset="-122"/>
              </a:rPr>
              <a:t> </a:t>
            </a:r>
            <a:r>
              <a:rPr lang="en-US" altLang="zh-CN" sz="2400" b="0" dirty="0">
                <a:solidFill>
                  <a:srgbClr val="0000FF"/>
                </a:solidFill>
                <a:latin typeface="黑体" pitchFamily="49" charset="-122"/>
                <a:ea typeface="黑体" pitchFamily="49" charset="-122"/>
              </a:rPr>
              <a:t>3T</a:t>
            </a:r>
            <a:r>
              <a:rPr lang="zh-CN" altLang="en-US" sz="2400" b="0" dirty="0">
                <a:solidFill>
                  <a:srgbClr val="0000FF"/>
                </a:solidFill>
                <a:latin typeface="黑体" pitchFamily="49" charset="-122"/>
                <a:ea typeface="黑体" pitchFamily="49" charset="-122"/>
              </a:rPr>
              <a:t>内存的大数据计算机</a:t>
            </a:r>
            <a:endParaRPr lang="en-US" altLang="zh-CN" sz="2400" b="0" dirty="0">
              <a:solidFill>
                <a:srgbClr val="0000FF"/>
              </a:solidFill>
              <a:latin typeface="黑体" pitchFamily="49" charset="-122"/>
              <a:ea typeface="黑体" pitchFamily="49" charset="-122"/>
            </a:endParaRPr>
          </a:p>
          <a:p>
            <a:pPr lvl="1" algn="just">
              <a:lnSpc>
                <a:spcPct val="110000"/>
              </a:lnSpc>
              <a:buClr>
                <a:schemeClr val="hlink"/>
              </a:buClr>
              <a:buSzPct val="50000"/>
              <a:buFont typeface="Wingdings" pitchFamily="2" charset="2"/>
              <a:buChar char="u"/>
            </a:pPr>
            <a:r>
              <a:rPr lang="zh-CN" altLang="en-US" sz="2400" b="0" dirty="0">
                <a:solidFill>
                  <a:srgbClr val="0000FF"/>
                </a:solidFill>
                <a:latin typeface="黑体" pitchFamily="49" charset="-122"/>
                <a:ea typeface="黑体" pitchFamily="49" charset="-122"/>
              </a:rPr>
              <a:t> </a:t>
            </a:r>
            <a:r>
              <a:rPr lang="en-US" altLang="zh-CN" sz="2400" b="0" dirty="0">
                <a:solidFill>
                  <a:srgbClr val="0000FF"/>
                </a:solidFill>
                <a:latin typeface="黑体" pitchFamily="49" charset="-122"/>
                <a:ea typeface="黑体" pitchFamily="49" charset="-122"/>
              </a:rPr>
              <a:t>100T</a:t>
            </a:r>
            <a:r>
              <a:rPr lang="zh-CN" altLang="en-US" sz="2400" b="0" dirty="0">
                <a:solidFill>
                  <a:srgbClr val="0000FF"/>
                </a:solidFill>
                <a:latin typeface="黑体" pitchFamily="49" charset="-122"/>
                <a:ea typeface="黑体" pitchFamily="49" charset="-122"/>
              </a:rPr>
              <a:t>的大数据存储系统</a:t>
            </a:r>
            <a:endParaRPr lang="en-US" altLang="zh-CN" sz="2400" b="0" dirty="0">
              <a:solidFill>
                <a:srgbClr val="0000FF"/>
              </a:solidFill>
              <a:latin typeface="黑体" pitchFamily="49" charset="-122"/>
              <a:ea typeface="黑体" pitchFamily="49" charset="-122"/>
            </a:endParaRPr>
          </a:p>
          <a:p>
            <a:pPr algn="just">
              <a:lnSpc>
                <a:spcPct val="110000"/>
              </a:lnSpc>
              <a:buClr>
                <a:schemeClr val="hlink"/>
              </a:buClr>
              <a:buSzPct val="50000"/>
            </a:pPr>
            <a:r>
              <a:rPr lang="en-US" altLang="zh-CN" sz="3200" b="0" kern="0" dirty="0">
                <a:latin typeface="黑体" pitchFamily="49" charset="-122"/>
                <a:ea typeface="黑体" pitchFamily="49" charset="-122"/>
                <a:cs typeface="Times New Roman" pitchFamily="18" charset="0"/>
              </a:rPr>
              <a:t> </a:t>
            </a:r>
            <a:endParaRPr lang="zh-CN" altLang="en-US" sz="3200" b="0" kern="0" dirty="0">
              <a:latin typeface="黑体" pitchFamily="49" charset="-122"/>
              <a:ea typeface="黑体" pitchFamily="49" charset="-122"/>
              <a:cs typeface="Times New Roman" pitchFamily="18" charset="0"/>
            </a:endParaRPr>
          </a:p>
        </p:txBody>
      </p:sp>
      <p:pic>
        <p:nvPicPr>
          <p:cNvPr id="46082" name="Picture 2" descr="D:\personal\photos\云谷\IMG_20170110_160029.jpg"/>
          <p:cNvPicPr>
            <a:picLocks noChangeAspect="1" noChangeArrowheads="1"/>
          </p:cNvPicPr>
          <p:nvPr/>
        </p:nvPicPr>
        <p:blipFill>
          <a:blip r:embed="rId1" cstate="print"/>
          <a:srcRect/>
          <a:stretch>
            <a:fillRect/>
          </a:stretch>
        </p:blipFill>
        <p:spPr bwMode="auto">
          <a:xfrm>
            <a:off x="6429388" y="5197090"/>
            <a:ext cx="2214546" cy="1660910"/>
          </a:xfrm>
          <a:prstGeom prst="rect">
            <a:avLst/>
          </a:prstGeom>
          <a:noFill/>
        </p:spPr>
      </p:pic>
      <p:pic>
        <p:nvPicPr>
          <p:cNvPr id="46083" name="Picture 3" descr="C:\Users\HongGao\AppData\Local\Temp\B2Temp\Attach\001副本.jpg"/>
          <p:cNvPicPr>
            <a:picLocks noChangeAspect="1" noChangeArrowheads="1"/>
          </p:cNvPicPr>
          <p:nvPr/>
        </p:nvPicPr>
        <p:blipFill>
          <a:blip r:embed="rId2" cstate="print"/>
          <a:srcRect/>
          <a:stretch>
            <a:fillRect/>
          </a:stretch>
        </p:blipFill>
        <p:spPr bwMode="auto">
          <a:xfrm>
            <a:off x="5429256" y="3071810"/>
            <a:ext cx="3438135" cy="193753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p:cTn id="21"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p:cTn id="28"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p:cTn id="35"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p:cTn id="42"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4">
                                            <p:txEl>
                                              <p:pRg st="5" end="5"/>
                                            </p:txEl>
                                          </p:spTgt>
                                        </p:tgtEl>
                                      </p:cBhvr>
                                    </p:animEffect>
                                  </p:childTnLst>
                                </p:cTn>
                              </p:par>
                              <p:par>
                                <p:cTn id="45" presetID="53"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 calcmode="lin" valueType="num">
                                      <p:cBhvr>
                                        <p:cTn id="47"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49" dur="500"/>
                                        <p:tgtEl>
                                          <p:spTgt spid="4">
                                            <p:txEl>
                                              <p:pRg st="6" end="6"/>
                                            </p:txEl>
                                          </p:spTgt>
                                        </p:tgtEl>
                                      </p:cBhvr>
                                    </p:animEffect>
                                  </p:childTnLst>
                                </p:cTn>
                              </p:par>
                              <p:par>
                                <p:cTn id="50" presetID="53" presetClass="entr" presetSubtype="0" fill="hold" nodeType="withEffect">
                                  <p:stCondLst>
                                    <p:cond delay="0"/>
                                  </p:stCondLst>
                                  <p:childTnLst>
                                    <p:set>
                                      <p:cBhvr>
                                        <p:cTn id="51" dur="1" fill="hold">
                                          <p:stCondLst>
                                            <p:cond delay="0"/>
                                          </p:stCondLst>
                                        </p:cTn>
                                        <p:tgtEl>
                                          <p:spTgt spid="4">
                                            <p:txEl>
                                              <p:pRg st="7" end="7"/>
                                            </p:txEl>
                                          </p:spTgt>
                                        </p:tgtEl>
                                        <p:attrNameLst>
                                          <p:attrName>style.visibility</p:attrName>
                                        </p:attrNameLst>
                                      </p:cBhvr>
                                      <p:to>
                                        <p:strVal val="visible"/>
                                      </p:to>
                                    </p:set>
                                    <p:anim calcmode="lin" valueType="num">
                                      <p:cBhvr>
                                        <p:cTn id="52"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53" dur="5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54" dur="500"/>
                                        <p:tgtEl>
                                          <p:spTgt spid="4">
                                            <p:txEl>
                                              <p:pRg st="7" end="7"/>
                                            </p:txEl>
                                          </p:spTgt>
                                        </p:tgtEl>
                                      </p:cBhvr>
                                    </p:animEffect>
                                  </p:childTnLst>
                                </p:cTn>
                              </p:par>
                              <p:par>
                                <p:cTn id="55" presetID="53" presetClass="entr" presetSubtype="0"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 calcmode="lin" valueType="num">
                                      <p:cBhvr>
                                        <p:cTn id="57"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58" dur="500" fill="hold"/>
                                        <p:tgtEl>
                                          <p:spTgt spid="4">
                                            <p:txEl>
                                              <p:pRg st="8" end="8"/>
                                            </p:txEl>
                                          </p:spTgt>
                                        </p:tgtEl>
                                        <p:attrNameLst>
                                          <p:attrName>ppt_h</p:attrName>
                                        </p:attrNameLst>
                                      </p:cBhvr>
                                      <p:tavLst>
                                        <p:tav tm="0">
                                          <p:val>
                                            <p:fltVal val="0"/>
                                          </p:val>
                                        </p:tav>
                                        <p:tav tm="100000">
                                          <p:val>
                                            <p:strVal val="#ppt_h"/>
                                          </p:val>
                                        </p:tav>
                                      </p:tavLst>
                                    </p:anim>
                                    <p:animEffect transition="in" filter="fade">
                                      <p:cBhvr>
                                        <p:cTn id="59" dur="500"/>
                                        <p:tgtEl>
                                          <p:spTgt spid="4">
                                            <p:txEl>
                                              <p:pRg st="8" end="8"/>
                                            </p:txEl>
                                          </p:spTgt>
                                        </p:tgtEl>
                                      </p:cBhvr>
                                    </p:animEffect>
                                  </p:childTnLst>
                                </p:cTn>
                              </p:par>
                              <p:par>
                                <p:cTn id="60" presetID="53" presetClass="entr" presetSubtype="0" fill="hold" nodeType="withEffect">
                                  <p:stCondLst>
                                    <p:cond delay="0"/>
                                  </p:stCondLst>
                                  <p:childTnLst>
                                    <p:set>
                                      <p:cBhvr>
                                        <p:cTn id="61" dur="1" fill="hold">
                                          <p:stCondLst>
                                            <p:cond delay="0"/>
                                          </p:stCondLst>
                                        </p:cTn>
                                        <p:tgtEl>
                                          <p:spTgt spid="4">
                                            <p:txEl>
                                              <p:pRg st="9" end="9"/>
                                            </p:txEl>
                                          </p:spTgt>
                                        </p:tgtEl>
                                        <p:attrNameLst>
                                          <p:attrName>style.visibility</p:attrName>
                                        </p:attrNameLst>
                                      </p:cBhvr>
                                      <p:to>
                                        <p:strVal val="visible"/>
                                      </p:to>
                                    </p:set>
                                    <p:anim calcmode="lin" valueType="num">
                                      <p:cBhvr>
                                        <p:cTn id="62" dur="500" fill="hold"/>
                                        <p:tgtEl>
                                          <p:spTgt spid="4">
                                            <p:txEl>
                                              <p:pRg st="9" end="9"/>
                                            </p:txEl>
                                          </p:spTgt>
                                        </p:tgtEl>
                                        <p:attrNameLst>
                                          <p:attrName>ppt_w</p:attrName>
                                        </p:attrNameLst>
                                      </p:cBhvr>
                                      <p:tavLst>
                                        <p:tav tm="0">
                                          <p:val>
                                            <p:fltVal val="0"/>
                                          </p:val>
                                        </p:tav>
                                        <p:tav tm="100000">
                                          <p:val>
                                            <p:strVal val="#ppt_w"/>
                                          </p:val>
                                        </p:tav>
                                      </p:tavLst>
                                    </p:anim>
                                    <p:anim calcmode="lin" valueType="num">
                                      <p:cBhvr>
                                        <p:cTn id="63" dur="500" fill="hold"/>
                                        <p:tgtEl>
                                          <p:spTgt spid="4">
                                            <p:txEl>
                                              <p:pRg st="9" end="9"/>
                                            </p:txEl>
                                          </p:spTgt>
                                        </p:tgtEl>
                                        <p:attrNameLst>
                                          <p:attrName>ppt_h</p:attrName>
                                        </p:attrNameLst>
                                      </p:cBhvr>
                                      <p:tavLst>
                                        <p:tav tm="0">
                                          <p:val>
                                            <p:fltVal val="0"/>
                                          </p:val>
                                        </p:tav>
                                        <p:tav tm="100000">
                                          <p:val>
                                            <p:strVal val="#ppt_h"/>
                                          </p:val>
                                        </p:tav>
                                      </p:tavLst>
                                    </p:anim>
                                    <p:animEffect transition="in" filter="fade">
                                      <p:cBhvr>
                                        <p:cTn id="64"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0"/>
          <p:cNvSpPr txBox="1">
            <a:spLocks noChangeArrowheads="1"/>
          </p:cNvSpPr>
          <p:nvPr/>
        </p:nvSpPr>
        <p:spPr bwMode="auto">
          <a:xfrm>
            <a:off x="5286380" y="159229"/>
            <a:ext cx="3786214" cy="686726"/>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研究中心环境</a:t>
            </a:r>
            <a:endParaRPr lang="zh-CN" altLang="en-US" sz="4000" dirty="0">
              <a:solidFill>
                <a:srgbClr val="800000"/>
              </a:solidFill>
              <a:latin typeface="黑体" pitchFamily="49" charset="-122"/>
              <a:ea typeface="黑体" pitchFamily="49" charset="-122"/>
            </a:endParaRPr>
          </a:p>
        </p:txBody>
      </p:sp>
      <p:cxnSp>
        <p:nvCxnSpPr>
          <p:cNvPr id="3" name="直接连接符 2"/>
          <p:cNvCxnSpPr/>
          <p:nvPr/>
        </p:nvCxnSpPr>
        <p:spPr bwMode="auto">
          <a:xfrm>
            <a:off x="5011704" y="857232"/>
            <a:ext cx="4140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4" name="Rectangle 4"/>
          <p:cNvSpPr>
            <a:spLocks noChangeArrowheads="1"/>
          </p:cNvSpPr>
          <p:nvPr/>
        </p:nvSpPr>
        <p:spPr bwMode="auto">
          <a:xfrm>
            <a:off x="249052" y="1124744"/>
            <a:ext cx="8715436" cy="5040312"/>
          </a:xfrm>
          <a:prstGeom prst="rect">
            <a:avLst/>
          </a:prstGeom>
          <a:noFill/>
          <a:ln w="9525">
            <a:noFill/>
            <a:miter lim="800000"/>
          </a:ln>
        </p:spPr>
        <p:txBody>
          <a:bodyPr/>
          <a:lstStyle/>
          <a:p>
            <a:pPr algn="just">
              <a:lnSpc>
                <a:spcPct val="110000"/>
              </a:lnSpc>
              <a:buClr>
                <a:schemeClr val="hlink"/>
              </a:buClr>
              <a:buSzPct val="50000"/>
              <a:buFont typeface="Wingdings" pitchFamily="2" charset="2"/>
              <a:buChar char="n"/>
            </a:pPr>
            <a:r>
              <a:rPr lang="zh-CN" altLang="en-US" sz="3200" b="0" kern="0" dirty="0">
                <a:latin typeface="黑体" pitchFamily="49" charset="-122"/>
                <a:ea typeface="黑体" pitchFamily="49" charset="-122"/>
                <a:cs typeface="Times New Roman" pitchFamily="18" charset="0"/>
              </a:rPr>
              <a:t> “大数据流通与交易技术”国家工程实验室</a:t>
            </a:r>
            <a:endParaRPr lang="en-US" altLang="zh-CN" sz="3200" b="0" kern="0" dirty="0">
              <a:latin typeface="黑体" pitchFamily="49" charset="-122"/>
              <a:ea typeface="黑体" pitchFamily="49" charset="-122"/>
              <a:cs typeface="Times New Roman" pitchFamily="18" charset="0"/>
            </a:endParaRPr>
          </a:p>
          <a:p>
            <a:pPr algn="just">
              <a:lnSpc>
                <a:spcPct val="110000"/>
              </a:lnSpc>
              <a:buClr>
                <a:schemeClr val="hlink"/>
              </a:buClr>
              <a:buSzPct val="50000"/>
            </a:pPr>
            <a:r>
              <a:rPr lang="en-US" altLang="zh-CN" sz="3200" b="0" kern="0" dirty="0">
                <a:latin typeface="黑体" pitchFamily="49" charset="-122"/>
                <a:ea typeface="黑体" pitchFamily="49" charset="-122"/>
                <a:cs typeface="Times New Roman" pitchFamily="18" charset="0"/>
              </a:rPr>
              <a:t>  </a:t>
            </a:r>
            <a:r>
              <a:rPr lang="zh-CN" altLang="en-US" sz="3200" b="0" kern="0" dirty="0">
                <a:latin typeface="黑体" pitchFamily="49" charset="-122"/>
                <a:ea typeface="黑体" pitchFamily="49" charset="-122"/>
                <a:cs typeface="Times New Roman" pitchFamily="18" charset="0"/>
              </a:rPr>
              <a:t>数据质量评估与修复研究中心</a:t>
            </a:r>
            <a:endParaRPr lang="zh-CN" altLang="en-US" sz="3200" b="0" kern="0" dirty="0">
              <a:latin typeface="黑体" pitchFamily="49" charset="-122"/>
              <a:ea typeface="黑体" pitchFamily="49" charset="-122"/>
              <a:cs typeface="Times New Roman" pitchFamily="18" charset="0"/>
            </a:endParaRPr>
          </a:p>
          <a:p>
            <a:pPr lvl="1" algn="just">
              <a:spcBef>
                <a:spcPts val="600"/>
              </a:spcBef>
              <a:buClr>
                <a:schemeClr val="hlink"/>
              </a:buClr>
              <a:buSzPct val="50000"/>
              <a:buFont typeface="Wingdings" pitchFamily="2" charset="2"/>
              <a:buChar char="u"/>
            </a:pPr>
            <a:r>
              <a:rPr lang="fr-FR" altLang="en-US" sz="2600" b="0" dirty="0">
                <a:solidFill>
                  <a:srgbClr val="000066"/>
                </a:solidFill>
                <a:latin typeface="黑体" pitchFamily="49" charset="-122"/>
                <a:ea typeface="黑体" pitchFamily="49" charset="-122"/>
              </a:rPr>
              <a:t> </a:t>
            </a:r>
            <a:r>
              <a:rPr lang="zh-CN" altLang="en-US" sz="2800" b="0" dirty="0">
                <a:solidFill>
                  <a:srgbClr val="0000FF"/>
                </a:solidFill>
                <a:latin typeface="黑体" pitchFamily="49" charset="-122"/>
                <a:ea typeface="黑体" pitchFamily="49" charset="-122"/>
              </a:rPr>
              <a:t>支撑部门：</a:t>
            </a:r>
            <a:r>
              <a:rPr lang="zh-CN" altLang="en-US" sz="2800" b="0" dirty="0">
                <a:solidFill>
                  <a:srgbClr val="800000"/>
                </a:solidFill>
                <a:latin typeface="黑体" pitchFamily="49" charset="-122"/>
                <a:ea typeface="黑体" pitchFamily="49" charset="-122"/>
              </a:rPr>
              <a:t>国家发改委</a:t>
            </a:r>
            <a:endParaRPr lang="en-US" altLang="zh-CN" sz="2800" b="0" dirty="0">
              <a:solidFill>
                <a:srgbClr val="800000"/>
              </a:solidFill>
              <a:latin typeface="黑体" pitchFamily="49" charset="-122"/>
              <a:ea typeface="黑体" pitchFamily="49" charset="-122"/>
            </a:endParaRPr>
          </a:p>
          <a:p>
            <a:pPr algn="just">
              <a:lnSpc>
                <a:spcPct val="110000"/>
              </a:lnSpc>
              <a:spcBef>
                <a:spcPts val="600"/>
              </a:spcBef>
              <a:buClr>
                <a:schemeClr val="hlink"/>
              </a:buClr>
              <a:buSzPct val="50000"/>
            </a:pPr>
            <a:r>
              <a:rPr lang="en-US" altLang="zh-CN" sz="3200" b="0" kern="0" dirty="0">
                <a:latin typeface="黑体" pitchFamily="49" charset="-122"/>
                <a:ea typeface="黑体" pitchFamily="49" charset="-122"/>
                <a:cs typeface="Times New Roman" pitchFamily="18" charset="0"/>
              </a:rPr>
              <a:t> </a:t>
            </a:r>
            <a:endParaRPr lang="zh-CN" altLang="en-US" sz="3200" b="0" kern="0" dirty="0">
              <a:latin typeface="黑体" pitchFamily="49" charset="-122"/>
              <a:ea typeface="黑体" pitchFamily="49" charset="-122"/>
              <a:cs typeface="Times New Roman" pitchFamily="18" charset="0"/>
            </a:endParaRPr>
          </a:p>
        </p:txBody>
      </p:sp>
      <p:pic>
        <p:nvPicPr>
          <p:cNvPr id="46081" name="Picture 1"/>
          <p:cNvPicPr>
            <a:picLocks noChangeAspect="1" noChangeArrowheads="1"/>
          </p:cNvPicPr>
          <p:nvPr/>
        </p:nvPicPr>
        <p:blipFill>
          <a:blip r:embed="rId1" cstate="print"/>
          <a:srcRect/>
          <a:stretch>
            <a:fillRect/>
          </a:stretch>
        </p:blipFill>
        <p:spPr bwMode="auto">
          <a:xfrm>
            <a:off x="2857488" y="3143248"/>
            <a:ext cx="3571868" cy="2404918"/>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p:cTn id="21"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p:cTn id="28"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0"/>
          <p:cNvSpPr txBox="1">
            <a:spLocks noChangeArrowheads="1"/>
          </p:cNvSpPr>
          <p:nvPr/>
        </p:nvSpPr>
        <p:spPr bwMode="auto">
          <a:xfrm>
            <a:off x="5286380" y="159229"/>
            <a:ext cx="3786214" cy="686726"/>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研究中心环境</a:t>
            </a:r>
            <a:endParaRPr lang="zh-CN" altLang="en-US" sz="4000" dirty="0">
              <a:solidFill>
                <a:srgbClr val="800000"/>
              </a:solidFill>
              <a:latin typeface="黑体" pitchFamily="49" charset="-122"/>
              <a:ea typeface="黑体" pitchFamily="49" charset="-122"/>
            </a:endParaRPr>
          </a:p>
        </p:txBody>
      </p:sp>
      <p:cxnSp>
        <p:nvCxnSpPr>
          <p:cNvPr id="3" name="直接连接符 2"/>
          <p:cNvCxnSpPr/>
          <p:nvPr/>
        </p:nvCxnSpPr>
        <p:spPr bwMode="auto">
          <a:xfrm>
            <a:off x="5011704" y="857232"/>
            <a:ext cx="4140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4" name="Rectangle 4"/>
          <p:cNvSpPr>
            <a:spLocks noChangeArrowheads="1"/>
          </p:cNvSpPr>
          <p:nvPr/>
        </p:nvSpPr>
        <p:spPr bwMode="auto">
          <a:xfrm>
            <a:off x="249052" y="1124744"/>
            <a:ext cx="8715436" cy="5040312"/>
          </a:xfrm>
          <a:prstGeom prst="rect">
            <a:avLst/>
          </a:prstGeom>
          <a:noFill/>
          <a:ln w="9525">
            <a:noFill/>
            <a:miter lim="800000"/>
          </a:ln>
        </p:spPr>
        <p:txBody>
          <a:bodyPr/>
          <a:lstStyle/>
          <a:p>
            <a:pPr algn="just">
              <a:lnSpc>
                <a:spcPct val="110000"/>
              </a:lnSpc>
              <a:buClr>
                <a:schemeClr val="hlink"/>
              </a:buClr>
              <a:buSzPct val="50000"/>
              <a:buFont typeface="Wingdings" pitchFamily="2" charset="2"/>
              <a:buChar char="n"/>
            </a:pPr>
            <a:r>
              <a:rPr lang="zh-CN" altLang="en-US" sz="3200" b="0" kern="0" dirty="0">
                <a:latin typeface="黑体" pitchFamily="49" charset="-122"/>
                <a:ea typeface="黑体" pitchFamily="49" charset="-122"/>
                <a:cs typeface="Times New Roman" pitchFamily="18" charset="0"/>
              </a:rPr>
              <a:t> 广泛与企业合作，建立联合实验室</a:t>
            </a:r>
            <a:endParaRPr lang="en-US" altLang="zh-CN" sz="3200" b="0" kern="0" dirty="0">
              <a:latin typeface="黑体" pitchFamily="49" charset="-122"/>
              <a:ea typeface="黑体" pitchFamily="49" charset="-122"/>
              <a:cs typeface="Times New Roman" pitchFamily="18" charset="0"/>
            </a:endParaRPr>
          </a:p>
          <a:p>
            <a:pPr lvl="1" algn="just">
              <a:spcBef>
                <a:spcPts val="600"/>
              </a:spcBef>
              <a:buClr>
                <a:schemeClr val="hlink"/>
              </a:buClr>
              <a:buSzPct val="50000"/>
              <a:buFont typeface="Wingdings" pitchFamily="2" charset="2"/>
              <a:buChar char="u"/>
            </a:pPr>
            <a:r>
              <a:rPr lang="zh-CN" altLang="en-US" sz="2400" b="0" dirty="0">
                <a:solidFill>
                  <a:srgbClr val="0000FF"/>
                </a:solidFill>
                <a:latin typeface="黑体" pitchFamily="49" charset="-122"/>
                <a:ea typeface="黑体" pitchFamily="49" charset="-122"/>
              </a:rPr>
              <a:t> </a:t>
            </a:r>
            <a:r>
              <a:rPr lang="zh-CN" altLang="en-US" sz="2800" b="0" dirty="0">
                <a:solidFill>
                  <a:srgbClr val="0000FF"/>
                </a:solidFill>
                <a:latin typeface="黑体" pitchFamily="49" charset="-122"/>
                <a:ea typeface="黑体" pitchFamily="49" charset="-122"/>
              </a:rPr>
              <a:t>黑龙江省联通公司</a:t>
            </a:r>
            <a:endParaRPr lang="en-US" altLang="zh-CN" sz="2800" b="0" dirty="0">
              <a:solidFill>
                <a:srgbClr val="0000FF"/>
              </a:solidFill>
              <a:latin typeface="黑体" pitchFamily="49" charset="-122"/>
              <a:ea typeface="黑体" pitchFamily="49" charset="-122"/>
            </a:endParaRPr>
          </a:p>
          <a:p>
            <a:pPr lvl="1" algn="just">
              <a:spcBef>
                <a:spcPts val="600"/>
              </a:spcBef>
              <a:buClr>
                <a:schemeClr val="hlink"/>
              </a:buClr>
              <a:buSzPct val="50000"/>
              <a:buFont typeface="Wingdings" pitchFamily="2" charset="2"/>
              <a:buChar char="u"/>
            </a:pPr>
            <a:r>
              <a:rPr lang="zh-CN" altLang="en-US" sz="2800" b="0" dirty="0">
                <a:solidFill>
                  <a:srgbClr val="0000FF"/>
                </a:solidFill>
                <a:latin typeface="黑体" pitchFamily="49" charset="-122"/>
                <a:ea typeface="黑体" pitchFamily="49" charset="-122"/>
              </a:rPr>
              <a:t> 哈工大大数据集团</a:t>
            </a:r>
            <a:endParaRPr lang="en-US" altLang="zh-CN" sz="2800" b="0" dirty="0">
              <a:solidFill>
                <a:srgbClr val="0000FF"/>
              </a:solidFill>
              <a:latin typeface="黑体" pitchFamily="49" charset="-122"/>
              <a:ea typeface="黑体" pitchFamily="49" charset="-122"/>
            </a:endParaRPr>
          </a:p>
          <a:p>
            <a:pPr lvl="1" algn="just">
              <a:spcBef>
                <a:spcPts val="600"/>
              </a:spcBef>
              <a:buClr>
                <a:schemeClr val="hlink"/>
              </a:buClr>
              <a:buSzPct val="50000"/>
              <a:buFont typeface="Wingdings" pitchFamily="2" charset="2"/>
              <a:buChar char="u"/>
            </a:pPr>
            <a:r>
              <a:rPr lang="zh-CN" altLang="en-US" sz="2800" b="0" dirty="0">
                <a:solidFill>
                  <a:srgbClr val="0000FF"/>
                </a:solidFill>
                <a:latin typeface="黑体" pitchFamily="49" charset="-122"/>
                <a:ea typeface="黑体" pitchFamily="49" charset="-122"/>
              </a:rPr>
              <a:t> 深圳华傲数据有限公司</a:t>
            </a:r>
            <a:endParaRPr lang="en-US" altLang="zh-CN" sz="2800" b="0" dirty="0">
              <a:solidFill>
                <a:srgbClr val="0000FF"/>
              </a:solidFill>
              <a:latin typeface="黑体" pitchFamily="49" charset="-122"/>
              <a:ea typeface="黑体" pitchFamily="49" charset="-122"/>
            </a:endParaRPr>
          </a:p>
          <a:p>
            <a:pPr lvl="1" algn="just">
              <a:spcBef>
                <a:spcPts val="600"/>
              </a:spcBef>
              <a:buClr>
                <a:schemeClr val="hlink"/>
              </a:buClr>
              <a:buSzPct val="50000"/>
              <a:buFont typeface="Wingdings" pitchFamily="2" charset="2"/>
              <a:buChar char="u"/>
            </a:pPr>
            <a:r>
              <a:rPr lang="en-US" altLang="zh-CN" sz="2800" b="0" dirty="0">
                <a:solidFill>
                  <a:srgbClr val="0000FF"/>
                </a:solidFill>
                <a:latin typeface="黑体" pitchFamily="49" charset="-122"/>
                <a:ea typeface="黑体" pitchFamily="49" charset="-122"/>
              </a:rPr>
              <a:t> </a:t>
            </a:r>
            <a:r>
              <a:rPr lang="zh-CN" altLang="en-US" sz="2800" b="0" dirty="0">
                <a:solidFill>
                  <a:srgbClr val="0000FF"/>
                </a:solidFill>
                <a:latin typeface="黑体" pitchFamily="49" charset="-122"/>
                <a:ea typeface="黑体" pitchFamily="49" charset="-122"/>
              </a:rPr>
              <a:t>上海大数据交易中心</a:t>
            </a:r>
            <a:endParaRPr lang="en-US" altLang="zh-CN" sz="2800" b="0" dirty="0">
              <a:solidFill>
                <a:srgbClr val="0000FF"/>
              </a:solidFill>
              <a:latin typeface="黑体" pitchFamily="49" charset="-122"/>
              <a:ea typeface="黑体" pitchFamily="49" charset="-122"/>
            </a:endParaRPr>
          </a:p>
          <a:p>
            <a:pPr lvl="1" algn="just">
              <a:spcBef>
                <a:spcPts val="600"/>
              </a:spcBef>
              <a:buClr>
                <a:schemeClr val="hlink"/>
              </a:buClr>
              <a:buSzPct val="50000"/>
              <a:buFont typeface="Wingdings" pitchFamily="2" charset="2"/>
              <a:buChar char="u"/>
            </a:pPr>
            <a:r>
              <a:rPr lang="en-US" altLang="zh-CN" sz="2800" b="0" dirty="0">
                <a:solidFill>
                  <a:srgbClr val="0000FF"/>
                </a:solidFill>
                <a:latin typeface="黑体" pitchFamily="49" charset="-122"/>
                <a:ea typeface="黑体" pitchFamily="49" charset="-122"/>
              </a:rPr>
              <a:t> ……</a:t>
            </a:r>
            <a:endParaRPr lang="en-US" altLang="zh-CN" sz="2800" b="0" dirty="0">
              <a:solidFill>
                <a:srgbClr val="0000FF"/>
              </a:solidFill>
              <a:latin typeface="黑体" pitchFamily="49" charset="-122"/>
              <a:ea typeface="黑体" pitchFamily="49" charset="-122"/>
            </a:endParaRPr>
          </a:p>
          <a:p>
            <a:pPr algn="just">
              <a:lnSpc>
                <a:spcPct val="110000"/>
              </a:lnSpc>
              <a:buClr>
                <a:schemeClr val="hlink"/>
              </a:buClr>
              <a:buSzPct val="50000"/>
            </a:pPr>
            <a:r>
              <a:rPr lang="en-US" altLang="zh-CN" sz="3200" b="0" kern="0" dirty="0">
                <a:latin typeface="黑体" pitchFamily="49" charset="-122"/>
                <a:ea typeface="黑体" pitchFamily="49" charset="-122"/>
                <a:cs typeface="Times New Roman" pitchFamily="18" charset="0"/>
              </a:rPr>
              <a:t> </a:t>
            </a:r>
            <a:endParaRPr lang="zh-CN" altLang="en-US" sz="3200" b="0" kern="0" dirty="0">
              <a:latin typeface="黑体" pitchFamily="49" charset="-122"/>
              <a:ea typeface="黑体" pitchFamily="49" charset="-122"/>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p:cTn id="12"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4">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p:cTn id="17"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4">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p:cTn id="22"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4">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p:cTn id="27"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4">
                                            <p:txEl>
                                              <p:pRg st="4" end="4"/>
                                            </p:txEl>
                                          </p:spTgt>
                                        </p:tgtEl>
                                      </p:cBhvr>
                                    </p:animEffect>
                                  </p:childTnLst>
                                </p:cTn>
                              </p:par>
                              <p:par>
                                <p:cTn id="30" presetID="53"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p:cTn id="32"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4">
                                            <p:txEl>
                                              <p:pRg st="5" end="5"/>
                                            </p:txEl>
                                          </p:spTgt>
                                        </p:tgtEl>
                                      </p:cBhvr>
                                    </p:animEffect>
                                  </p:childTnLst>
                                </p:cTn>
                              </p:par>
                              <p:par>
                                <p:cTn id="35" presetID="53"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p:cTn id="37"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619672" y="1892846"/>
            <a:ext cx="6024162" cy="2964914"/>
          </a:xfrm>
          <a:prstGeom prst="rect">
            <a:avLst/>
          </a:prstGeom>
          <a:solidFill>
            <a:srgbClr val="CCECFF"/>
          </a:solidFill>
          <a:ln w="9525">
            <a:noFill/>
            <a:miter lim="800000"/>
          </a:ln>
          <a:effectLst>
            <a:glow rad="63500">
              <a:schemeClr val="accent4">
                <a:satMod val="175000"/>
                <a:alpha val="40000"/>
              </a:schemeClr>
            </a:glow>
            <a:innerShdw blurRad="63500" dist="50800" dir="2700000">
              <a:prstClr val="black">
                <a:alpha val="50000"/>
              </a:prstClr>
            </a:innerShdw>
          </a:effectLst>
          <a:scene3d>
            <a:camera prst="orthographicFront">
              <a:rot lat="0" lon="0" rev="0"/>
            </a:camera>
            <a:lightRig rig="balanced" dir="t">
              <a:rot lat="0" lon="0" rev="8700000"/>
            </a:lightRig>
          </a:scene3d>
          <a:sp3d>
            <a:bevelT w="190500" h="38100"/>
          </a:sp3d>
        </p:spPr>
        <p:txBody>
          <a:bodyPr wrap="square">
            <a:spAutoFit/>
          </a:bodyPr>
          <a:lstStyle/>
          <a:p>
            <a:pPr marL="457200" indent="-457200">
              <a:lnSpc>
                <a:spcPts val="5600"/>
              </a:lnSpc>
              <a:buClr>
                <a:schemeClr val="hlink"/>
              </a:buClr>
              <a:buSzPct val="50000"/>
              <a:buFont typeface="Monotype Sorts" pitchFamily="2" charset="2"/>
              <a:buNone/>
              <a:defRPr/>
            </a:pPr>
            <a:r>
              <a:rPr lang="zh-CN" altLang="en-US" sz="4000" b="0" dirty="0">
                <a:solidFill>
                  <a:schemeClr val="bg1">
                    <a:lumMod val="75000"/>
                  </a:schemeClr>
                </a:solidFill>
                <a:ea typeface="黑体" pitchFamily="2" charset="-122"/>
                <a:cs typeface="Times New Roman" pitchFamily="18" charset="0"/>
              </a:rPr>
              <a:t>一、研究中教师与环境</a:t>
            </a:r>
            <a:endParaRPr lang="en-US" altLang="zh-CN" sz="4000" b="0" dirty="0">
              <a:solidFill>
                <a:schemeClr val="bg1">
                  <a:lumMod val="75000"/>
                </a:schemeClr>
              </a:solidFill>
              <a:ea typeface="黑体" pitchFamily="2" charset="-122"/>
              <a:cs typeface="Times New Roman" pitchFamily="18" charset="0"/>
            </a:endParaRPr>
          </a:p>
          <a:p>
            <a:pPr marL="457200" indent="-457200">
              <a:lnSpc>
                <a:spcPts val="5600"/>
              </a:lnSpc>
              <a:buClr>
                <a:schemeClr val="hlink"/>
              </a:buClr>
              <a:buSzPct val="50000"/>
              <a:defRPr/>
            </a:pPr>
            <a:r>
              <a:rPr lang="zh-CN" altLang="en-US" sz="4000" b="0" dirty="0">
                <a:ea typeface="黑体" pitchFamily="2" charset="-122"/>
                <a:cs typeface="Times New Roman" pitchFamily="18" charset="0"/>
              </a:rPr>
              <a:t>二、研究中心的研究方向</a:t>
            </a:r>
            <a:endParaRPr lang="en-US" altLang="zh-CN" sz="4000" b="0" dirty="0">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solidFill>
                  <a:schemeClr val="bg1">
                    <a:lumMod val="75000"/>
                  </a:schemeClr>
                </a:solidFill>
                <a:ea typeface="黑体" pitchFamily="2" charset="-122"/>
                <a:cs typeface="Times New Roman" pitchFamily="18" charset="0"/>
              </a:rPr>
              <a:t>三、研究中心的研究成果</a:t>
            </a:r>
            <a:endParaRPr lang="en-US" altLang="zh-CN" sz="4000" b="0" dirty="0">
              <a:solidFill>
                <a:schemeClr val="bg1">
                  <a:lumMod val="75000"/>
                </a:schemeClr>
              </a:solidFill>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solidFill>
                  <a:schemeClr val="bg1">
                    <a:lumMod val="75000"/>
                  </a:schemeClr>
                </a:solidFill>
                <a:ea typeface="黑体" pitchFamily="2" charset="-122"/>
                <a:cs typeface="Times New Roman" pitchFamily="18" charset="0"/>
              </a:rPr>
              <a:t>四、研究中心的学生培养</a:t>
            </a:r>
            <a:endParaRPr lang="en-US" altLang="zh-CN" sz="4000" b="0" dirty="0">
              <a:solidFill>
                <a:schemeClr val="bg1">
                  <a:lumMod val="75000"/>
                </a:schemeClr>
              </a:solidFill>
              <a:ea typeface="黑体" pitchFamily="2"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2"/>
          <p:cNvSpPr txBox="1">
            <a:spLocks noChangeArrowheads="1"/>
          </p:cNvSpPr>
          <p:nvPr/>
        </p:nvSpPr>
        <p:spPr bwMode="auto">
          <a:xfrm>
            <a:off x="6286512" y="85725"/>
            <a:ext cx="2857488"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研究方向</a:t>
            </a:r>
            <a:endParaRPr lang="zh-CN" altLang="en-US" sz="4000" dirty="0">
              <a:solidFill>
                <a:srgbClr val="800000"/>
              </a:solidFill>
              <a:latin typeface="黑体" pitchFamily="49" charset="-122"/>
              <a:ea typeface="黑体" pitchFamily="49" charset="-122"/>
            </a:endParaRPr>
          </a:p>
        </p:txBody>
      </p:sp>
      <p:cxnSp>
        <p:nvCxnSpPr>
          <p:cNvPr id="14" name="直接连接符 13"/>
          <p:cNvCxnSpPr/>
          <p:nvPr/>
        </p:nvCxnSpPr>
        <p:spPr bwMode="auto">
          <a:xfrm>
            <a:off x="6208362" y="785794"/>
            <a:ext cx="2952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grpSp>
        <p:nvGrpSpPr>
          <p:cNvPr id="28" name="组合 27"/>
          <p:cNvGrpSpPr/>
          <p:nvPr/>
        </p:nvGrpSpPr>
        <p:grpSpPr>
          <a:xfrm>
            <a:off x="1713686" y="1176551"/>
            <a:ext cx="7115566" cy="829356"/>
            <a:chOff x="1713686" y="911890"/>
            <a:chExt cx="7115566" cy="829356"/>
          </a:xfrm>
        </p:grpSpPr>
        <p:cxnSp>
          <p:nvCxnSpPr>
            <p:cNvPr id="29" name="直接连接符 28"/>
            <p:cNvCxnSpPr/>
            <p:nvPr/>
          </p:nvCxnSpPr>
          <p:spPr bwMode="auto">
            <a:xfrm rot="5400000">
              <a:off x="1571604" y="1583856"/>
              <a:ext cx="285752" cy="1588"/>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42" name="直接连接符 41"/>
            <p:cNvCxnSpPr/>
            <p:nvPr/>
          </p:nvCxnSpPr>
          <p:spPr bwMode="auto">
            <a:xfrm rot="5400000">
              <a:off x="6862088" y="1583062"/>
              <a:ext cx="285752" cy="1588"/>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43" name="直接连接符 42"/>
            <p:cNvCxnSpPr/>
            <p:nvPr/>
          </p:nvCxnSpPr>
          <p:spPr bwMode="auto">
            <a:xfrm rot="5400000">
              <a:off x="7242308" y="1583062"/>
              <a:ext cx="285752" cy="1588"/>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44" name="直接连接符 43"/>
            <p:cNvCxnSpPr/>
            <p:nvPr/>
          </p:nvCxnSpPr>
          <p:spPr bwMode="auto">
            <a:xfrm rot="5400000">
              <a:off x="8685582" y="1597576"/>
              <a:ext cx="285752" cy="1588"/>
            </a:xfrm>
            <a:prstGeom prst="line">
              <a:avLst/>
            </a:prstGeom>
            <a:solidFill>
              <a:schemeClr val="accent1"/>
            </a:solidFill>
            <a:ln w="28575" cap="flat" cmpd="sng" algn="ctr">
              <a:solidFill>
                <a:schemeClr val="bg2">
                  <a:lumMod val="50000"/>
                  <a:lumOff val="50000"/>
                </a:schemeClr>
              </a:solidFill>
              <a:prstDash val="solid"/>
              <a:round/>
              <a:headEnd type="none" w="med" len="med"/>
              <a:tailEnd type="none" w="med" len="med"/>
            </a:ln>
            <a:effectLst/>
          </p:spPr>
        </p:cxnSp>
        <p:cxnSp>
          <p:nvCxnSpPr>
            <p:cNvPr id="45" name="直接箭头连接符 44"/>
            <p:cNvCxnSpPr/>
            <p:nvPr/>
          </p:nvCxnSpPr>
          <p:spPr bwMode="auto">
            <a:xfrm>
              <a:off x="1714480" y="1612884"/>
              <a:ext cx="5292000" cy="1588"/>
            </a:xfrm>
            <a:prstGeom prst="straightConnector1">
              <a:avLst/>
            </a:prstGeom>
            <a:solidFill>
              <a:schemeClr val="accent1"/>
            </a:solidFill>
            <a:ln w="9525" cap="flat" cmpd="sng" algn="ctr">
              <a:solidFill>
                <a:srgbClr val="FF0000"/>
              </a:solidFill>
              <a:prstDash val="solid"/>
              <a:round/>
              <a:headEnd type="triangle" w="med" len="med"/>
              <a:tailEnd type="triangle" w="med" len="med"/>
            </a:ln>
            <a:effectLst/>
          </p:spPr>
        </p:cxnSp>
        <p:sp>
          <p:nvSpPr>
            <p:cNvPr id="46" name="TextBox 45"/>
            <p:cNvSpPr txBox="1"/>
            <p:nvPr/>
          </p:nvSpPr>
          <p:spPr>
            <a:xfrm>
              <a:off x="1763688" y="1145909"/>
              <a:ext cx="5211683" cy="523220"/>
            </a:xfrm>
            <a:prstGeom prst="rect">
              <a:avLst/>
            </a:prstGeom>
            <a:noFill/>
          </p:spPr>
          <p:txBody>
            <a:bodyPr wrap="none" rtlCol="0">
              <a:spAutoFit/>
            </a:bodyPr>
            <a:lstStyle/>
            <a:p>
              <a:r>
                <a:rPr lang="zh-CN" altLang="en-US" sz="2800" b="0" dirty="0">
                  <a:solidFill>
                    <a:schemeClr val="accent1">
                      <a:lumMod val="50000"/>
                    </a:schemeClr>
                  </a:solidFill>
                  <a:latin typeface="黑体" pitchFamily="49" charset="-122"/>
                  <a:ea typeface="黑体" pitchFamily="49" charset="-122"/>
                </a:rPr>
                <a:t>物理世界正确映射到计算机世界</a:t>
              </a:r>
              <a:endParaRPr lang="zh-CN" altLang="en-US" sz="2800" b="0" dirty="0">
                <a:solidFill>
                  <a:schemeClr val="accent1">
                    <a:lumMod val="50000"/>
                  </a:schemeClr>
                </a:solidFill>
                <a:latin typeface="黑体" pitchFamily="49" charset="-122"/>
                <a:ea typeface="黑体" pitchFamily="49" charset="-122"/>
              </a:endParaRPr>
            </a:p>
          </p:txBody>
        </p:sp>
        <p:sp>
          <p:nvSpPr>
            <p:cNvPr id="47" name="TextBox 46"/>
            <p:cNvSpPr txBox="1"/>
            <p:nvPr/>
          </p:nvSpPr>
          <p:spPr>
            <a:xfrm>
              <a:off x="7500958" y="911890"/>
              <a:ext cx="1261884" cy="783548"/>
            </a:xfrm>
            <a:prstGeom prst="rect">
              <a:avLst/>
            </a:prstGeom>
            <a:noFill/>
            <a:ln>
              <a:noFill/>
            </a:ln>
          </p:spPr>
          <p:txBody>
            <a:bodyPr wrap="none" rtlCol="0">
              <a:spAutoFit/>
            </a:bodyPr>
            <a:lstStyle/>
            <a:p>
              <a:pPr algn="ctr">
                <a:lnSpc>
                  <a:spcPts val="2600"/>
                </a:lnSpc>
                <a:spcBef>
                  <a:spcPts val="0"/>
                </a:spcBef>
              </a:pPr>
              <a:r>
                <a:rPr lang="zh-CN" altLang="en-US" sz="2800" b="0" dirty="0">
                  <a:solidFill>
                    <a:schemeClr val="accent1">
                      <a:lumMod val="50000"/>
                    </a:schemeClr>
                  </a:solidFill>
                  <a:latin typeface="黑体" pitchFamily="49" charset="-122"/>
                  <a:ea typeface="黑体" pitchFamily="49" charset="-122"/>
                </a:rPr>
                <a:t>认知改</a:t>
              </a:r>
              <a:endParaRPr lang="en-US" altLang="zh-CN" sz="2800" b="0" dirty="0">
                <a:solidFill>
                  <a:schemeClr val="accent1">
                    <a:lumMod val="50000"/>
                  </a:schemeClr>
                </a:solidFill>
                <a:latin typeface="黑体" pitchFamily="49" charset="-122"/>
                <a:ea typeface="黑体" pitchFamily="49" charset="-122"/>
              </a:endParaRPr>
            </a:p>
            <a:p>
              <a:pPr algn="ctr">
                <a:lnSpc>
                  <a:spcPts val="2600"/>
                </a:lnSpc>
                <a:spcBef>
                  <a:spcPts val="0"/>
                </a:spcBef>
              </a:pPr>
              <a:r>
                <a:rPr lang="zh-CN" altLang="en-US" sz="2800" b="0" dirty="0">
                  <a:solidFill>
                    <a:schemeClr val="accent1">
                      <a:lumMod val="50000"/>
                    </a:schemeClr>
                  </a:solidFill>
                  <a:latin typeface="黑体" pitchFamily="49" charset="-122"/>
                  <a:ea typeface="黑体" pitchFamily="49" charset="-122"/>
                </a:rPr>
                <a:t>造世界</a:t>
              </a:r>
              <a:endParaRPr lang="zh-CN" altLang="en-US" sz="2800" b="0" dirty="0">
                <a:solidFill>
                  <a:schemeClr val="accent1">
                    <a:lumMod val="50000"/>
                  </a:schemeClr>
                </a:solidFill>
                <a:latin typeface="黑体" pitchFamily="49" charset="-122"/>
                <a:ea typeface="黑体" pitchFamily="49" charset="-122"/>
              </a:endParaRPr>
            </a:p>
          </p:txBody>
        </p:sp>
        <p:cxnSp>
          <p:nvCxnSpPr>
            <p:cNvPr id="48" name="直接箭头连接符 10"/>
            <p:cNvCxnSpPr/>
            <p:nvPr/>
          </p:nvCxnSpPr>
          <p:spPr bwMode="auto">
            <a:xfrm>
              <a:off x="7385978" y="1612884"/>
              <a:ext cx="1428760" cy="1588"/>
            </a:xfrm>
            <a:prstGeom prst="straightConnector1">
              <a:avLst/>
            </a:prstGeom>
            <a:solidFill>
              <a:schemeClr val="accent1"/>
            </a:solidFill>
            <a:ln w="9525" cap="flat" cmpd="sng" algn="ctr">
              <a:solidFill>
                <a:srgbClr val="FF0000"/>
              </a:solidFill>
              <a:prstDash val="solid"/>
              <a:round/>
              <a:headEnd type="arrow"/>
              <a:tailEnd type="arrow"/>
            </a:ln>
            <a:effectLst/>
          </p:spPr>
        </p:cxnSp>
      </p:grpSp>
      <p:grpSp>
        <p:nvGrpSpPr>
          <p:cNvPr id="49" name="组合 48"/>
          <p:cNvGrpSpPr/>
          <p:nvPr/>
        </p:nvGrpSpPr>
        <p:grpSpPr>
          <a:xfrm>
            <a:off x="14482" y="1548251"/>
            <a:ext cx="8908735" cy="2000264"/>
            <a:chOff x="14482" y="1283590"/>
            <a:chExt cx="8908735" cy="2000264"/>
          </a:xfrm>
        </p:grpSpPr>
        <p:sp>
          <p:nvSpPr>
            <p:cNvPr id="50" name="右箭头 49"/>
            <p:cNvSpPr/>
            <p:nvPr/>
          </p:nvSpPr>
          <p:spPr bwMode="auto">
            <a:xfrm>
              <a:off x="5148064" y="2132856"/>
              <a:ext cx="855240" cy="276632"/>
            </a:xfrm>
            <a:prstGeom prst="rightArrow">
              <a:avLst/>
            </a:prstGeom>
            <a:solidFill>
              <a:schemeClr val="bg2">
                <a:lumMod val="10000"/>
                <a:lumOff val="9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黑体" pitchFamily="49" charset="-122"/>
                <a:ea typeface="黑体" pitchFamily="49" charset="-122"/>
              </a:endParaRPr>
            </a:p>
          </p:txBody>
        </p:sp>
        <p:grpSp>
          <p:nvGrpSpPr>
            <p:cNvPr id="51" name="组合 82"/>
            <p:cNvGrpSpPr/>
            <p:nvPr/>
          </p:nvGrpSpPr>
          <p:grpSpPr>
            <a:xfrm>
              <a:off x="14482" y="1283590"/>
              <a:ext cx="8908735" cy="2000264"/>
              <a:chOff x="142844" y="1000108"/>
              <a:chExt cx="8908735" cy="2000264"/>
            </a:xfrm>
          </p:grpSpPr>
          <p:sp>
            <p:nvSpPr>
              <p:cNvPr id="54" name="TextBox 53"/>
              <p:cNvSpPr txBox="1"/>
              <p:nvPr/>
            </p:nvSpPr>
            <p:spPr>
              <a:xfrm>
                <a:off x="7533214" y="1523554"/>
                <a:ext cx="1518365" cy="892552"/>
              </a:xfrm>
              <a:prstGeom prst="rect">
                <a:avLst/>
              </a:prstGeom>
              <a:solidFill>
                <a:schemeClr val="accent5">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spcBef>
                    <a:spcPts val="0"/>
                  </a:spcBef>
                </a:pPr>
                <a:r>
                  <a:rPr lang="zh-CN" altLang="en-US" sz="2600" b="0" dirty="0">
                    <a:latin typeface="黑体" pitchFamily="49" charset="-122"/>
                    <a:ea typeface="黑体" pitchFamily="49" charset="-122"/>
                  </a:rPr>
                  <a:t>海量数据</a:t>
                </a:r>
                <a:endParaRPr lang="en-US" altLang="zh-CN" sz="2600" b="0" dirty="0">
                  <a:latin typeface="黑体" pitchFamily="49" charset="-122"/>
                  <a:ea typeface="黑体" pitchFamily="49" charset="-122"/>
                </a:endParaRPr>
              </a:p>
              <a:p>
                <a:pPr algn="ctr">
                  <a:spcBef>
                    <a:spcPts val="0"/>
                  </a:spcBef>
                </a:pPr>
                <a:r>
                  <a:rPr lang="zh-CN" altLang="en-US" sz="2600" b="0" dirty="0">
                    <a:latin typeface="黑体" pitchFamily="49" charset="-122"/>
                    <a:ea typeface="黑体" pitchFamily="49" charset="-122"/>
                  </a:rPr>
                  <a:t>问题求解</a:t>
                </a:r>
                <a:endParaRPr lang="en-US" altLang="zh-CN" sz="2600" b="0" dirty="0">
                  <a:latin typeface="黑体" pitchFamily="49" charset="-122"/>
                  <a:ea typeface="黑体" pitchFamily="49" charset="-122"/>
                </a:endParaRPr>
              </a:p>
            </p:txBody>
          </p:sp>
          <p:sp>
            <p:nvSpPr>
              <p:cNvPr id="55" name="右箭头 54"/>
              <p:cNvSpPr/>
              <p:nvPr/>
            </p:nvSpPr>
            <p:spPr bwMode="auto">
              <a:xfrm>
                <a:off x="6644578" y="1857364"/>
                <a:ext cx="855240" cy="276632"/>
              </a:xfrm>
              <a:prstGeom prst="rightArrow">
                <a:avLst/>
              </a:prstGeom>
              <a:solidFill>
                <a:schemeClr val="bg2">
                  <a:lumMod val="10000"/>
                  <a:lumOff val="9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黑体" pitchFamily="49" charset="-122"/>
                  <a:ea typeface="黑体" pitchFamily="49" charset="-122"/>
                </a:endParaRPr>
              </a:p>
            </p:txBody>
          </p:sp>
          <p:sp>
            <p:nvSpPr>
              <p:cNvPr id="56" name="TextBox 55"/>
              <p:cNvSpPr txBox="1"/>
              <p:nvPr/>
            </p:nvSpPr>
            <p:spPr>
              <a:xfrm>
                <a:off x="4728828" y="1552582"/>
                <a:ext cx="1184941" cy="892552"/>
              </a:xfrm>
              <a:prstGeom prst="rect">
                <a:avLst/>
              </a:prstGeom>
              <a:solidFill>
                <a:schemeClr val="accent5">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spcBef>
                    <a:spcPts val="0"/>
                  </a:spcBef>
                </a:pPr>
                <a:r>
                  <a:rPr lang="zh-CN" altLang="en-US" sz="2600" b="0" dirty="0">
                    <a:latin typeface="黑体" pitchFamily="49" charset="-122"/>
                    <a:ea typeface="黑体" pitchFamily="49" charset="-122"/>
                  </a:rPr>
                  <a:t>海量数</a:t>
                </a:r>
                <a:endParaRPr lang="en-US" altLang="zh-CN" sz="2600" b="0" dirty="0">
                  <a:latin typeface="黑体" pitchFamily="49" charset="-122"/>
                  <a:ea typeface="黑体" pitchFamily="49" charset="-122"/>
                </a:endParaRPr>
              </a:p>
              <a:p>
                <a:pPr algn="ctr">
                  <a:spcBef>
                    <a:spcPts val="0"/>
                  </a:spcBef>
                </a:pPr>
                <a:r>
                  <a:rPr lang="zh-CN" altLang="en-US" sz="2600" b="0" dirty="0">
                    <a:latin typeface="黑体" pitchFamily="49" charset="-122"/>
                    <a:ea typeface="黑体" pitchFamily="49" charset="-122"/>
                  </a:rPr>
                  <a:t>据存储</a:t>
                </a:r>
                <a:endParaRPr lang="zh-CN" altLang="en-US" sz="2600" b="0" dirty="0">
                  <a:latin typeface="黑体" pitchFamily="49" charset="-122"/>
                  <a:ea typeface="黑体" pitchFamily="49" charset="-122"/>
                </a:endParaRPr>
              </a:p>
            </p:txBody>
          </p:sp>
          <p:sp>
            <p:nvSpPr>
              <p:cNvPr id="57" name="右箭头 56"/>
              <p:cNvSpPr/>
              <p:nvPr/>
            </p:nvSpPr>
            <p:spPr bwMode="auto">
              <a:xfrm>
                <a:off x="3764258" y="1857364"/>
                <a:ext cx="936104" cy="276632"/>
              </a:xfrm>
              <a:prstGeom prst="rightArrow">
                <a:avLst/>
              </a:prstGeom>
              <a:solidFill>
                <a:schemeClr val="bg2">
                  <a:lumMod val="10000"/>
                  <a:lumOff val="9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黑体" pitchFamily="49" charset="-122"/>
                  <a:ea typeface="黑体" pitchFamily="49" charset="-122"/>
                </a:endParaRPr>
              </a:p>
            </p:txBody>
          </p:sp>
          <p:sp>
            <p:nvSpPr>
              <p:cNvPr id="62" name="TextBox 61"/>
              <p:cNvSpPr txBox="1"/>
              <p:nvPr/>
            </p:nvSpPr>
            <p:spPr>
              <a:xfrm>
                <a:off x="3296322" y="1561438"/>
                <a:ext cx="1184941" cy="892552"/>
              </a:xfrm>
              <a:prstGeom prst="rect">
                <a:avLst/>
              </a:prstGeom>
              <a:solidFill>
                <a:schemeClr val="accent5">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spcBef>
                    <a:spcPts val="0"/>
                  </a:spcBef>
                </a:pPr>
                <a:r>
                  <a:rPr lang="zh-CN" altLang="en-US" sz="2600" b="0" dirty="0">
                    <a:latin typeface="黑体" pitchFamily="49" charset="-122"/>
                    <a:ea typeface="黑体" pitchFamily="49" charset="-122"/>
                  </a:rPr>
                  <a:t>海量数</a:t>
                </a:r>
                <a:endParaRPr lang="en-US" altLang="zh-CN" sz="2600" b="0" dirty="0">
                  <a:latin typeface="黑体" pitchFamily="49" charset="-122"/>
                  <a:ea typeface="黑体" pitchFamily="49" charset="-122"/>
                </a:endParaRPr>
              </a:p>
              <a:p>
                <a:pPr algn="ctr">
                  <a:spcBef>
                    <a:spcPts val="0"/>
                  </a:spcBef>
                </a:pPr>
                <a:r>
                  <a:rPr lang="zh-CN" altLang="en-US" sz="2600" b="0" dirty="0">
                    <a:latin typeface="黑体" pitchFamily="49" charset="-122"/>
                    <a:ea typeface="黑体" pitchFamily="49" charset="-122"/>
                  </a:rPr>
                  <a:t>据传输</a:t>
                </a:r>
                <a:endParaRPr lang="zh-CN" altLang="en-US" sz="2600" b="0" dirty="0">
                  <a:latin typeface="黑体" pitchFamily="49" charset="-122"/>
                  <a:ea typeface="黑体" pitchFamily="49" charset="-122"/>
                </a:endParaRPr>
              </a:p>
            </p:txBody>
          </p:sp>
          <p:sp>
            <p:nvSpPr>
              <p:cNvPr id="64" name="右箭头 63"/>
              <p:cNvSpPr/>
              <p:nvPr/>
            </p:nvSpPr>
            <p:spPr bwMode="auto">
              <a:xfrm>
                <a:off x="2684138" y="1842850"/>
                <a:ext cx="612000" cy="291146"/>
              </a:xfrm>
              <a:prstGeom prst="rightArrow">
                <a:avLst/>
              </a:prstGeom>
              <a:solidFill>
                <a:schemeClr val="bg2">
                  <a:lumMod val="10000"/>
                  <a:lumOff val="9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黑体" pitchFamily="49" charset="-122"/>
                  <a:ea typeface="黑体" pitchFamily="49" charset="-122"/>
                </a:endParaRPr>
              </a:p>
            </p:txBody>
          </p:sp>
          <p:sp>
            <p:nvSpPr>
              <p:cNvPr id="65" name="TextBox 64"/>
              <p:cNvSpPr txBox="1"/>
              <p:nvPr/>
            </p:nvSpPr>
            <p:spPr>
              <a:xfrm>
                <a:off x="1828665" y="1523554"/>
                <a:ext cx="1184941" cy="892552"/>
              </a:xfrm>
              <a:prstGeom prst="rect">
                <a:avLst/>
              </a:prstGeom>
              <a:solidFill>
                <a:schemeClr val="accent5">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spcBef>
                    <a:spcPts val="0"/>
                  </a:spcBef>
                </a:pPr>
                <a:r>
                  <a:rPr lang="zh-CN" altLang="en-US" sz="2600" b="0" dirty="0">
                    <a:latin typeface="黑体" pitchFamily="49" charset="-122"/>
                    <a:ea typeface="黑体" pitchFamily="49" charset="-122"/>
                  </a:rPr>
                  <a:t>海量数</a:t>
                </a:r>
                <a:endParaRPr lang="en-US" altLang="zh-CN" sz="2600" b="0" dirty="0">
                  <a:latin typeface="黑体" pitchFamily="49" charset="-122"/>
                  <a:ea typeface="黑体" pitchFamily="49" charset="-122"/>
                </a:endParaRPr>
              </a:p>
              <a:p>
                <a:pPr algn="ctr">
                  <a:spcBef>
                    <a:spcPts val="0"/>
                  </a:spcBef>
                </a:pPr>
                <a:r>
                  <a:rPr lang="zh-CN" altLang="en-US" sz="2600" b="0" dirty="0">
                    <a:latin typeface="黑体" pitchFamily="49" charset="-122"/>
                    <a:ea typeface="黑体" pitchFamily="49" charset="-122"/>
                  </a:rPr>
                  <a:t>据获取</a:t>
                </a:r>
                <a:endParaRPr lang="zh-CN" altLang="en-US" sz="2600" b="0" dirty="0">
                  <a:latin typeface="黑体" pitchFamily="49" charset="-122"/>
                  <a:ea typeface="黑体" pitchFamily="49" charset="-122"/>
                </a:endParaRPr>
              </a:p>
            </p:txBody>
          </p:sp>
          <p:sp>
            <p:nvSpPr>
              <p:cNvPr id="68" name="右箭头 67"/>
              <p:cNvSpPr/>
              <p:nvPr/>
            </p:nvSpPr>
            <p:spPr bwMode="auto">
              <a:xfrm>
                <a:off x="1463422" y="1842850"/>
                <a:ext cx="428628" cy="285752"/>
              </a:xfrm>
              <a:prstGeom prst="rightArrow">
                <a:avLst/>
              </a:prstGeom>
              <a:solidFill>
                <a:schemeClr val="bg2">
                  <a:lumMod val="10000"/>
                  <a:lumOff val="9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黑体" pitchFamily="49" charset="-122"/>
                  <a:ea typeface="黑体" pitchFamily="49" charset="-122"/>
                </a:endParaRPr>
              </a:p>
            </p:txBody>
          </p:sp>
          <p:grpSp>
            <p:nvGrpSpPr>
              <p:cNvPr id="69" name="组合 53"/>
              <p:cNvGrpSpPr/>
              <p:nvPr/>
            </p:nvGrpSpPr>
            <p:grpSpPr>
              <a:xfrm>
                <a:off x="142844" y="1000108"/>
                <a:ext cx="1448188" cy="2000264"/>
                <a:chOff x="-1857420" y="-142900"/>
                <a:chExt cx="1448188" cy="2000264"/>
              </a:xfrm>
            </p:grpSpPr>
            <p:pic>
              <p:nvPicPr>
                <p:cNvPr id="70" name="图片 69"/>
                <p:cNvPicPr/>
                <p:nvPr/>
              </p:nvPicPr>
              <p:blipFill>
                <a:blip r:embed="rId1" cstate="print"/>
                <a:srcRect t="1893" r="64784" b="45112"/>
                <a:stretch>
                  <a:fillRect/>
                </a:stretch>
              </p:blipFill>
              <p:spPr bwMode="auto">
                <a:xfrm>
                  <a:off x="-1857420" y="-142900"/>
                  <a:ext cx="1428760" cy="2000264"/>
                </a:xfrm>
                <a:prstGeom prst="rect">
                  <a:avLst/>
                </a:prstGeom>
                <a:noFill/>
                <a:ln w="9525">
                  <a:noFill/>
                  <a:miter lim="800000"/>
                  <a:headEnd/>
                  <a:tailEnd/>
                </a:ln>
              </p:spPr>
            </p:pic>
            <p:sp>
              <p:nvSpPr>
                <p:cNvPr id="71" name="TextBox 70"/>
                <p:cNvSpPr txBox="1"/>
                <p:nvPr/>
              </p:nvSpPr>
              <p:spPr>
                <a:xfrm>
                  <a:off x="-963230" y="142852"/>
                  <a:ext cx="553998" cy="1323439"/>
                </a:xfrm>
                <a:prstGeom prst="rect">
                  <a:avLst/>
                </a:prstGeom>
                <a:noFill/>
              </p:spPr>
              <p:txBody>
                <a:bodyPr vert="eaVert" wrap="none" rtlCol="0">
                  <a:spAutoFit/>
                </a:bodyPr>
                <a:lstStyle/>
                <a:p>
                  <a:r>
                    <a:rPr lang="zh-CN" altLang="en-US" sz="2400" b="0" dirty="0">
                      <a:solidFill>
                        <a:schemeClr val="bg1"/>
                      </a:solidFill>
                      <a:latin typeface="黑体" pitchFamily="49" charset="-122"/>
                      <a:ea typeface="黑体" pitchFamily="49" charset="-122"/>
                    </a:rPr>
                    <a:t>物理世界</a:t>
                  </a:r>
                  <a:endParaRPr lang="zh-CN" altLang="en-US" sz="2400" b="0" dirty="0">
                    <a:solidFill>
                      <a:schemeClr val="bg1"/>
                    </a:solidFill>
                    <a:latin typeface="黑体" pitchFamily="49" charset="-122"/>
                    <a:ea typeface="黑体" pitchFamily="49" charset="-122"/>
                  </a:endParaRPr>
                </a:p>
              </p:txBody>
            </p:sp>
          </p:grpSp>
        </p:grpSp>
        <p:sp>
          <p:nvSpPr>
            <p:cNvPr id="52" name="TextBox 51"/>
            <p:cNvSpPr txBox="1"/>
            <p:nvPr/>
          </p:nvSpPr>
          <p:spPr>
            <a:xfrm>
              <a:off x="6012160" y="1812307"/>
              <a:ext cx="1184941" cy="892552"/>
            </a:xfrm>
            <a:prstGeom prst="rect">
              <a:avLst/>
            </a:prstGeom>
            <a:solidFill>
              <a:schemeClr val="accent5">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spcBef>
                  <a:spcPts val="0"/>
                </a:spcBef>
              </a:pPr>
              <a:r>
                <a:rPr lang="zh-CN" altLang="en-US" sz="2600" b="0" dirty="0">
                  <a:latin typeface="黑体" pitchFamily="49" charset="-122"/>
                  <a:ea typeface="黑体" pitchFamily="49" charset="-122"/>
                </a:rPr>
                <a:t>海量数</a:t>
              </a:r>
              <a:endParaRPr lang="en-US" altLang="zh-CN" sz="2600" b="0" dirty="0">
                <a:latin typeface="黑体" pitchFamily="49" charset="-122"/>
                <a:ea typeface="黑体" pitchFamily="49" charset="-122"/>
              </a:endParaRPr>
            </a:p>
            <a:p>
              <a:pPr algn="ctr">
                <a:spcBef>
                  <a:spcPts val="0"/>
                </a:spcBef>
              </a:pPr>
              <a:r>
                <a:rPr lang="zh-CN" altLang="en-US" sz="2600" b="0" dirty="0">
                  <a:latin typeface="黑体" pitchFamily="49" charset="-122"/>
                  <a:ea typeface="黑体" pitchFamily="49" charset="-122"/>
                </a:rPr>
                <a:t>据质量</a:t>
              </a:r>
              <a:endParaRPr lang="zh-CN" altLang="en-US" sz="2600" b="0" dirty="0">
                <a:latin typeface="黑体" pitchFamily="49" charset="-122"/>
                <a:ea typeface="黑体" pitchFamily="49" charset="-122"/>
              </a:endParaRPr>
            </a:p>
          </p:txBody>
        </p:sp>
      </p:grpSp>
      <p:grpSp>
        <p:nvGrpSpPr>
          <p:cNvPr id="72" name="组合 71"/>
          <p:cNvGrpSpPr/>
          <p:nvPr/>
        </p:nvGrpSpPr>
        <p:grpSpPr>
          <a:xfrm>
            <a:off x="2195736" y="2901573"/>
            <a:ext cx="5962679" cy="2232248"/>
            <a:chOff x="2195736" y="2636912"/>
            <a:chExt cx="5962679" cy="2232248"/>
          </a:xfrm>
        </p:grpSpPr>
        <p:grpSp>
          <p:nvGrpSpPr>
            <p:cNvPr id="73" name="组合 78"/>
            <p:cNvGrpSpPr/>
            <p:nvPr/>
          </p:nvGrpSpPr>
          <p:grpSpPr>
            <a:xfrm>
              <a:off x="2195736" y="2636912"/>
              <a:ext cx="5962679" cy="2232248"/>
              <a:chOff x="2288379" y="2067678"/>
              <a:chExt cx="5962679" cy="2232248"/>
            </a:xfrm>
          </p:grpSpPr>
          <p:sp>
            <p:nvSpPr>
              <p:cNvPr id="76" name="椭圆 75"/>
              <p:cNvSpPr/>
              <p:nvPr/>
            </p:nvSpPr>
            <p:spPr bwMode="auto">
              <a:xfrm>
                <a:off x="2288379" y="2571734"/>
                <a:ext cx="5904656" cy="1728192"/>
              </a:xfrm>
              <a:prstGeom prst="ellipse">
                <a:avLst/>
              </a:prstGeom>
              <a:solidFill>
                <a:schemeClr val="tx1">
                  <a:lumMod val="20000"/>
                  <a:lumOff val="80000"/>
                </a:schemeClr>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dirty="0">
                  <a:ln>
                    <a:noFill/>
                  </a:ln>
                  <a:solidFill>
                    <a:schemeClr val="bg2"/>
                  </a:solidFill>
                  <a:effectLst/>
                  <a:latin typeface="Times New Roman" pitchFamily="18" charset="0"/>
                  <a:ea typeface="华文新魏" pitchFamily="2" charset="-122"/>
                </a:endParaRPr>
              </a:p>
            </p:txBody>
          </p:sp>
          <p:cxnSp>
            <p:nvCxnSpPr>
              <p:cNvPr id="77" name="直接箭头连接符 76"/>
              <p:cNvCxnSpPr/>
              <p:nvPr/>
            </p:nvCxnSpPr>
            <p:spPr bwMode="auto">
              <a:xfrm>
                <a:off x="2360387" y="2067678"/>
                <a:ext cx="432048" cy="792088"/>
              </a:xfrm>
              <a:prstGeom prst="straightConnector1">
                <a:avLst/>
              </a:prstGeom>
              <a:solidFill>
                <a:schemeClr val="accent1"/>
              </a:solidFill>
              <a:ln w="57150" cap="flat" cmpd="sng" algn="ctr">
                <a:solidFill>
                  <a:schemeClr val="bg2">
                    <a:lumMod val="50000"/>
                    <a:lumOff val="50000"/>
                  </a:schemeClr>
                </a:solidFill>
                <a:prstDash val="solid"/>
                <a:round/>
                <a:headEnd type="none" w="med" len="med"/>
                <a:tailEnd type="arrow"/>
              </a:ln>
              <a:effectLst/>
            </p:spPr>
          </p:cxnSp>
          <p:cxnSp>
            <p:nvCxnSpPr>
              <p:cNvPr id="78" name="直接箭头连接符 77"/>
              <p:cNvCxnSpPr/>
              <p:nvPr/>
            </p:nvCxnSpPr>
            <p:spPr bwMode="auto">
              <a:xfrm>
                <a:off x="3800547" y="2139687"/>
                <a:ext cx="216024" cy="504055"/>
              </a:xfrm>
              <a:prstGeom prst="straightConnector1">
                <a:avLst/>
              </a:prstGeom>
              <a:solidFill>
                <a:schemeClr val="accent1"/>
              </a:solidFill>
              <a:ln w="57150" cap="flat" cmpd="sng" algn="ctr">
                <a:solidFill>
                  <a:schemeClr val="bg2">
                    <a:lumMod val="50000"/>
                    <a:lumOff val="50000"/>
                  </a:schemeClr>
                </a:solidFill>
                <a:prstDash val="solid"/>
                <a:round/>
                <a:headEnd type="none" w="med" len="med"/>
                <a:tailEnd type="arrow"/>
              </a:ln>
              <a:effectLst/>
            </p:spPr>
          </p:cxnSp>
          <p:cxnSp>
            <p:nvCxnSpPr>
              <p:cNvPr id="79" name="直接箭头连接符 78"/>
              <p:cNvCxnSpPr/>
              <p:nvPr/>
            </p:nvCxnSpPr>
            <p:spPr bwMode="auto">
              <a:xfrm flipH="1">
                <a:off x="5024683" y="2154201"/>
                <a:ext cx="190426" cy="440904"/>
              </a:xfrm>
              <a:prstGeom prst="straightConnector1">
                <a:avLst/>
              </a:prstGeom>
              <a:solidFill>
                <a:schemeClr val="accent1"/>
              </a:solidFill>
              <a:ln w="57150" cap="flat" cmpd="sng" algn="ctr">
                <a:solidFill>
                  <a:schemeClr val="bg2">
                    <a:lumMod val="50000"/>
                    <a:lumOff val="50000"/>
                  </a:schemeClr>
                </a:solidFill>
                <a:prstDash val="solid"/>
                <a:round/>
                <a:headEnd type="none" w="med" len="med"/>
                <a:tailEnd type="arrow"/>
              </a:ln>
              <a:effectLst/>
            </p:spPr>
          </p:cxnSp>
          <p:cxnSp>
            <p:nvCxnSpPr>
              <p:cNvPr id="80" name="直接箭头连接符 79"/>
              <p:cNvCxnSpPr/>
              <p:nvPr/>
            </p:nvCxnSpPr>
            <p:spPr bwMode="auto">
              <a:xfrm flipH="1">
                <a:off x="7328939" y="2067678"/>
                <a:ext cx="922119" cy="792088"/>
              </a:xfrm>
              <a:prstGeom prst="straightConnector1">
                <a:avLst/>
              </a:prstGeom>
              <a:solidFill>
                <a:schemeClr val="accent1"/>
              </a:solidFill>
              <a:ln w="57150" cap="flat" cmpd="sng" algn="ctr">
                <a:solidFill>
                  <a:schemeClr val="bg2">
                    <a:lumMod val="50000"/>
                    <a:lumOff val="50000"/>
                  </a:schemeClr>
                </a:solidFill>
                <a:prstDash val="solid"/>
                <a:round/>
                <a:headEnd type="none" w="med" len="med"/>
                <a:tailEnd type="arrow"/>
              </a:ln>
              <a:effectLst/>
            </p:spPr>
          </p:cxnSp>
        </p:grpSp>
        <p:cxnSp>
          <p:nvCxnSpPr>
            <p:cNvPr id="74" name="直接箭头连接符 73"/>
            <p:cNvCxnSpPr/>
            <p:nvPr/>
          </p:nvCxnSpPr>
          <p:spPr bwMode="auto">
            <a:xfrm flipH="1">
              <a:off x="6156176" y="2708920"/>
              <a:ext cx="360040" cy="504056"/>
            </a:xfrm>
            <a:prstGeom prst="straightConnector1">
              <a:avLst/>
            </a:prstGeom>
            <a:solidFill>
              <a:schemeClr val="accent1"/>
            </a:solidFill>
            <a:ln w="57150" cap="flat" cmpd="sng" algn="ctr">
              <a:solidFill>
                <a:schemeClr val="bg2">
                  <a:lumMod val="50000"/>
                  <a:lumOff val="50000"/>
                </a:schemeClr>
              </a:solidFill>
              <a:prstDash val="solid"/>
              <a:round/>
              <a:headEnd type="none" w="med" len="med"/>
              <a:tailEnd type="arrow"/>
            </a:ln>
            <a:effectLst/>
          </p:spPr>
        </p:cxnSp>
        <p:sp>
          <p:nvSpPr>
            <p:cNvPr id="75" name="TextBox 74"/>
            <p:cNvSpPr txBox="1"/>
            <p:nvPr/>
          </p:nvSpPr>
          <p:spPr>
            <a:xfrm>
              <a:off x="2915816" y="3282655"/>
              <a:ext cx="4536504" cy="1384995"/>
            </a:xfrm>
            <a:prstGeom prst="rect">
              <a:avLst/>
            </a:prstGeom>
            <a:noFill/>
            <a:ln>
              <a:noFill/>
            </a:ln>
            <a:effectLst>
              <a:glow rad="101600">
                <a:schemeClr val="accent4">
                  <a:satMod val="175000"/>
                  <a:alpha val="40000"/>
                </a:schemeClr>
              </a:glow>
            </a:effectLst>
          </p:spPr>
          <p:txBody>
            <a:bodyPr wrap="square" rtlCol="0">
              <a:spAutoFit/>
            </a:bodyPr>
            <a:lstStyle/>
            <a:p>
              <a:pPr algn="l"/>
              <a:r>
                <a:rPr lang="en-US" altLang="zh-CN" sz="2800" b="0" dirty="0">
                  <a:solidFill>
                    <a:srgbClr val="000066"/>
                  </a:solidFill>
                  <a:latin typeface="Cooper Black" pitchFamily="18" charset="0"/>
                </a:rPr>
                <a:t>Intractability</a:t>
              </a:r>
              <a:endParaRPr lang="en-US" altLang="zh-CN" sz="2800" b="0" dirty="0">
                <a:solidFill>
                  <a:srgbClr val="000066"/>
                </a:solidFill>
                <a:latin typeface="Cooper Black" pitchFamily="18" charset="0"/>
              </a:endParaRPr>
            </a:p>
            <a:p>
              <a:pPr algn="l"/>
              <a:r>
                <a:rPr lang="en-US" altLang="zh-CN" sz="2800" b="0" dirty="0">
                  <a:solidFill>
                    <a:srgbClr val="000066"/>
                  </a:solidFill>
                  <a:latin typeface="Cooper Black" pitchFamily="18" charset="0"/>
                </a:rPr>
                <a:t>       Low-Usability</a:t>
              </a:r>
              <a:endParaRPr lang="en-US" altLang="zh-CN" sz="2800" b="0" dirty="0">
                <a:solidFill>
                  <a:srgbClr val="000066"/>
                </a:solidFill>
                <a:latin typeface="Cooper Black" pitchFamily="18" charset="0"/>
              </a:endParaRPr>
            </a:p>
            <a:p>
              <a:pPr algn="l"/>
              <a:r>
                <a:rPr lang="en-US" altLang="zh-CN" sz="2800" b="0" dirty="0">
                  <a:solidFill>
                    <a:srgbClr val="000066"/>
                  </a:solidFill>
                  <a:latin typeface="Cooper Black" pitchFamily="18" charset="0"/>
                </a:rPr>
                <a:t>                Cross-d</a:t>
              </a:r>
              <a:r>
                <a:rPr lang="en-US" sz="2800" b="0" dirty="0">
                  <a:solidFill>
                    <a:srgbClr val="000066"/>
                  </a:solidFill>
                  <a:latin typeface="Cooper Black" pitchFamily="18" charset="0"/>
                </a:rPr>
                <a:t>iscipline</a:t>
              </a:r>
              <a:endParaRPr lang="zh-CN" altLang="en-US" sz="2800" b="0" dirty="0">
                <a:solidFill>
                  <a:srgbClr val="000066"/>
                </a:solidFill>
                <a:latin typeface="Cooper Black" pitchFamily="18" charset="0"/>
              </a:endParaRPr>
            </a:p>
          </p:txBody>
        </p:sp>
      </p:grpSp>
      <p:grpSp>
        <p:nvGrpSpPr>
          <p:cNvPr id="81" name="组合 80"/>
          <p:cNvGrpSpPr/>
          <p:nvPr/>
        </p:nvGrpSpPr>
        <p:grpSpPr>
          <a:xfrm>
            <a:off x="2123728" y="4197717"/>
            <a:ext cx="3635881" cy="2160241"/>
            <a:chOff x="-2830690" y="2616855"/>
            <a:chExt cx="2994874" cy="1136969"/>
          </a:xfrm>
          <a:solidFill>
            <a:schemeClr val="accent2"/>
          </a:solidFill>
          <a:effectLst/>
        </p:grpSpPr>
        <p:sp>
          <p:nvSpPr>
            <p:cNvPr id="82" name="圆角矩形标注 81"/>
            <p:cNvSpPr/>
            <p:nvPr/>
          </p:nvSpPr>
          <p:spPr bwMode="auto">
            <a:xfrm>
              <a:off x="-2830690" y="2616855"/>
              <a:ext cx="2994874" cy="1136968"/>
            </a:xfrm>
            <a:prstGeom prst="wedgeRoundRectCallout">
              <a:avLst>
                <a:gd name="adj1" fmla="val -9994"/>
                <a:gd name="adj2" fmla="val -63004"/>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91440" tIns="45720" rIns="91440" bIns="45720" numCol="1" rtlCol="0" anchor="t" anchorCtr="0" compatLnSpc="1"/>
            <a:lstStyle/>
            <a:p>
              <a:pPr marL="342900" marR="0" indent="-342900" algn="r"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0" i="0" u="none" strike="noStrike" cap="none" normalizeH="0" baseline="0" dirty="0">
                <a:ln>
                  <a:noFill/>
                </a:ln>
                <a:solidFill>
                  <a:srgbClr val="000099"/>
                </a:solidFill>
                <a:latin typeface="Times New Roman" pitchFamily="18" charset="0"/>
                <a:ea typeface="华文新魏" pitchFamily="2" charset="-122"/>
              </a:endParaRPr>
            </a:p>
          </p:txBody>
        </p:sp>
        <p:sp>
          <p:nvSpPr>
            <p:cNvPr id="83" name="TextBox 82"/>
            <p:cNvSpPr txBox="1"/>
            <p:nvPr/>
          </p:nvSpPr>
          <p:spPr>
            <a:xfrm>
              <a:off x="-2742151" y="2659057"/>
              <a:ext cx="2787710" cy="1094767"/>
            </a:xfrm>
            <a:prstGeom prst="rect">
              <a:avLst/>
            </a:prstGeom>
            <a:noFill/>
            <a:ln>
              <a:noFill/>
            </a:ln>
            <a:effectLst/>
          </p:spPr>
          <p:txBody>
            <a:bodyPr wrap="square" rtlCol="0">
              <a:spAutoFit/>
            </a:bodyPr>
            <a:lstStyle/>
            <a:p>
              <a:pPr>
                <a:lnSpc>
                  <a:spcPts val="3100"/>
                </a:lnSpc>
                <a:spcBef>
                  <a:spcPts val="0"/>
                </a:spcBef>
              </a:pPr>
              <a:r>
                <a:rPr lang="zh-CN" altLang="en-US" sz="2800" b="0" dirty="0">
                  <a:solidFill>
                    <a:srgbClr val="000099"/>
                  </a:solidFill>
                  <a:latin typeface="隶书" pitchFamily="49" charset="-122"/>
                  <a:ea typeface="隶书" pitchFamily="49" charset="-122"/>
                </a:rPr>
                <a:t>如何提升现有计算理论、算法设计方法学、计算系统性能，使之满足大数据计算需要</a:t>
              </a:r>
              <a:r>
                <a:rPr lang="en-US" altLang="zh-CN" sz="2800" b="0" dirty="0">
                  <a:solidFill>
                    <a:srgbClr val="000099"/>
                  </a:solidFill>
                  <a:latin typeface="隶书" pitchFamily="49" charset="-122"/>
                  <a:ea typeface="隶书" pitchFamily="49" charset="-122"/>
                </a:rPr>
                <a:t>?</a:t>
              </a:r>
              <a:endParaRPr lang="zh-CN" altLang="en-US" sz="2800" b="0" dirty="0">
                <a:solidFill>
                  <a:srgbClr val="000099"/>
                </a:solidFill>
                <a:latin typeface="隶书" pitchFamily="49" charset="-122"/>
                <a:ea typeface="隶书" pitchFamily="49" charset="-122"/>
              </a:endParaRPr>
            </a:p>
          </p:txBody>
        </p:sp>
      </p:grpSp>
      <p:grpSp>
        <p:nvGrpSpPr>
          <p:cNvPr id="84" name="组合 83"/>
          <p:cNvGrpSpPr/>
          <p:nvPr/>
        </p:nvGrpSpPr>
        <p:grpSpPr>
          <a:xfrm>
            <a:off x="3059833" y="4557757"/>
            <a:ext cx="3600399" cy="1584176"/>
            <a:chOff x="-2887917" y="4308085"/>
            <a:chExt cx="3181533" cy="1156098"/>
          </a:xfrm>
          <a:solidFill>
            <a:schemeClr val="accent2"/>
          </a:solidFill>
          <a:effectLst/>
        </p:grpSpPr>
        <p:sp>
          <p:nvSpPr>
            <p:cNvPr id="85" name="圆角矩形标注 84"/>
            <p:cNvSpPr/>
            <p:nvPr/>
          </p:nvSpPr>
          <p:spPr bwMode="auto">
            <a:xfrm>
              <a:off x="-2887917" y="4308085"/>
              <a:ext cx="3054273" cy="1156098"/>
            </a:xfrm>
            <a:prstGeom prst="wedgeRoundRectCallout">
              <a:avLst>
                <a:gd name="adj1" fmla="val -6920"/>
                <a:gd name="adj2" fmla="val -63909"/>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91440" tIns="45720" rIns="91440" bIns="45720" numCol="1" rtlCol="0" anchor="t" anchorCtr="0" compatLnSpc="1"/>
            <a:lstStyle/>
            <a:p>
              <a:pPr marL="342900" marR="0" indent="-342900" algn="r" defTabSz="914400" rtl="0" eaLnBrk="1" fontAlgn="base" latinLnBrk="0" hangingPunct="1">
                <a:lnSpc>
                  <a:spcPts val="3100"/>
                </a:lnSpc>
                <a:spcBef>
                  <a:spcPts val="0"/>
                </a:spcBef>
                <a:spcAft>
                  <a:spcPct val="0"/>
                </a:spcAft>
                <a:buClr>
                  <a:schemeClr val="hlink"/>
                </a:buClr>
                <a:buSzPct val="50000"/>
                <a:buFont typeface="Monotype Sorts" pitchFamily="2" charset="2"/>
                <a:buNone/>
              </a:pPr>
              <a:endParaRPr kumimoji="1" lang="zh-CN" altLang="en-US" sz="3200" b="0" i="0" u="none" strike="noStrike" cap="none" normalizeH="0" baseline="0" dirty="0">
                <a:ln>
                  <a:noFill/>
                </a:ln>
                <a:solidFill>
                  <a:srgbClr val="000099"/>
                </a:solidFill>
                <a:latin typeface="Times New Roman" pitchFamily="18" charset="0"/>
                <a:ea typeface="华文新魏" pitchFamily="2" charset="-122"/>
              </a:endParaRPr>
            </a:p>
          </p:txBody>
        </p:sp>
        <p:sp>
          <p:nvSpPr>
            <p:cNvPr id="86" name="TextBox 85"/>
            <p:cNvSpPr txBox="1"/>
            <p:nvPr/>
          </p:nvSpPr>
          <p:spPr>
            <a:xfrm>
              <a:off x="-2694847" y="4413184"/>
              <a:ext cx="2988463" cy="937742"/>
            </a:xfrm>
            <a:prstGeom prst="rect">
              <a:avLst/>
            </a:prstGeom>
            <a:noFill/>
            <a:ln>
              <a:noFill/>
            </a:ln>
            <a:effectLst/>
          </p:spPr>
          <p:txBody>
            <a:bodyPr wrap="square" rtlCol="0">
              <a:spAutoFit/>
            </a:bodyPr>
            <a:lstStyle/>
            <a:p>
              <a:pPr>
                <a:lnSpc>
                  <a:spcPts val="3100"/>
                </a:lnSpc>
                <a:spcBef>
                  <a:spcPts val="0"/>
                </a:spcBef>
              </a:pPr>
              <a:r>
                <a:rPr lang="zh-CN" altLang="en-US" sz="2800" b="0" dirty="0">
                  <a:solidFill>
                    <a:srgbClr val="000099"/>
                  </a:solidFill>
                  <a:latin typeface="隶书" pitchFamily="49" charset="-122"/>
                  <a:ea typeface="隶书" pitchFamily="49" charset="-122"/>
                </a:rPr>
                <a:t>如何提高大数据的质量</a:t>
              </a:r>
              <a:r>
                <a:rPr lang="en-US" altLang="zh-CN" sz="2800" b="0" dirty="0">
                  <a:solidFill>
                    <a:srgbClr val="000099"/>
                  </a:solidFill>
                  <a:latin typeface="隶书" pitchFamily="49" charset="-122"/>
                  <a:ea typeface="隶书" pitchFamily="49" charset="-122"/>
                </a:rPr>
                <a:t>, </a:t>
              </a:r>
              <a:r>
                <a:rPr lang="zh-CN" altLang="en-US" sz="2800" b="0" dirty="0">
                  <a:solidFill>
                    <a:srgbClr val="000099"/>
                  </a:solidFill>
                  <a:latin typeface="隶书" pitchFamily="49" charset="-122"/>
                  <a:ea typeface="隶书" pitchFamily="49" charset="-122"/>
                </a:rPr>
                <a:t>确保大数据计算结果的可用性</a:t>
              </a:r>
              <a:r>
                <a:rPr lang="en-US" altLang="zh-CN" sz="2800" b="0" dirty="0">
                  <a:solidFill>
                    <a:srgbClr val="000099"/>
                  </a:solidFill>
                  <a:latin typeface="隶书" pitchFamily="49" charset="-122"/>
                  <a:ea typeface="隶书" pitchFamily="49" charset="-122"/>
                </a:rPr>
                <a:t>?</a:t>
              </a:r>
              <a:endParaRPr lang="zh-CN" altLang="en-US" sz="2800" b="0" dirty="0">
                <a:solidFill>
                  <a:srgbClr val="000099"/>
                </a:solidFill>
                <a:latin typeface="隶书" pitchFamily="49" charset="-122"/>
                <a:ea typeface="隶书" pitchFamily="49" charset="-122"/>
              </a:endParaRPr>
            </a:p>
          </p:txBody>
        </p:sp>
      </p:grpSp>
      <p:grpSp>
        <p:nvGrpSpPr>
          <p:cNvPr id="88" name="组合 87"/>
          <p:cNvGrpSpPr/>
          <p:nvPr/>
        </p:nvGrpSpPr>
        <p:grpSpPr>
          <a:xfrm>
            <a:off x="2771799" y="5205830"/>
            <a:ext cx="5112569" cy="1080119"/>
            <a:chOff x="-3058907" y="5635188"/>
            <a:chExt cx="2654318" cy="635004"/>
          </a:xfrm>
          <a:solidFill>
            <a:schemeClr val="accent2"/>
          </a:solidFill>
          <a:effectLst/>
        </p:grpSpPr>
        <p:sp>
          <p:nvSpPr>
            <p:cNvPr id="89" name="圆角矩形标注 88"/>
            <p:cNvSpPr/>
            <p:nvPr/>
          </p:nvSpPr>
          <p:spPr bwMode="auto">
            <a:xfrm>
              <a:off x="-3058907" y="5635188"/>
              <a:ext cx="2654318" cy="635004"/>
            </a:xfrm>
            <a:prstGeom prst="wedgeRoundRectCallout">
              <a:avLst>
                <a:gd name="adj1" fmla="val -4117"/>
                <a:gd name="adj2" fmla="val -85003"/>
                <a:gd name="adj3" fmla="val 16667"/>
              </a:avLst>
            </a:prstGeom>
            <a:grp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91440" tIns="45720" rIns="91440" bIns="45720" numCol="1" rtlCol="0" anchor="t" anchorCtr="0" compatLnSpc="1"/>
            <a:lstStyle/>
            <a:p>
              <a:pPr marL="342900" marR="0" indent="-342900" algn="r"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0" i="0" u="none" strike="noStrike" cap="none" normalizeH="0" baseline="0" dirty="0">
                <a:ln>
                  <a:noFill/>
                </a:ln>
                <a:solidFill>
                  <a:srgbClr val="000099"/>
                </a:solidFill>
                <a:effectLst/>
                <a:latin typeface="Times New Roman" pitchFamily="18" charset="0"/>
                <a:ea typeface="华文新魏" pitchFamily="2" charset="-122"/>
              </a:endParaRPr>
            </a:p>
          </p:txBody>
        </p:sp>
        <p:sp>
          <p:nvSpPr>
            <p:cNvPr id="90" name="TextBox 89"/>
            <p:cNvSpPr txBox="1"/>
            <p:nvPr/>
          </p:nvSpPr>
          <p:spPr>
            <a:xfrm>
              <a:off x="-3000428" y="5677521"/>
              <a:ext cx="2558453" cy="521717"/>
            </a:xfrm>
            <a:prstGeom prst="rect">
              <a:avLst/>
            </a:prstGeom>
            <a:noFill/>
            <a:ln>
              <a:noFill/>
            </a:ln>
            <a:effectLst/>
          </p:spPr>
          <p:txBody>
            <a:bodyPr wrap="square" rtlCol="0">
              <a:spAutoFit/>
            </a:bodyPr>
            <a:lstStyle/>
            <a:p>
              <a:pPr>
                <a:lnSpc>
                  <a:spcPts val="3100"/>
                </a:lnSpc>
                <a:spcBef>
                  <a:spcPts val="0"/>
                </a:spcBef>
              </a:pPr>
              <a:r>
                <a:rPr lang="zh-CN" altLang="en-US" sz="2800" b="0" dirty="0">
                  <a:solidFill>
                    <a:srgbClr val="000099"/>
                  </a:solidFill>
                  <a:latin typeface="隶书" pitchFamily="49" charset="-122"/>
                  <a:ea typeface="隶书" pitchFamily="49" charset="-122"/>
                </a:rPr>
                <a:t>如何实现多学科交叉</a:t>
              </a:r>
              <a:r>
                <a:rPr lang="en-US" altLang="zh-CN" sz="2800" b="0" dirty="0">
                  <a:solidFill>
                    <a:srgbClr val="000099"/>
                  </a:solidFill>
                  <a:latin typeface="隶书" pitchFamily="49" charset="-122"/>
                  <a:ea typeface="隶书" pitchFamily="49" charset="-122"/>
                </a:rPr>
                <a:t>, </a:t>
              </a:r>
              <a:r>
                <a:rPr lang="zh-CN" altLang="en-US" sz="2800" b="0" dirty="0">
                  <a:solidFill>
                    <a:srgbClr val="000099"/>
                  </a:solidFill>
                  <a:latin typeface="隶书" pitchFamily="49" charset="-122"/>
                  <a:ea typeface="隶书" pitchFamily="49" charset="-122"/>
                </a:rPr>
                <a:t>凝练和解决的各领域的大数据问题</a:t>
              </a:r>
              <a:r>
                <a:rPr lang="en-US" altLang="zh-CN" sz="2800" b="0" dirty="0">
                  <a:solidFill>
                    <a:srgbClr val="000099"/>
                  </a:solidFill>
                  <a:latin typeface="隶书" pitchFamily="49" charset="-122"/>
                  <a:ea typeface="隶书" pitchFamily="49" charset="-122"/>
                </a:rPr>
                <a:t>?</a:t>
              </a:r>
              <a:endParaRPr lang="zh-CN" altLang="en-US" sz="2800" b="0" dirty="0">
                <a:solidFill>
                  <a:srgbClr val="000099"/>
                </a:solidFill>
                <a:latin typeface="隶书" pitchFamily="49" charset="-122"/>
                <a:ea typeface="隶书"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wipe(up)">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0"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nodeType="click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p:cTn id="29" dur="500" fill="hold"/>
                                        <p:tgtEl>
                                          <p:spTgt spid="84"/>
                                        </p:tgtEl>
                                        <p:attrNameLst>
                                          <p:attrName>ppt_w</p:attrName>
                                        </p:attrNameLst>
                                      </p:cBhvr>
                                      <p:tavLst>
                                        <p:tav tm="0">
                                          <p:val>
                                            <p:fltVal val="0"/>
                                          </p:val>
                                        </p:tav>
                                        <p:tav tm="100000">
                                          <p:val>
                                            <p:strVal val="#ppt_w"/>
                                          </p:val>
                                        </p:tav>
                                      </p:tavLst>
                                    </p:anim>
                                    <p:anim calcmode="lin" valueType="num">
                                      <p:cBhvr>
                                        <p:cTn id="30" dur="500" fill="hold"/>
                                        <p:tgtEl>
                                          <p:spTgt spid="84"/>
                                        </p:tgtEl>
                                        <p:attrNameLst>
                                          <p:attrName>ppt_h</p:attrName>
                                        </p:attrNameLst>
                                      </p:cBhvr>
                                      <p:tavLst>
                                        <p:tav tm="0">
                                          <p:val>
                                            <p:fltVal val="0"/>
                                          </p:val>
                                        </p:tav>
                                        <p:tav tm="100000">
                                          <p:val>
                                            <p:strVal val="#ppt_h"/>
                                          </p:val>
                                        </p:tav>
                                      </p:tavLst>
                                    </p:anim>
                                    <p:animEffect transition="in" filter="fade">
                                      <p:cBhvr>
                                        <p:cTn id="31" dur="500"/>
                                        <p:tgtEl>
                                          <p:spTgt spid="84"/>
                                        </p:tgtEl>
                                      </p:cBhvr>
                                    </p:animEffect>
                                  </p:childTnLst>
                                </p:cTn>
                              </p:par>
                              <p:par>
                                <p:cTn id="32" presetID="1" presetClass="exit" presetSubtype="0" fill="hold" nodeType="withEffect">
                                  <p:stCondLst>
                                    <p:cond delay="0"/>
                                  </p:stCondLst>
                                  <p:childTnLst>
                                    <p:set>
                                      <p:cBhvr>
                                        <p:cTn id="33" dur="1" fill="hold">
                                          <p:stCondLst>
                                            <p:cond delay="0"/>
                                          </p:stCondLst>
                                        </p:cTn>
                                        <p:tgtEl>
                                          <p:spTgt spid="8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53" presetClass="entr" presetSubtype="0" fill="hold" nodeType="clickEffect">
                                  <p:stCondLst>
                                    <p:cond delay="0"/>
                                  </p:stCondLst>
                                  <p:childTnLst>
                                    <p:set>
                                      <p:cBhvr>
                                        <p:cTn id="37" dur="1" fill="hold">
                                          <p:stCondLst>
                                            <p:cond delay="0"/>
                                          </p:stCondLst>
                                        </p:cTn>
                                        <p:tgtEl>
                                          <p:spTgt spid="88"/>
                                        </p:tgtEl>
                                        <p:attrNameLst>
                                          <p:attrName>style.visibility</p:attrName>
                                        </p:attrNameLst>
                                      </p:cBhvr>
                                      <p:to>
                                        <p:strVal val="visible"/>
                                      </p:to>
                                    </p:set>
                                    <p:anim calcmode="lin" valueType="num">
                                      <p:cBhvr>
                                        <p:cTn id="38" dur="500" fill="hold"/>
                                        <p:tgtEl>
                                          <p:spTgt spid="88"/>
                                        </p:tgtEl>
                                        <p:attrNameLst>
                                          <p:attrName>ppt_w</p:attrName>
                                        </p:attrNameLst>
                                      </p:cBhvr>
                                      <p:tavLst>
                                        <p:tav tm="0">
                                          <p:val>
                                            <p:fltVal val="0"/>
                                          </p:val>
                                        </p:tav>
                                        <p:tav tm="100000">
                                          <p:val>
                                            <p:strVal val="#ppt_w"/>
                                          </p:val>
                                        </p:tav>
                                      </p:tavLst>
                                    </p:anim>
                                    <p:anim calcmode="lin" valueType="num">
                                      <p:cBhvr>
                                        <p:cTn id="39" dur="500" fill="hold"/>
                                        <p:tgtEl>
                                          <p:spTgt spid="88"/>
                                        </p:tgtEl>
                                        <p:attrNameLst>
                                          <p:attrName>ppt_h</p:attrName>
                                        </p:attrNameLst>
                                      </p:cBhvr>
                                      <p:tavLst>
                                        <p:tav tm="0">
                                          <p:val>
                                            <p:fltVal val="0"/>
                                          </p:val>
                                        </p:tav>
                                        <p:tav tm="100000">
                                          <p:val>
                                            <p:strVal val="#ppt_h"/>
                                          </p:val>
                                        </p:tav>
                                      </p:tavLst>
                                    </p:anim>
                                    <p:animEffect transition="in" filter="fade">
                                      <p:cBhvr>
                                        <p:cTn id="40" dur="500"/>
                                        <p:tgtEl>
                                          <p:spTgt spid="88"/>
                                        </p:tgtEl>
                                      </p:cBhvr>
                                    </p:animEffect>
                                  </p:childTnLst>
                                </p:cTn>
                              </p:par>
                              <p:par>
                                <p:cTn id="41" presetID="1" presetClass="exit" presetSubtype="0" fill="hold" nodeType="withEffect">
                                  <p:stCondLst>
                                    <p:cond delay="0"/>
                                  </p:stCondLst>
                                  <p:childTnLst>
                                    <p:set>
                                      <p:cBhvr>
                                        <p:cTn id="42"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6643702" y="116632"/>
            <a:ext cx="2499402" cy="707886"/>
          </a:xfrm>
          <a:prstGeom prst="rect">
            <a:avLst/>
          </a:prstGeom>
          <a:noFill/>
        </p:spPr>
        <p:txBody>
          <a:bodyPr wrap="none" rtlCol="0">
            <a:spAutoFit/>
          </a:bodyPr>
          <a:lstStyle/>
          <a:p>
            <a:r>
              <a:rPr lang="zh-CN" altLang="en-US" sz="4000" b="0" dirty="0">
                <a:solidFill>
                  <a:srgbClr val="800000"/>
                </a:solidFill>
                <a:ea typeface="黑体" pitchFamily="49" charset="-122"/>
                <a:cs typeface="Times New Roman" pitchFamily="18" charset="0"/>
              </a:rPr>
              <a:t>研究方向</a:t>
            </a:r>
            <a:r>
              <a:rPr lang="en-US" altLang="zh-CN" sz="4000" b="0" dirty="0">
                <a:solidFill>
                  <a:srgbClr val="800000"/>
                </a:solidFill>
                <a:ea typeface="黑体" pitchFamily="49" charset="-122"/>
                <a:cs typeface="Times New Roman" pitchFamily="18" charset="0"/>
              </a:rPr>
              <a:t>1</a:t>
            </a:r>
            <a:endParaRPr lang="zh-CN" altLang="en-US" sz="4000" b="0" dirty="0">
              <a:solidFill>
                <a:srgbClr val="800000"/>
              </a:solidFill>
              <a:ea typeface="黑体" pitchFamily="49" charset="-122"/>
              <a:cs typeface="Times New Roman" pitchFamily="18" charset="0"/>
            </a:endParaRPr>
          </a:p>
        </p:txBody>
      </p:sp>
      <p:cxnSp>
        <p:nvCxnSpPr>
          <p:cNvPr id="28" name="直接连接符 27"/>
          <p:cNvCxnSpPr/>
          <p:nvPr/>
        </p:nvCxnSpPr>
        <p:spPr bwMode="auto">
          <a:xfrm>
            <a:off x="6208362" y="857232"/>
            <a:ext cx="2952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29" name="内容占位符 4"/>
          <p:cNvSpPr txBox="1"/>
          <p:nvPr/>
        </p:nvSpPr>
        <p:spPr>
          <a:xfrm>
            <a:off x="323528" y="1124744"/>
            <a:ext cx="8640960" cy="4752528"/>
          </a:xfrm>
          <a:prstGeom prst="rect">
            <a:avLst/>
          </a:prstGeom>
        </p:spPr>
        <p:txBody>
          <a:bodyPr/>
          <a:lstStyle/>
          <a:p>
            <a:pPr marL="342900" lvl="0" indent="-342900" eaLnBrk="0" hangingPunct="0">
              <a:spcBef>
                <a:spcPts val="600"/>
              </a:spcBef>
              <a:buClr>
                <a:schemeClr val="hlink"/>
              </a:buClr>
              <a:buSzPct val="50000"/>
              <a:buFont typeface="Monotype Sorts"/>
              <a:buChar char="n"/>
            </a:pPr>
            <a:r>
              <a:rPr lang="zh-CN" altLang="en-US" sz="3200" b="0" kern="0" dirty="0">
                <a:latin typeface="黑体" pitchFamily="49" charset="-122"/>
                <a:ea typeface="黑体" pitchFamily="49" charset="-122"/>
              </a:rPr>
              <a:t>无线传感网</a:t>
            </a:r>
            <a:r>
              <a:rPr lang="en-US" altLang="zh-CN" sz="3200" b="0" kern="0" dirty="0">
                <a:latin typeface="黑体" pitchFamily="49" charset="-122"/>
                <a:ea typeface="黑体" pitchFamily="49" charset="-122"/>
              </a:rPr>
              <a:t>(</a:t>
            </a:r>
            <a:r>
              <a:rPr lang="zh-CN" altLang="en-US" sz="3200" b="0" kern="0" dirty="0">
                <a:latin typeface="黑体" pitchFamily="49" charset="-122"/>
                <a:ea typeface="黑体" pitchFamily="49" charset="-122"/>
              </a:rPr>
              <a:t>物联网、信息物理融合系统</a:t>
            </a:r>
            <a:r>
              <a:rPr lang="en-US" altLang="zh-CN" sz="3200" b="0" kern="0" dirty="0">
                <a:latin typeface="黑体" pitchFamily="49" charset="-122"/>
                <a:ea typeface="黑体" pitchFamily="49" charset="-122"/>
              </a:rPr>
              <a:t>CPS)</a:t>
            </a:r>
            <a:endParaRPr lang="en-US" altLang="zh-CN" sz="3200" b="0" kern="0" dirty="0">
              <a:latin typeface="黑体" pitchFamily="49" charset="-122"/>
              <a:ea typeface="黑体" pitchFamily="49" charset="-122"/>
            </a:endParaRPr>
          </a:p>
          <a:p>
            <a:pPr marL="342900" lvl="0" indent="-342900" eaLnBrk="0" hangingPunct="0">
              <a:spcBef>
                <a:spcPts val="600"/>
              </a:spcBef>
              <a:buClr>
                <a:schemeClr val="hlink"/>
              </a:buClr>
              <a:buSzPct val="50000"/>
            </a:pPr>
            <a:r>
              <a:rPr lang="en-US" altLang="zh-CN" sz="3200" b="0" kern="0" dirty="0">
                <a:latin typeface="黑体" pitchFamily="49" charset="-122"/>
                <a:ea typeface="黑体" pitchFamily="49" charset="-122"/>
              </a:rPr>
              <a:t>  </a:t>
            </a:r>
            <a:r>
              <a:rPr lang="zh-CN" altLang="en-US" sz="3200" b="0" kern="0" dirty="0">
                <a:solidFill>
                  <a:srgbClr val="800000"/>
                </a:solidFill>
                <a:latin typeface="黑体" pitchFamily="49" charset="-122"/>
                <a:ea typeface="黑体" pitchFamily="49" charset="-122"/>
              </a:rPr>
              <a:t>海量数据获取与传输</a:t>
            </a:r>
            <a:endParaRPr kumimoji="1" lang="en-US" altLang="zh-CN" sz="3200" b="0" i="0" u="none" strike="noStrike" kern="0" cap="none" spc="0" normalizeH="0" baseline="0" noProof="0" dirty="0">
              <a:ln>
                <a:noFill/>
              </a:ln>
              <a:solidFill>
                <a:srgbClr val="800000"/>
              </a:solidFill>
              <a:effectLst/>
              <a:uLnTx/>
              <a:uFillTx/>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pPr>
            <a:r>
              <a:rPr lang="zh-CN" altLang="en-US" sz="2800" b="0" kern="0" dirty="0">
                <a:solidFill>
                  <a:srgbClr val="000099"/>
                </a:solidFill>
                <a:latin typeface="黑体" pitchFamily="49" charset="-122"/>
                <a:ea typeface="黑体" pitchFamily="49" charset="-122"/>
              </a:rPr>
              <a:t>大数据重要来源之一：感知大数据</a:t>
            </a:r>
            <a:endParaRPr lang="en-US" altLang="zh-CN" sz="2800" b="0" kern="0" dirty="0">
              <a:solidFill>
                <a:srgbClr val="000099"/>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pPr>
            <a:r>
              <a:rPr lang="zh-CN" altLang="en-US" sz="2800" b="0" kern="0" dirty="0">
                <a:solidFill>
                  <a:srgbClr val="000099"/>
                </a:solidFill>
                <a:latin typeface="黑体" pitchFamily="49" charset="-122"/>
                <a:ea typeface="黑体" pitchFamily="49" charset="-122"/>
              </a:rPr>
              <a:t>实现对物理世界的认知</a:t>
            </a:r>
            <a:endParaRPr lang="en-US" altLang="zh-CN" sz="2800" b="0" kern="0" dirty="0">
              <a:solidFill>
                <a:srgbClr val="000099"/>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pPr>
            <a:r>
              <a:rPr lang="zh-CN" altLang="en-US" sz="2800" b="0" kern="0" dirty="0">
                <a:solidFill>
                  <a:srgbClr val="000099"/>
                </a:solidFill>
                <a:latin typeface="黑体" pitchFamily="49" charset="-122"/>
                <a:ea typeface="黑体" pitchFamily="49" charset="-122"/>
              </a:rPr>
              <a:t>广泛的应用</a:t>
            </a:r>
            <a:endParaRPr lang="zh-CN" altLang="en-US" sz="2800" b="0" kern="0" dirty="0">
              <a:solidFill>
                <a:srgbClr val="000099"/>
              </a:solidFill>
              <a:latin typeface="黑体" pitchFamily="49" charset="-122"/>
              <a:ea typeface="黑体" pitchFamily="49" charset="-122"/>
            </a:endParaRPr>
          </a:p>
        </p:txBody>
      </p:sp>
      <p:pic>
        <p:nvPicPr>
          <p:cNvPr id="10" name="Picture 7"/>
          <p:cNvPicPr>
            <a:picLocks noChangeAspect="1" noChangeArrowheads="1"/>
          </p:cNvPicPr>
          <p:nvPr/>
        </p:nvPicPr>
        <p:blipFill>
          <a:blip r:embed="rId1"/>
          <a:srcRect/>
          <a:stretch>
            <a:fillRect/>
          </a:stretch>
        </p:blipFill>
        <p:spPr bwMode="auto">
          <a:xfrm>
            <a:off x="0" y="4857760"/>
            <a:ext cx="9144000" cy="1951007"/>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anim calcmode="lin" valueType="num">
                                      <p:cBhvr>
                                        <p:cTn id="7" dur="500" fill="hold"/>
                                        <p:tgtEl>
                                          <p:spTgt spid="29">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29">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29">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29">
                                            <p:txEl>
                                              <p:pRg st="3" end="3"/>
                                            </p:txEl>
                                          </p:spTgt>
                                        </p:tgtEl>
                                        <p:attrNameLst>
                                          <p:attrName>style.visibility</p:attrName>
                                        </p:attrNameLst>
                                      </p:cBhvr>
                                      <p:to>
                                        <p:strVal val="visible"/>
                                      </p:to>
                                    </p:set>
                                    <p:anim calcmode="lin" valueType="num">
                                      <p:cBhvr>
                                        <p:cTn id="14" dur="500" fill="hold"/>
                                        <p:tgtEl>
                                          <p:spTgt spid="29">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29">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2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29">
                                            <p:txEl>
                                              <p:pRg st="4" end="4"/>
                                            </p:txEl>
                                          </p:spTgt>
                                        </p:tgtEl>
                                        <p:attrNameLst>
                                          <p:attrName>style.visibility</p:attrName>
                                        </p:attrNameLst>
                                      </p:cBhvr>
                                      <p:to>
                                        <p:strVal val="visible"/>
                                      </p:to>
                                    </p:set>
                                    <p:anim calcmode="lin" valueType="num">
                                      <p:cBhvr>
                                        <p:cTn id="21" dur="500" fill="hold"/>
                                        <p:tgtEl>
                                          <p:spTgt spid="29">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29">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2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29">
                                            <p:txEl>
                                              <p:pRg st="0" end="0"/>
                                            </p:txEl>
                                          </p:spTgt>
                                        </p:tgtEl>
                                        <p:attrNameLst>
                                          <p:attrName>style.visibility</p:attrName>
                                        </p:attrNameLst>
                                      </p:cBhvr>
                                      <p:to>
                                        <p:strVal val="visible"/>
                                      </p:to>
                                    </p:set>
                                    <p:anim calcmode="lin" valueType="num">
                                      <p:cBhvr>
                                        <p:cTn id="28"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29">
                                            <p:txEl>
                                              <p:pRg st="1" end="1"/>
                                            </p:txEl>
                                          </p:spTgt>
                                        </p:tgtEl>
                                        <p:attrNameLst>
                                          <p:attrName>style.visibility</p:attrName>
                                        </p:attrNameLst>
                                      </p:cBhvr>
                                      <p:to>
                                        <p:strVal val="visible"/>
                                      </p:to>
                                    </p:set>
                                    <p:anim calcmode="lin" valueType="num">
                                      <p:cBhvr>
                                        <p:cTn id="35" dur="500" fill="hold"/>
                                        <p:tgtEl>
                                          <p:spTgt spid="29">
                                            <p:txEl>
                                              <p:pRg st="1" end="1"/>
                                            </p:txEl>
                                          </p:spTgt>
                                        </p:tgtEl>
                                        <p:attrNameLst>
                                          <p:attrName>ppt_w</p:attrName>
                                        </p:attrNameLst>
                                      </p:cBhvr>
                                      <p:tavLst>
                                        <p:tav tm="0">
                                          <p:val>
                                            <p:fltVal val="0"/>
                                          </p:val>
                                        </p:tav>
                                        <p:tav tm="100000">
                                          <p:val>
                                            <p:strVal val="#ppt_w"/>
                                          </p:val>
                                        </p:tav>
                                      </p:tavLst>
                                    </p:anim>
                                    <p:anim calcmode="lin" valueType="num">
                                      <p:cBhvr>
                                        <p:cTn id="36" dur="500" fill="hold"/>
                                        <p:tgtEl>
                                          <p:spTgt spid="29">
                                            <p:txEl>
                                              <p:pRg st="1" end="1"/>
                                            </p:txEl>
                                          </p:spTgt>
                                        </p:tgtEl>
                                        <p:attrNameLst>
                                          <p:attrName>ppt_h</p:attrName>
                                        </p:attrNameLst>
                                      </p:cBhvr>
                                      <p:tavLst>
                                        <p:tav tm="0">
                                          <p:val>
                                            <p:fltVal val="0"/>
                                          </p:val>
                                        </p:tav>
                                        <p:tav tm="100000">
                                          <p:val>
                                            <p:strVal val="#ppt_h"/>
                                          </p:val>
                                        </p:tav>
                                      </p:tavLst>
                                    </p:anim>
                                    <p:animEffect transition="in" filter="fade">
                                      <p:cBhvr>
                                        <p:cTn id="37"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6643702" y="116632"/>
            <a:ext cx="2499402" cy="707886"/>
          </a:xfrm>
          <a:prstGeom prst="rect">
            <a:avLst/>
          </a:prstGeom>
          <a:noFill/>
        </p:spPr>
        <p:txBody>
          <a:bodyPr wrap="none" rtlCol="0">
            <a:spAutoFit/>
          </a:bodyPr>
          <a:lstStyle/>
          <a:p>
            <a:r>
              <a:rPr lang="zh-CN" altLang="en-US" sz="4000" b="0" dirty="0">
                <a:solidFill>
                  <a:srgbClr val="800000"/>
                </a:solidFill>
                <a:ea typeface="黑体" pitchFamily="49" charset="-122"/>
                <a:cs typeface="Times New Roman" pitchFamily="18" charset="0"/>
              </a:rPr>
              <a:t>研究方向</a:t>
            </a:r>
            <a:r>
              <a:rPr lang="en-US" altLang="zh-CN" sz="4000" b="0" dirty="0">
                <a:solidFill>
                  <a:srgbClr val="800000"/>
                </a:solidFill>
                <a:ea typeface="黑体" pitchFamily="49" charset="-122"/>
                <a:cs typeface="Times New Roman" pitchFamily="18" charset="0"/>
              </a:rPr>
              <a:t>1</a:t>
            </a:r>
            <a:endParaRPr lang="zh-CN" altLang="en-US" sz="4000" b="0" dirty="0">
              <a:solidFill>
                <a:srgbClr val="800000"/>
              </a:solidFill>
              <a:ea typeface="黑体" pitchFamily="49" charset="-122"/>
              <a:cs typeface="Times New Roman" pitchFamily="18" charset="0"/>
            </a:endParaRPr>
          </a:p>
        </p:txBody>
      </p:sp>
      <p:cxnSp>
        <p:nvCxnSpPr>
          <p:cNvPr id="28" name="直接连接符 27"/>
          <p:cNvCxnSpPr/>
          <p:nvPr/>
        </p:nvCxnSpPr>
        <p:spPr bwMode="auto">
          <a:xfrm>
            <a:off x="6208362" y="857232"/>
            <a:ext cx="2952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29" name="内容占位符 4"/>
          <p:cNvSpPr txBox="1"/>
          <p:nvPr/>
        </p:nvSpPr>
        <p:spPr>
          <a:xfrm>
            <a:off x="323528" y="1124744"/>
            <a:ext cx="8640960" cy="4752528"/>
          </a:xfrm>
          <a:prstGeom prst="rect">
            <a:avLst/>
          </a:prstGeom>
        </p:spPr>
        <p:txBody>
          <a:bodyPr/>
          <a:lstStyle/>
          <a:p>
            <a:pPr marL="342900" lvl="0" indent="-342900" eaLnBrk="0" hangingPunct="0">
              <a:spcBef>
                <a:spcPts val="600"/>
              </a:spcBef>
              <a:buClr>
                <a:schemeClr val="hlink"/>
              </a:buClr>
              <a:buSzPct val="50000"/>
              <a:buFont typeface="Monotype Sorts"/>
              <a:buChar char="n"/>
            </a:pPr>
            <a:r>
              <a:rPr lang="zh-CN" altLang="en-US" sz="3200" b="0" kern="0" dirty="0">
                <a:latin typeface="黑体" pitchFamily="49" charset="-122"/>
                <a:ea typeface="黑体" pitchFamily="49" charset="-122"/>
              </a:rPr>
              <a:t>无线传感网</a:t>
            </a:r>
            <a:r>
              <a:rPr lang="en-US" altLang="zh-CN" sz="3200" b="0" kern="0" dirty="0">
                <a:latin typeface="黑体" pitchFamily="49" charset="-122"/>
                <a:ea typeface="黑体" pitchFamily="49" charset="-122"/>
              </a:rPr>
              <a:t>(</a:t>
            </a:r>
            <a:r>
              <a:rPr lang="zh-CN" altLang="en-US" sz="3200" b="0" kern="0" dirty="0">
                <a:latin typeface="黑体" pitchFamily="49" charset="-122"/>
                <a:ea typeface="黑体" pitchFamily="49" charset="-122"/>
              </a:rPr>
              <a:t>物联网、信息物理融合系统</a:t>
            </a:r>
            <a:r>
              <a:rPr lang="en-US" altLang="zh-CN" sz="3200" b="0" kern="0" dirty="0">
                <a:latin typeface="黑体" pitchFamily="49" charset="-122"/>
                <a:ea typeface="黑体" pitchFamily="49" charset="-122"/>
              </a:rPr>
              <a:t>CPS)</a:t>
            </a:r>
            <a:endParaRPr lang="en-US" altLang="zh-CN" sz="3200" b="0" kern="0" dirty="0">
              <a:latin typeface="黑体" pitchFamily="49" charset="-122"/>
              <a:ea typeface="黑体" pitchFamily="49" charset="-122"/>
            </a:endParaRPr>
          </a:p>
          <a:p>
            <a:pPr marL="342900" lvl="0" indent="-342900" eaLnBrk="0" hangingPunct="0">
              <a:spcBef>
                <a:spcPts val="600"/>
              </a:spcBef>
              <a:buClr>
                <a:schemeClr val="hlink"/>
              </a:buClr>
              <a:buSzPct val="50000"/>
            </a:pPr>
            <a:r>
              <a:rPr lang="en-US" altLang="zh-CN" sz="3200" b="0" kern="0" dirty="0">
                <a:latin typeface="黑体" pitchFamily="49" charset="-122"/>
                <a:ea typeface="黑体" pitchFamily="49" charset="-122"/>
              </a:rPr>
              <a:t>  </a:t>
            </a:r>
            <a:r>
              <a:rPr lang="zh-CN" altLang="en-US" sz="3200" b="0" kern="0" dirty="0">
                <a:solidFill>
                  <a:srgbClr val="800000"/>
                </a:solidFill>
                <a:latin typeface="黑体" pitchFamily="49" charset="-122"/>
                <a:ea typeface="黑体" pitchFamily="49" charset="-122"/>
              </a:rPr>
              <a:t>海量数据获取与传输</a:t>
            </a:r>
            <a:endParaRPr kumimoji="1" lang="en-US" altLang="zh-CN" sz="3200" b="0" i="0" u="none" strike="noStrike" kern="0" cap="none" spc="0" normalizeH="0" baseline="0" noProof="0" dirty="0">
              <a:ln>
                <a:noFill/>
              </a:ln>
              <a:solidFill>
                <a:srgbClr val="800000"/>
              </a:solidFill>
              <a:effectLst/>
              <a:uLnTx/>
              <a:uFillTx/>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pPr>
            <a:r>
              <a:rPr lang="zh-CN" altLang="en-US" sz="2800" b="0" kern="0" dirty="0">
                <a:solidFill>
                  <a:srgbClr val="000099"/>
                </a:solidFill>
                <a:latin typeface="黑体" pitchFamily="49" charset="-122"/>
                <a:ea typeface="黑体" pitchFamily="49" charset="-122"/>
              </a:rPr>
              <a:t>感知数据获取</a:t>
            </a:r>
            <a:endParaRPr lang="en-US" altLang="zh-CN" sz="2800" b="0" kern="0" dirty="0">
              <a:solidFill>
                <a:srgbClr val="000099"/>
              </a:solidFill>
              <a:latin typeface="黑体" pitchFamily="49" charset="-122"/>
              <a:ea typeface="黑体" pitchFamily="49" charset="-122"/>
            </a:endParaRPr>
          </a:p>
          <a:p>
            <a:pPr marL="1200150" lvl="2" indent="-285750" eaLnBrk="0" hangingPunct="0">
              <a:spcBef>
                <a:spcPts val="600"/>
              </a:spcBef>
              <a:buClr>
                <a:srgbClr val="FF8001"/>
              </a:buClr>
              <a:buSzPct val="50000"/>
              <a:buFont typeface="Wingdings" pitchFamily="2" charset="2"/>
              <a:buChar char="u"/>
            </a:pPr>
            <a:r>
              <a:rPr lang="zh-CN" altLang="en-US" sz="2000" b="0" kern="0" dirty="0">
                <a:solidFill>
                  <a:srgbClr val="000099"/>
                </a:solidFill>
                <a:latin typeface="黑体" pitchFamily="49" charset="-122"/>
                <a:ea typeface="黑体" pitchFamily="49" charset="-122"/>
              </a:rPr>
              <a:t>物理过程可重构、低能耗、高质量等等</a:t>
            </a:r>
            <a:endParaRPr lang="en-US" altLang="zh-CN" sz="2000" b="0" kern="0" dirty="0">
              <a:solidFill>
                <a:srgbClr val="000099"/>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pPr>
            <a:r>
              <a:rPr lang="zh-CN" altLang="en-US" sz="2800" b="0" kern="0" dirty="0">
                <a:solidFill>
                  <a:srgbClr val="000099"/>
                </a:solidFill>
                <a:latin typeface="黑体" pitchFamily="49" charset="-122"/>
                <a:ea typeface="黑体" pitchFamily="49" charset="-122"/>
              </a:rPr>
              <a:t>感知数据传输</a:t>
            </a:r>
            <a:endParaRPr lang="en-US" altLang="zh-CN" sz="2800" b="0" kern="0" dirty="0">
              <a:solidFill>
                <a:srgbClr val="000099"/>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pPr>
            <a:r>
              <a:rPr lang="zh-CN" altLang="en-US" sz="2800" b="0" kern="0" dirty="0">
                <a:solidFill>
                  <a:srgbClr val="000099"/>
                </a:solidFill>
                <a:latin typeface="黑体" pitchFamily="49" charset="-122"/>
                <a:ea typeface="黑体" pitchFamily="49" charset="-122"/>
              </a:rPr>
              <a:t>感知数据存储</a:t>
            </a:r>
            <a:endParaRPr lang="en-US" altLang="zh-CN" sz="2800" b="0" kern="0" dirty="0">
              <a:solidFill>
                <a:srgbClr val="000099"/>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pPr>
            <a:r>
              <a:rPr lang="zh-CN" altLang="en-US" sz="2800" b="0" kern="0" dirty="0">
                <a:solidFill>
                  <a:srgbClr val="000099"/>
                </a:solidFill>
                <a:latin typeface="黑体" pitchFamily="49" charset="-122"/>
                <a:ea typeface="黑体" pitchFamily="49" charset="-122"/>
              </a:rPr>
              <a:t>感知数据网内分布式计算</a:t>
            </a:r>
            <a:endParaRPr lang="zh-CN" altLang="en-US" sz="2800" b="0" kern="0" dirty="0">
              <a:solidFill>
                <a:srgbClr val="000099"/>
              </a:solidFill>
              <a:latin typeface="黑体" pitchFamily="49" charset="-122"/>
              <a:ea typeface="黑体" pitchFamily="49" charset="-122"/>
            </a:endParaRPr>
          </a:p>
        </p:txBody>
      </p:sp>
      <p:pic>
        <p:nvPicPr>
          <p:cNvPr id="10" name="Picture 7"/>
          <p:cNvPicPr>
            <a:picLocks noChangeAspect="1" noChangeArrowheads="1"/>
          </p:cNvPicPr>
          <p:nvPr/>
        </p:nvPicPr>
        <p:blipFill>
          <a:blip r:embed="rId1"/>
          <a:srcRect/>
          <a:stretch>
            <a:fillRect/>
          </a:stretch>
        </p:blipFill>
        <p:spPr bwMode="auto">
          <a:xfrm>
            <a:off x="0" y="4857760"/>
            <a:ext cx="9144000" cy="1951007"/>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p:cTn id="7"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29">
                                            <p:txEl>
                                              <p:pRg st="1" end="1"/>
                                            </p:txEl>
                                          </p:spTgt>
                                        </p:tgtEl>
                                        <p:attrNameLst>
                                          <p:attrName>style.visibility</p:attrName>
                                        </p:attrNameLst>
                                      </p:cBhvr>
                                      <p:to>
                                        <p:strVal val="visible"/>
                                      </p:to>
                                    </p:set>
                                    <p:anim calcmode="lin" valueType="num">
                                      <p:cBhvr>
                                        <p:cTn id="14" dur="500" fill="hold"/>
                                        <p:tgtEl>
                                          <p:spTgt spid="2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29">
                                            <p:txEl>
                                              <p:pRg st="2" end="2"/>
                                            </p:txEl>
                                          </p:spTgt>
                                        </p:tgtEl>
                                        <p:attrNameLst>
                                          <p:attrName>style.visibility</p:attrName>
                                        </p:attrNameLst>
                                      </p:cBhvr>
                                      <p:to>
                                        <p:strVal val="visible"/>
                                      </p:to>
                                    </p:set>
                                    <p:anim calcmode="lin" valueType="num">
                                      <p:cBhvr>
                                        <p:cTn id="21" dur="500" fill="hold"/>
                                        <p:tgtEl>
                                          <p:spTgt spid="2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29">
                                            <p:txEl>
                                              <p:pRg st="3" end="3"/>
                                            </p:txEl>
                                          </p:spTgt>
                                        </p:tgtEl>
                                        <p:attrNameLst>
                                          <p:attrName>style.visibility</p:attrName>
                                        </p:attrNameLst>
                                      </p:cBhvr>
                                      <p:to>
                                        <p:strVal val="visible"/>
                                      </p:to>
                                    </p:set>
                                    <p:anim calcmode="lin" valueType="num">
                                      <p:cBhvr>
                                        <p:cTn id="28" dur="500" fill="hold"/>
                                        <p:tgtEl>
                                          <p:spTgt spid="2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2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2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29">
                                            <p:txEl>
                                              <p:pRg st="4" end="4"/>
                                            </p:txEl>
                                          </p:spTgt>
                                        </p:tgtEl>
                                        <p:attrNameLst>
                                          <p:attrName>style.visibility</p:attrName>
                                        </p:attrNameLst>
                                      </p:cBhvr>
                                      <p:to>
                                        <p:strVal val="visible"/>
                                      </p:to>
                                    </p:set>
                                    <p:anim calcmode="lin" valueType="num">
                                      <p:cBhvr>
                                        <p:cTn id="35" dur="500" fill="hold"/>
                                        <p:tgtEl>
                                          <p:spTgt spid="2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2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2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29">
                                            <p:txEl>
                                              <p:pRg st="5" end="5"/>
                                            </p:txEl>
                                          </p:spTgt>
                                        </p:tgtEl>
                                        <p:attrNameLst>
                                          <p:attrName>style.visibility</p:attrName>
                                        </p:attrNameLst>
                                      </p:cBhvr>
                                      <p:to>
                                        <p:strVal val="visible"/>
                                      </p:to>
                                    </p:set>
                                    <p:anim calcmode="lin" valueType="num">
                                      <p:cBhvr>
                                        <p:cTn id="42" dur="500" fill="hold"/>
                                        <p:tgtEl>
                                          <p:spTgt spid="29">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29">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2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29">
                                            <p:txEl>
                                              <p:pRg st="6" end="6"/>
                                            </p:txEl>
                                          </p:spTgt>
                                        </p:tgtEl>
                                        <p:attrNameLst>
                                          <p:attrName>style.visibility</p:attrName>
                                        </p:attrNameLst>
                                      </p:cBhvr>
                                      <p:to>
                                        <p:strVal val="visible"/>
                                      </p:to>
                                    </p:set>
                                    <p:anim calcmode="lin" valueType="num">
                                      <p:cBhvr>
                                        <p:cTn id="49" dur="500" fill="hold"/>
                                        <p:tgtEl>
                                          <p:spTgt spid="29">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29">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0"/>
          <p:cNvSpPr txBox="1">
            <a:spLocks noChangeArrowheads="1"/>
          </p:cNvSpPr>
          <p:nvPr/>
        </p:nvSpPr>
        <p:spPr bwMode="auto">
          <a:xfrm>
            <a:off x="5286380" y="159229"/>
            <a:ext cx="3786214"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研究中心教师</a:t>
            </a:r>
            <a:endParaRPr lang="zh-CN" altLang="en-US" sz="4000" dirty="0">
              <a:solidFill>
                <a:srgbClr val="800000"/>
              </a:solidFill>
              <a:latin typeface="黑体" pitchFamily="49" charset="-122"/>
              <a:ea typeface="黑体" pitchFamily="49" charset="-122"/>
            </a:endParaRPr>
          </a:p>
        </p:txBody>
      </p:sp>
      <p:cxnSp>
        <p:nvCxnSpPr>
          <p:cNvPr id="22" name="直接连接符 21"/>
          <p:cNvCxnSpPr/>
          <p:nvPr/>
        </p:nvCxnSpPr>
        <p:spPr bwMode="auto">
          <a:xfrm>
            <a:off x="5011704" y="857232"/>
            <a:ext cx="4140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grpSp>
        <p:nvGrpSpPr>
          <p:cNvPr id="49" name="组合 48"/>
          <p:cNvGrpSpPr/>
          <p:nvPr/>
        </p:nvGrpSpPr>
        <p:grpSpPr>
          <a:xfrm>
            <a:off x="425482" y="1086060"/>
            <a:ext cx="2846120" cy="5472000"/>
            <a:chOff x="395536" y="1070976"/>
            <a:chExt cx="2520280" cy="5472000"/>
          </a:xfrm>
        </p:grpSpPr>
        <p:sp>
          <p:nvSpPr>
            <p:cNvPr id="48" name="矩形 47"/>
            <p:cNvSpPr/>
            <p:nvPr/>
          </p:nvSpPr>
          <p:spPr bwMode="auto">
            <a:xfrm>
              <a:off x="395536" y="1070976"/>
              <a:ext cx="2520280" cy="5472000"/>
            </a:xfrm>
            <a:prstGeom prst="rect">
              <a:avLst/>
            </a:prstGeom>
            <a:solidFill>
              <a:schemeClr val="accent2"/>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grpSp>
          <p:nvGrpSpPr>
            <p:cNvPr id="46" name="组合 45"/>
            <p:cNvGrpSpPr/>
            <p:nvPr/>
          </p:nvGrpSpPr>
          <p:grpSpPr>
            <a:xfrm>
              <a:off x="458795" y="1187094"/>
              <a:ext cx="2428892" cy="5208255"/>
              <a:chOff x="1114268" y="1043078"/>
              <a:chExt cx="2428892" cy="5208255"/>
            </a:xfrm>
          </p:grpSpPr>
          <p:sp>
            <p:nvSpPr>
              <p:cNvPr id="37" name="Rectangle 6"/>
              <p:cNvSpPr>
                <a:spLocks noChangeArrowheads="1"/>
              </p:cNvSpPr>
              <p:nvPr/>
            </p:nvSpPr>
            <p:spPr bwMode="auto">
              <a:xfrm>
                <a:off x="1114268" y="3055586"/>
                <a:ext cx="2428892" cy="3195747"/>
              </a:xfrm>
              <a:prstGeom prst="rect">
                <a:avLst/>
              </a:prstGeom>
              <a:noFill/>
              <a:ln w="9525" algn="ctr">
                <a:noFill/>
                <a:miter lim="800000"/>
              </a:ln>
              <a:effectLst/>
            </p:spPr>
            <p:txBody>
              <a:bodyPr wrap="square">
                <a:spAutoFit/>
              </a:bodyPr>
              <a:lstStyle/>
              <a:p>
                <a:pPr algn="ctr">
                  <a:lnSpc>
                    <a:spcPts val="2200"/>
                  </a:lnSpc>
                  <a:buClr>
                    <a:schemeClr val="tx2"/>
                  </a:buClr>
                  <a:buSzPct val="75000"/>
                  <a:buFont typeface="Wingdings" pitchFamily="2" charset="2"/>
                  <a:buNone/>
                </a:pPr>
                <a:endParaRPr kumimoji="0" lang="en-US" altLang="zh-CN" sz="800" dirty="0">
                  <a:solidFill>
                    <a:srgbClr val="FF0000"/>
                  </a:solidFill>
                  <a:latin typeface="华文行楷" pitchFamily="2" charset="-122"/>
                  <a:ea typeface="华文行楷" pitchFamily="2" charset="-122"/>
                </a:endParaRPr>
              </a:p>
              <a:p>
                <a:pPr algn="ctr">
                  <a:lnSpc>
                    <a:spcPts val="2200"/>
                  </a:lnSpc>
                  <a:buClr>
                    <a:schemeClr val="tx2"/>
                  </a:buClr>
                  <a:buSzPct val="75000"/>
                </a:pPr>
                <a:r>
                  <a:rPr lang="zh-CN" altLang="en-US" sz="2200" b="0" dirty="0">
                    <a:solidFill>
                      <a:srgbClr val="0033CC"/>
                    </a:solidFill>
                    <a:latin typeface="隶书" pitchFamily="49" charset="-122"/>
                    <a:ea typeface="隶书" pitchFamily="49" charset="-122"/>
                    <a:cs typeface="Times New Roman" pitchFamily="18" charset="0"/>
                  </a:rPr>
                  <a:t>李建中</a:t>
                </a:r>
                <a:endParaRPr lang="en-US" altLang="zh-CN" sz="2200" b="0" dirty="0">
                  <a:solidFill>
                    <a:srgbClr val="0033CC"/>
                  </a:solidFill>
                  <a:latin typeface="隶书" pitchFamily="49" charset="-122"/>
                  <a:ea typeface="隶书" pitchFamily="49" charset="-122"/>
                  <a:cs typeface="Times New Roman" pitchFamily="18" charset="0"/>
                </a:endParaRPr>
              </a:p>
              <a:p>
                <a:pPr algn="ctr">
                  <a:lnSpc>
                    <a:spcPts val="2200"/>
                  </a:lnSpc>
                  <a:buClr>
                    <a:schemeClr val="tx2"/>
                  </a:buClr>
                  <a:buSzPct val="75000"/>
                </a:pPr>
                <a:r>
                  <a:rPr lang="en-US" altLang="zh-CN" sz="2200" b="0" dirty="0">
                    <a:solidFill>
                      <a:srgbClr val="0033CC"/>
                    </a:solidFill>
                    <a:latin typeface="隶书" pitchFamily="49" charset="-122"/>
                    <a:ea typeface="隶书" pitchFamily="49" charset="-122"/>
                    <a:cs typeface="Times New Roman" pitchFamily="18" charset="0"/>
                  </a:rPr>
                  <a:t> </a:t>
                </a:r>
                <a:r>
                  <a:rPr lang="zh-CN" altLang="en-US" sz="2200" b="0" dirty="0">
                    <a:solidFill>
                      <a:srgbClr val="0033CC"/>
                    </a:solidFill>
                    <a:latin typeface="隶书" pitchFamily="49" charset="-122"/>
                    <a:ea typeface="隶书" pitchFamily="49" charset="-122"/>
                    <a:cs typeface="Times New Roman" pitchFamily="18" charset="0"/>
                  </a:rPr>
                  <a:t>教授</a:t>
                </a:r>
                <a:r>
                  <a:rPr lang="en-US" altLang="zh-CN" sz="2200" b="0" dirty="0">
                    <a:solidFill>
                      <a:srgbClr val="0033CC"/>
                    </a:solidFill>
                    <a:latin typeface="隶书" pitchFamily="49" charset="-122"/>
                    <a:ea typeface="隶书" pitchFamily="49" charset="-122"/>
                    <a:cs typeface="Times New Roman" pitchFamily="18" charset="0"/>
                  </a:rPr>
                  <a:t>/</a:t>
                </a:r>
                <a:r>
                  <a:rPr lang="zh-CN" altLang="en-US" sz="2200" b="0" dirty="0">
                    <a:solidFill>
                      <a:srgbClr val="0033CC"/>
                    </a:solidFill>
                    <a:latin typeface="隶书" pitchFamily="49" charset="-122"/>
                    <a:ea typeface="隶书" pitchFamily="49" charset="-122"/>
                    <a:cs typeface="Times New Roman" pitchFamily="18" charset="0"/>
                  </a:rPr>
                  <a:t>博导</a:t>
                </a:r>
                <a:r>
                  <a:rPr lang="en-US" altLang="zh-CN" sz="2200" b="0" dirty="0">
                    <a:solidFill>
                      <a:srgbClr val="0033CC"/>
                    </a:solidFill>
                    <a:latin typeface="隶书" pitchFamily="49" charset="-122"/>
                    <a:ea typeface="隶书" pitchFamily="49" charset="-122"/>
                    <a:cs typeface="Times New Roman" pitchFamily="18" charset="0"/>
                  </a:rPr>
                  <a:t>, </a:t>
                </a:r>
                <a:endParaRPr lang="en-US" altLang="zh-CN" sz="2200" b="0" dirty="0">
                  <a:solidFill>
                    <a:srgbClr val="0033CC"/>
                  </a:solidFill>
                  <a:latin typeface="隶书" pitchFamily="49" charset="-122"/>
                  <a:ea typeface="隶书" pitchFamily="49" charset="-122"/>
                  <a:cs typeface="Times New Roman" pitchFamily="18" charset="0"/>
                </a:endParaRPr>
              </a:p>
              <a:p>
                <a:pPr algn="ctr">
                  <a:lnSpc>
                    <a:spcPts val="2200"/>
                  </a:lnSpc>
                  <a:buClr>
                    <a:schemeClr val="tx2"/>
                  </a:buClr>
                  <a:buSzPct val="75000"/>
                </a:pPr>
                <a:r>
                  <a:rPr lang="zh-CN" altLang="en-US" sz="2200" b="0" dirty="0">
                    <a:solidFill>
                      <a:srgbClr val="0033CC"/>
                    </a:solidFill>
                    <a:latin typeface="隶书" pitchFamily="49" charset="-122"/>
                    <a:ea typeface="隶书" pitchFamily="49" charset="-122"/>
                    <a:cs typeface="Times New Roman" pitchFamily="18" charset="0"/>
                  </a:rPr>
                  <a:t>国家杰青</a:t>
                </a:r>
                <a:endParaRPr lang="en-US" altLang="zh-CN" sz="2200" b="0" dirty="0">
                  <a:solidFill>
                    <a:srgbClr val="0033CC"/>
                  </a:solidFill>
                  <a:latin typeface="隶书" pitchFamily="49" charset="-122"/>
                  <a:ea typeface="隶书" pitchFamily="49" charset="-122"/>
                  <a:cs typeface="Times New Roman" pitchFamily="18" charset="0"/>
                </a:endParaRPr>
              </a:p>
              <a:p>
                <a:pPr algn="ctr">
                  <a:lnSpc>
                    <a:spcPts val="2200"/>
                  </a:lnSpc>
                  <a:buClr>
                    <a:schemeClr val="tx2"/>
                  </a:buClr>
                  <a:buSzPct val="75000"/>
                </a:pPr>
                <a:r>
                  <a:rPr lang="en-US" altLang="zh-CN" sz="2200" b="0" dirty="0">
                    <a:solidFill>
                      <a:srgbClr val="0033CC"/>
                    </a:solidFill>
                    <a:latin typeface="隶书" pitchFamily="49" charset="-122"/>
                    <a:ea typeface="隶书" pitchFamily="49" charset="-122"/>
                    <a:cs typeface="Times New Roman" pitchFamily="18" charset="0"/>
                  </a:rPr>
                  <a:t>973</a:t>
                </a:r>
                <a:r>
                  <a:rPr lang="zh-CN" altLang="en-US" sz="2200" b="0" dirty="0">
                    <a:solidFill>
                      <a:srgbClr val="0033CC"/>
                    </a:solidFill>
                    <a:latin typeface="隶书" pitchFamily="49" charset="-122"/>
                    <a:ea typeface="隶书" pitchFamily="49" charset="-122"/>
                    <a:cs typeface="Times New Roman" pitchFamily="18" charset="0"/>
                  </a:rPr>
                  <a:t>项目首席</a:t>
                </a:r>
                <a:endParaRPr lang="en-US" altLang="zh-CN" sz="2200" b="0" dirty="0">
                  <a:solidFill>
                    <a:srgbClr val="0033CC"/>
                  </a:solidFill>
                  <a:latin typeface="隶书" pitchFamily="49" charset="-122"/>
                  <a:ea typeface="隶书" pitchFamily="49" charset="-122"/>
                  <a:cs typeface="Times New Roman" pitchFamily="18" charset="0"/>
                </a:endParaRPr>
              </a:p>
              <a:p>
                <a:pPr algn="ctr">
                  <a:lnSpc>
                    <a:spcPts val="2200"/>
                  </a:lnSpc>
                  <a:buClr>
                    <a:schemeClr val="tx2"/>
                  </a:buClr>
                  <a:buSzPct val="75000"/>
                </a:pPr>
                <a:r>
                  <a:rPr lang="zh-CN" altLang="en-US" sz="2200" b="0" dirty="0">
                    <a:solidFill>
                      <a:srgbClr val="0033CC"/>
                    </a:solidFill>
                    <a:latin typeface="隶书" pitchFamily="49" charset="-122"/>
                    <a:ea typeface="隶书" pitchFamily="49" charset="-122"/>
                    <a:cs typeface="Times New Roman" pitchFamily="18" charset="0"/>
                  </a:rPr>
                  <a:t>计算机学会常务理事</a:t>
                </a:r>
                <a:endParaRPr lang="en-US" altLang="zh-CN" sz="2200" b="0" dirty="0">
                  <a:solidFill>
                    <a:srgbClr val="0033CC"/>
                  </a:solidFill>
                  <a:latin typeface="隶书" pitchFamily="49" charset="-122"/>
                  <a:ea typeface="隶书" pitchFamily="49" charset="-122"/>
                  <a:cs typeface="Times New Roman" pitchFamily="18" charset="0"/>
                </a:endParaRPr>
              </a:p>
              <a:p>
                <a:pPr algn="ctr">
                  <a:lnSpc>
                    <a:spcPts val="2200"/>
                  </a:lnSpc>
                  <a:buClr>
                    <a:schemeClr val="tx2"/>
                  </a:buClr>
                  <a:buSzPct val="75000"/>
                </a:pPr>
                <a:r>
                  <a:rPr lang="zh-CN" altLang="en-US" sz="2200" b="0" dirty="0">
                    <a:solidFill>
                      <a:srgbClr val="0033CC"/>
                    </a:solidFill>
                    <a:latin typeface="隶书" pitchFamily="49" charset="-122"/>
                    <a:ea typeface="隶书" pitchFamily="49" charset="-122"/>
                    <a:cs typeface="Times New Roman" pitchFamily="18" charset="0"/>
                  </a:rPr>
                  <a:t>传感网专委会主任</a:t>
                </a:r>
                <a:endParaRPr lang="en-US" altLang="zh-CN" sz="2200" b="0" dirty="0">
                  <a:solidFill>
                    <a:srgbClr val="0033CC"/>
                  </a:solidFill>
                  <a:latin typeface="隶书" pitchFamily="49" charset="-122"/>
                  <a:ea typeface="隶书" pitchFamily="49" charset="-122"/>
                  <a:cs typeface="Times New Roman" pitchFamily="18" charset="0"/>
                </a:endParaRPr>
              </a:p>
              <a:p>
                <a:pPr algn="ctr">
                  <a:lnSpc>
                    <a:spcPts val="2200"/>
                  </a:lnSpc>
                  <a:buClr>
                    <a:schemeClr val="tx2"/>
                  </a:buClr>
                  <a:buSzPct val="75000"/>
                </a:pPr>
                <a:r>
                  <a:rPr lang="zh-CN" altLang="en-US" sz="2200" b="0" dirty="0">
                    <a:solidFill>
                      <a:srgbClr val="0033CC"/>
                    </a:solidFill>
                    <a:latin typeface="隶书" pitchFamily="49" charset="-122"/>
                    <a:ea typeface="隶书" pitchFamily="49" charset="-122"/>
                    <a:cs typeface="Times New Roman" pitchFamily="18" charset="0"/>
                  </a:rPr>
                  <a:t>大数据专家委副主任</a:t>
                </a:r>
                <a:endParaRPr lang="en-US" altLang="zh-CN" sz="2200" b="0" dirty="0">
                  <a:solidFill>
                    <a:srgbClr val="0033CC"/>
                  </a:solidFill>
                  <a:latin typeface="隶书" pitchFamily="49" charset="-122"/>
                  <a:ea typeface="隶书" pitchFamily="49" charset="-122"/>
                  <a:cs typeface="Times New Roman" pitchFamily="18" charset="0"/>
                </a:endParaRPr>
              </a:p>
              <a:p>
                <a:pPr algn="ctr">
                  <a:lnSpc>
                    <a:spcPts val="2200"/>
                  </a:lnSpc>
                  <a:buClr>
                    <a:schemeClr val="tx2"/>
                  </a:buClr>
                  <a:buSzPct val="75000"/>
                </a:pPr>
                <a:r>
                  <a:rPr lang="zh-CN" altLang="en-US" sz="2200" b="0" dirty="0">
                    <a:solidFill>
                      <a:srgbClr val="0033CC"/>
                    </a:solidFill>
                    <a:latin typeface="隶书" pitchFamily="49" charset="-122"/>
                    <a:ea typeface="隶书" pitchFamily="49" charset="-122"/>
                    <a:cs typeface="Times New Roman" pitchFamily="18" charset="0"/>
                  </a:rPr>
                  <a:t>国家科技进步二等奖</a:t>
                </a:r>
                <a:endParaRPr lang="en-US" altLang="zh-CN" sz="2200" b="0" dirty="0">
                  <a:solidFill>
                    <a:srgbClr val="0033CC"/>
                  </a:solidFill>
                  <a:latin typeface="隶书" pitchFamily="49" charset="-122"/>
                  <a:ea typeface="隶书" pitchFamily="49" charset="-122"/>
                  <a:cs typeface="Times New Roman" pitchFamily="18" charset="0"/>
                </a:endParaRPr>
              </a:p>
              <a:p>
                <a:pPr algn="ctr">
                  <a:lnSpc>
                    <a:spcPts val="2200"/>
                  </a:lnSpc>
                  <a:buClr>
                    <a:schemeClr val="tx2"/>
                  </a:buClr>
                  <a:buSzPct val="75000"/>
                </a:pPr>
                <a:r>
                  <a:rPr lang="zh-CN" altLang="en-US" sz="2200" b="0" dirty="0">
                    <a:solidFill>
                      <a:srgbClr val="0033CC"/>
                    </a:solidFill>
                    <a:latin typeface="隶书" pitchFamily="49" charset="-122"/>
                    <a:ea typeface="隶书" pitchFamily="49" charset="-122"/>
                    <a:cs typeface="Times New Roman" pitchFamily="18" charset="0"/>
                  </a:rPr>
                  <a:t>省自然科学一等奖</a:t>
                </a:r>
                <a:endParaRPr lang="en-US" altLang="zh-CN" sz="2200" b="0" dirty="0">
                  <a:solidFill>
                    <a:srgbClr val="0033CC"/>
                  </a:solidFill>
                  <a:latin typeface="隶书" pitchFamily="49" charset="-122"/>
                  <a:ea typeface="隶书" pitchFamily="49" charset="-122"/>
                  <a:cs typeface="Times New Roman" pitchFamily="18" charset="0"/>
                </a:endParaRPr>
              </a:p>
              <a:p>
                <a:pPr algn="ctr">
                  <a:lnSpc>
                    <a:spcPts val="2200"/>
                  </a:lnSpc>
                  <a:buClr>
                    <a:schemeClr val="tx2"/>
                  </a:buClr>
                  <a:buSzPct val="75000"/>
                </a:pPr>
                <a:r>
                  <a:rPr lang="zh-CN" altLang="en-US" sz="2200" b="0" dirty="0">
                    <a:solidFill>
                      <a:srgbClr val="0033CC"/>
                    </a:solidFill>
                    <a:latin typeface="隶书" pitchFamily="49" charset="-122"/>
                    <a:ea typeface="隶书" pitchFamily="49" charset="-122"/>
                    <a:cs typeface="Times New Roman" pitchFamily="18" charset="0"/>
                  </a:rPr>
                  <a:t>省科技进步一等奖</a:t>
                </a:r>
                <a:endParaRPr lang="zh-CN" altLang="en-US" sz="2200" b="0" dirty="0">
                  <a:solidFill>
                    <a:srgbClr val="0033CC"/>
                  </a:solidFill>
                  <a:latin typeface="隶书" pitchFamily="49" charset="-122"/>
                  <a:ea typeface="隶书" pitchFamily="49" charset="-122"/>
                  <a:cs typeface="Times New Roman" pitchFamily="18" charset="0"/>
                </a:endParaRPr>
              </a:p>
            </p:txBody>
          </p:sp>
          <p:grpSp>
            <p:nvGrpSpPr>
              <p:cNvPr id="38" name="组合 37"/>
              <p:cNvGrpSpPr/>
              <p:nvPr/>
            </p:nvGrpSpPr>
            <p:grpSpPr>
              <a:xfrm>
                <a:off x="1267033" y="1043078"/>
                <a:ext cx="1979795" cy="2313914"/>
                <a:chOff x="475821" y="1256822"/>
                <a:chExt cx="1979795" cy="2313914"/>
              </a:xfrm>
            </p:grpSpPr>
            <p:pic>
              <p:nvPicPr>
                <p:cNvPr id="39" name="Picture 8" descr="3-00728_oval_yellow"/>
                <p:cNvPicPr>
                  <a:picLocks noChangeAspect="1" noChangeArrowheads="1"/>
                </p:cNvPicPr>
                <p:nvPr/>
              </p:nvPicPr>
              <p:blipFill>
                <a:blip r:embed="rId1" cstate="print"/>
                <a:srcRect/>
                <a:stretch>
                  <a:fillRect/>
                </a:stretch>
              </p:blipFill>
              <p:spPr bwMode="auto">
                <a:xfrm>
                  <a:off x="475821" y="2326137"/>
                  <a:ext cx="1979795" cy="1244599"/>
                </a:xfrm>
                <a:prstGeom prst="rect">
                  <a:avLst/>
                </a:prstGeom>
                <a:noFill/>
                <a:ln w="9525">
                  <a:noFill/>
                  <a:miter lim="800000"/>
                  <a:headEnd/>
                  <a:tailEnd/>
                </a:ln>
              </p:spPr>
            </p:pic>
            <p:grpSp>
              <p:nvGrpSpPr>
                <p:cNvPr id="40" name="组合 44"/>
                <p:cNvGrpSpPr/>
                <p:nvPr/>
              </p:nvGrpSpPr>
              <p:grpSpPr>
                <a:xfrm>
                  <a:off x="626950" y="1256822"/>
                  <a:ext cx="1727200" cy="1942605"/>
                  <a:chOff x="620402" y="1248973"/>
                  <a:chExt cx="1727200" cy="1942605"/>
                </a:xfrm>
              </p:grpSpPr>
              <p:pic>
                <p:nvPicPr>
                  <p:cNvPr id="41" name="图片 40" descr="jianzhongli.jpg"/>
                  <p:cNvPicPr>
                    <a:picLocks noChangeAspect="1"/>
                  </p:cNvPicPr>
                  <p:nvPr/>
                </p:nvPicPr>
                <p:blipFill>
                  <a:blip r:embed="rId2" cstate="print"/>
                  <a:stretch>
                    <a:fillRect/>
                  </a:stretch>
                </p:blipFill>
                <p:spPr>
                  <a:xfrm>
                    <a:off x="929768" y="1248973"/>
                    <a:ext cx="1089011" cy="1497928"/>
                  </a:xfrm>
                  <a:prstGeom prst="rect">
                    <a:avLst/>
                  </a:prstGeom>
                  <a:ln>
                    <a:noFill/>
                  </a:ln>
                  <a:effectLst>
                    <a:outerShdw blurRad="190500" algn="tl" rotWithShape="0">
                      <a:srgbClr val="000000">
                        <a:alpha val="70000"/>
                      </a:srgbClr>
                    </a:outerShdw>
                  </a:effectLst>
                </p:spPr>
              </p:pic>
              <p:sp>
                <p:nvSpPr>
                  <p:cNvPr id="43" name="Rectangle 7"/>
                  <p:cNvSpPr>
                    <a:spLocks noChangeArrowheads="1"/>
                  </p:cNvSpPr>
                  <p:nvPr/>
                </p:nvSpPr>
                <p:spPr bwMode="auto">
                  <a:xfrm>
                    <a:off x="620402" y="2785313"/>
                    <a:ext cx="1727200" cy="406265"/>
                  </a:xfrm>
                  <a:prstGeom prst="rect">
                    <a:avLst/>
                  </a:prstGeom>
                  <a:noFill/>
                  <a:ln w="9525">
                    <a:noFill/>
                    <a:miter lim="800000"/>
                  </a:ln>
                  <a:effectLst/>
                </p:spPr>
                <p:txBody>
                  <a:bodyPr wrap="square">
                    <a:spAutoFit/>
                  </a:bodyPr>
                  <a:lstStyle/>
                  <a:p>
                    <a:pPr algn="ctr" eaLnBrk="1" hangingPunct="1">
                      <a:lnSpc>
                        <a:spcPct val="85000"/>
                      </a:lnSpc>
                      <a:buClr>
                        <a:schemeClr val="tx2"/>
                      </a:buClr>
                      <a:buSzPct val="75000"/>
                      <a:buFont typeface="Wingdings" pitchFamily="2" charset="2"/>
                      <a:buNone/>
                    </a:pPr>
                    <a:r>
                      <a:rPr kumimoji="0" lang="zh-CN" altLang="en-US" sz="2400" dirty="0">
                        <a:latin typeface="Verdana" pitchFamily="34" charset="0"/>
                        <a:ea typeface="黑体" pitchFamily="2" charset="-122"/>
                      </a:rPr>
                      <a:t>中心带头人</a:t>
                    </a:r>
                    <a:endParaRPr kumimoji="0" lang="zh-CN" altLang="en-US" sz="2400" dirty="0">
                      <a:latin typeface="Verdana" pitchFamily="34" charset="0"/>
                      <a:ea typeface="黑体" pitchFamily="2" charset="-122"/>
                    </a:endParaRPr>
                  </a:p>
                </p:txBody>
              </p:sp>
            </p:grpSp>
          </p:grpSp>
        </p:grpSp>
      </p:grpSp>
      <p:grpSp>
        <p:nvGrpSpPr>
          <p:cNvPr id="75" name="组合 74"/>
          <p:cNvGrpSpPr/>
          <p:nvPr/>
        </p:nvGrpSpPr>
        <p:grpSpPr>
          <a:xfrm>
            <a:off x="3298207" y="1086060"/>
            <a:ext cx="5560073" cy="5599817"/>
            <a:chOff x="3286116" y="1300374"/>
            <a:chExt cx="5560073" cy="5599817"/>
          </a:xfrm>
        </p:grpSpPr>
        <p:grpSp>
          <p:nvGrpSpPr>
            <p:cNvPr id="51" name="组合 50"/>
            <p:cNvGrpSpPr/>
            <p:nvPr/>
          </p:nvGrpSpPr>
          <p:grpSpPr>
            <a:xfrm>
              <a:off x="3286116" y="1300374"/>
              <a:ext cx="5560073" cy="5599817"/>
              <a:chOff x="3347864" y="1053306"/>
              <a:chExt cx="5544616" cy="5599817"/>
            </a:xfrm>
          </p:grpSpPr>
          <p:sp>
            <p:nvSpPr>
              <p:cNvPr id="50" name="矩形 49"/>
              <p:cNvSpPr/>
              <p:nvPr/>
            </p:nvSpPr>
            <p:spPr bwMode="auto">
              <a:xfrm>
                <a:off x="3347864" y="1053306"/>
                <a:ext cx="5544616" cy="5486188"/>
              </a:xfrm>
              <a:prstGeom prst="rect">
                <a:avLst/>
              </a:prstGeom>
              <a:solidFill>
                <a:schemeClr val="tx1">
                  <a:lumMod val="20000"/>
                  <a:lumOff val="8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grpSp>
            <p:nvGrpSpPr>
              <p:cNvPr id="47" name="组合 46"/>
              <p:cNvGrpSpPr/>
              <p:nvPr/>
            </p:nvGrpSpPr>
            <p:grpSpPr>
              <a:xfrm>
                <a:off x="3490343" y="2082466"/>
                <a:ext cx="5400600" cy="4570657"/>
                <a:chOff x="3274319" y="2082466"/>
                <a:chExt cx="5400600" cy="4570657"/>
              </a:xfrm>
            </p:grpSpPr>
            <p:sp>
              <p:nvSpPr>
                <p:cNvPr id="12" name="Text Box 12"/>
                <p:cNvSpPr txBox="1">
                  <a:spLocks noChangeArrowheads="1"/>
                </p:cNvSpPr>
                <p:nvPr/>
              </p:nvSpPr>
              <p:spPr bwMode="auto">
                <a:xfrm>
                  <a:off x="3274319" y="3483024"/>
                  <a:ext cx="5400600" cy="3170099"/>
                </a:xfrm>
                <a:prstGeom prst="rect">
                  <a:avLst/>
                </a:prstGeom>
                <a:noFill/>
                <a:ln w="9525">
                  <a:noFill/>
                  <a:miter lim="800000"/>
                </a:ln>
                <a:effectLst/>
              </p:spPr>
              <p:txBody>
                <a:bodyPr wrap="square">
                  <a:spAutoFit/>
                </a:bodyPr>
                <a:lstStyle/>
                <a:p>
                  <a:pPr marL="342900" indent="-342900">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高  宏</a:t>
                  </a:r>
                  <a:r>
                    <a:rPr lang="en-US" altLang="zh-CN" sz="2200" b="0" dirty="0">
                      <a:solidFill>
                        <a:srgbClr val="0033CC"/>
                      </a:solidFill>
                      <a:latin typeface="隶书" pitchFamily="49" charset="-122"/>
                      <a:ea typeface="隶书" pitchFamily="49" charset="-122"/>
                      <a:cs typeface="Times New Roman" pitchFamily="18" charset="0"/>
                    </a:rPr>
                    <a:t>: </a:t>
                  </a:r>
                  <a:r>
                    <a:rPr lang="zh-CN" altLang="en-US" sz="2200" b="0" dirty="0">
                      <a:solidFill>
                        <a:srgbClr val="0033CC"/>
                      </a:solidFill>
                      <a:latin typeface="隶书" pitchFamily="49" charset="-122"/>
                      <a:ea typeface="隶书" pitchFamily="49" charset="-122"/>
                      <a:cs typeface="Times New Roman" pitchFamily="18" charset="0"/>
                    </a:rPr>
                    <a:t>教授、博导、主任</a:t>
                  </a:r>
                  <a:endParaRPr lang="en-US" altLang="zh-CN" sz="2200" b="0" dirty="0">
                    <a:solidFill>
                      <a:srgbClr val="0033CC"/>
                    </a:solidFill>
                    <a:latin typeface="隶书" pitchFamily="49" charset="-122"/>
                    <a:ea typeface="隶书" pitchFamily="49" charset="-122"/>
                    <a:cs typeface="Times New Roman" pitchFamily="18" charset="0"/>
                  </a:endParaRPr>
                </a:p>
                <a:p>
                  <a:pPr>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张  岩：副教授、副主任</a:t>
                  </a:r>
                  <a:endParaRPr lang="en-US" altLang="zh-CN" sz="2200" b="0" dirty="0">
                    <a:solidFill>
                      <a:srgbClr val="0033CC"/>
                    </a:solidFill>
                    <a:latin typeface="隶书" pitchFamily="49" charset="-122"/>
                    <a:ea typeface="隶书" pitchFamily="49" charset="-122"/>
                    <a:cs typeface="Times New Roman" pitchFamily="18" charset="0"/>
                  </a:endParaRPr>
                </a:p>
                <a:p>
                  <a:pPr>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石胜飞</a:t>
                  </a:r>
                  <a:r>
                    <a:rPr lang="en-US" altLang="zh-CN" sz="2200" b="0" dirty="0">
                      <a:solidFill>
                        <a:srgbClr val="0033CC"/>
                      </a:solidFill>
                      <a:latin typeface="隶书" pitchFamily="49" charset="-122"/>
                      <a:ea typeface="隶书" pitchFamily="49" charset="-122"/>
                      <a:cs typeface="Times New Roman" pitchFamily="18" charset="0"/>
                    </a:rPr>
                    <a:t>: </a:t>
                  </a:r>
                  <a:r>
                    <a:rPr lang="zh-CN" altLang="en-US" sz="2200" b="0" dirty="0">
                      <a:solidFill>
                        <a:srgbClr val="0033CC"/>
                      </a:solidFill>
                      <a:latin typeface="隶书" pitchFamily="49" charset="-122"/>
                      <a:ea typeface="隶书" pitchFamily="49" charset="-122"/>
                      <a:cs typeface="Times New Roman" pitchFamily="18" charset="0"/>
                    </a:rPr>
                    <a:t>副教授、副主任</a:t>
                  </a:r>
                  <a:endParaRPr lang="en-US" altLang="zh-CN" sz="2200" b="0" dirty="0">
                    <a:solidFill>
                      <a:srgbClr val="0033CC"/>
                    </a:solidFill>
                    <a:latin typeface="隶书" pitchFamily="49" charset="-122"/>
                    <a:ea typeface="隶书" pitchFamily="49" charset="-122"/>
                    <a:cs typeface="Times New Roman" pitchFamily="18" charset="0"/>
                  </a:endParaRPr>
                </a:p>
                <a:p>
                  <a:pPr>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王宏志</a:t>
                  </a:r>
                  <a:r>
                    <a:rPr lang="en-US" altLang="zh-CN" sz="2200" b="0" dirty="0">
                      <a:solidFill>
                        <a:srgbClr val="0033CC"/>
                      </a:solidFill>
                      <a:latin typeface="隶书" pitchFamily="49" charset="-122"/>
                      <a:ea typeface="隶书" pitchFamily="49" charset="-122"/>
                      <a:cs typeface="Times New Roman" pitchFamily="18" charset="0"/>
                    </a:rPr>
                    <a:t>: </a:t>
                  </a:r>
                  <a:r>
                    <a:rPr lang="zh-CN" altLang="en-US" sz="2200" b="0" dirty="0">
                      <a:solidFill>
                        <a:srgbClr val="0033CC"/>
                      </a:solidFill>
                      <a:latin typeface="隶书" pitchFamily="49" charset="-122"/>
                      <a:ea typeface="隶书" pitchFamily="49" charset="-122"/>
                      <a:cs typeface="Times New Roman" pitchFamily="18" charset="0"/>
                    </a:rPr>
                    <a:t>教授、博导</a:t>
                  </a:r>
                  <a:endParaRPr lang="en-US" altLang="zh-CN" sz="2200" b="0" dirty="0">
                    <a:solidFill>
                      <a:srgbClr val="0033CC"/>
                    </a:solidFill>
                    <a:latin typeface="隶书" pitchFamily="49" charset="-122"/>
                    <a:ea typeface="隶书" pitchFamily="49" charset="-122"/>
                    <a:cs typeface="Times New Roman" pitchFamily="18" charset="0"/>
                  </a:endParaRPr>
                </a:p>
                <a:p>
                  <a:pPr>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邹兆年</a:t>
                  </a:r>
                  <a:r>
                    <a:rPr lang="en-US" altLang="zh-CN" sz="2200" b="0" dirty="0">
                      <a:solidFill>
                        <a:srgbClr val="0033CC"/>
                      </a:solidFill>
                      <a:latin typeface="隶书" pitchFamily="49" charset="-122"/>
                      <a:ea typeface="隶书" pitchFamily="49" charset="-122"/>
                      <a:cs typeface="Times New Roman" pitchFamily="18" charset="0"/>
                    </a:rPr>
                    <a:t>: </a:t>
                  </a:r>
                  <a:r>
                    <a:rPr lang="zh-CN" altLang="en-US" sz="2200" b="0" dirty="0">
                      <a:solidFill>
                        <a:srgbClr val="0033CC"/>
                      </a:solidFill>
                      <a:latin typeface="隶书" pitchFamily="49" charset="-122"/>
                      <a:ea typeface="隶书" pitchFamily="49" charset="-122"/>
                      <a:cs typeface="Times New Roman" pitchFamily="18" charset="0"/>
                    </a:rPr>
                    <a:t>教授、博导</a:t>
                  </a:r>
                  <a:endParaRPr lang="en-US" altLang="zh-CN" sz="2200" b="0" dirty="0">
                    <a:solidFill>
                      <a:srgbClr val="0033CC"/>
                    </a:solidFill>
                    <a:latin typeface="隶书" pitchFamily="49" charset="-122"/>
                    <a:ea typeface="隶书" pitchFamily="49" charset="-122"/>
                    <a:cs typeface="Times New Roman" pitchFamily="18" charset="0"/>
                  </a:endParaRPr>
                </a:p>
                <a:p>
                  <a:pPr>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程思瑶</a:t>
                  </a:r>
                  <a:r>
                    <a:rPr lang="en-US" altLang="zh-CN" sz="2200" b="0" dirty="0">
                      <a:solidFill>
                        <a:srgbClr val="0033CC"/>
                      </a:solidFill>
                      <a:latin typeface="隶书" pitchFamily="49" charset="-122"/>
                      <a:ea typeface="隶书" pitchFamily="49" charset="-122"/>
                      <a:cs typeface="Times New Roman" pitchFamily="18" charset="0"/>
                    </a:rPr>
                    <a:t>: </a:t>
                  </a:r>
                  <a:r>
                    <a:rPr lang="zh-CN" altLang="en-US" sz="2200" b="0" dirty="0">
                      <a:solidFill>
                        <a:srgbClr val="0033CC"/>
                      </a:solidFill>
                      <a:latin typeface="隶书" pitchFamily="49" charset="-122"/>
                      <a:ea typeface="隶书" pitchFamily="49" charset="-122"/>
                      <a:cs typeface="Times New Roman" pitchFamily="18" charset="0"/>
                    </a:rPr>
                    <a:t>教授、博导</a:t>
                  </a:r>
                  <a:endParaRPr lang="en-US" altLang="zh-CN" sz="2200" b="0" dirty="0">
                    <a:solidFill>
                      <a:srgbClr val="0033CC"/>
                    </a:solidFill>
                    <a:latin typeface="隶书" pitchFamily="49" charset="-122"/>
                    <a:ea typeface="隶书" pitchFamily="49" charset="-122"/>
                    <a:cs typeface="Times New Roman" pitchFamily="18" charset="0"/>
                  </a:endParaRPr>
                </a:p>
                <a:p>
                  <a:pPr>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杨东华</a:t>
                  </a:r>
                  <a:r>
                    <a:rPr lang="en-US" altLang="zh-CN" sz="2200" b="0" dirty="0">
                      <a:solidFill>
                        <a:srgbClr val="0033CC"/>
                      </a:solidFill>
                      <a:latin typeface="隶书" pitchFamily="49" charset="-122"/>
                      <a:ea typeface="隶书" pitchFamily="49" charset="-122"/>
                      <a:cs typeface="Times New Roman" pitchFamily="18" charset="0"/>
                    </a:rPr>
                    <a:t>: </a:t>
                  </a:r>
                  <a:r>
                    <a:rPr lang="zh-CN" altLang="en-US" sz="2200" b="0" dirty="0">
                      <a:solidFill>
                        <a:srgbClr val="0033CC"/>
                      </a:solidFill>
                      <a:latin typeface="隶书" pitchFamily="49" charset="-122"/>
                      <a:ea typeface="隶书" pitchFamily="49" charset="-122"/>
                      <a:cs typeface="Times New Roman" pitchFamily="18" charset="0"/>
                    </a:rPr>
                    <a:t>副教授、博导</a:t>
                  </a:r>
                  <a:endParaRPr lang="en-US" altLang="zh-CN" sz="2200" b="0" dirty="0">
                    <a:solidFill>
                      <a:srgbClr val="0033CC"/>
                    </a:solidFill>
                    <a:latin typeface="隶书" pitchFamily="49" charset="-122"/>
                    <a:ea typeface="隶书" pitchFamily="49" charset="-122"/>
                    <a:cs typeface="Times New Roman" pitchFamily="18" charset="0"/>
                  </a:endParaRPr>
                </a:p>
                <a:p>
                  <a:pPr>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骆吉洲</a:t>
                  </a:r>
                  <a:r>
                    <a:rPr lang="en-US" altLang="zh-CN" sz="2200" b="0" dirty="0">
                      <a:solidFill>
                        <a:srgbClr val="0033CC"/>
                      </a:solidFill>
                      <a:latin typeface="隶书" pitchFamily="49" charset="-122"/>
                      <a:ea typeface="隶书" pitchFamily="49" charset="-122"/>
                      <a:cs typeface="Times New Roman" pitchFamily="18" charset="0"/>
                    </a:rPr>
                    <a:t>: </a:t>
                  </a:r>
                  <a:r>
                    <a:rPr lang="zh-CN" altLang="en-US" sz="2200" b="0" dirty="0">
                      <a:solidFill>
                        <a:srgbClr val="0033CC"/>
                      </a:solidFill>
                      <a:latin typeface="隶书" pitchFamily="49" charset="-122"/>
                      <a:ea typeface="隶书" pitchFamily="49" charset="-122"/>
                      <a:cs typeface="Times New Roman" pitchFamily="18" charset="0"/>
                    </a:rPr>
                    <a:t>副教授</a:t>
                  </a:r>
                  <a:endParaRPr lang="en-US" altLang="zh-CN" sz="2200" b="0" dirty="0">
                    <a:solidFill>
                      <a:srgbClr val="0033CC"/>
                    </a:solidFill>
                    <a:latin typeface="隶书" pitchFamily="49" charset="-122"/>
                    <a:ea typeface="隶书" pitchFamily="49" charset="-122"/>
                    <a:cs typeface="Times New Roman" pitchFamily="18" charset="0"/>
                  </a:endParaRPr>
                </a:p>
                <a:p>
                  <a:pPr>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张  炜</a:t>
                  </a:r>
                  <a:r>
                    <a:rPr lang="en-US" altLang="zh-CN" sz="2200" b="0" dirty="0">
                      <a:solidFill>
                        <a:srgbClr val="0033CC"/>
                      </a:solidFill>
                      <a:latin typeface="隶书" pitchFamily="49" charset="-122"/>
                      <a:ea typeface="隶书" pitchFamily="49" charset="-122"/>
                      <a:cs typeface="Times New Roman" pitchFamily="18" charset="0"/>
                    </a:rPr>
                    <a:t>: </a:t>
                  </a:r>
                  <a:r>
                    <a:rPr lang="zh-CN" altLang="en-US" sz="2200" b="0" dirty="0">
                      <a:solidFill>
                        <a:srgbClr val="0033CC"/>
                      </a:solidFill>
                      <a:latin typeface="隶书" pitchFamily="49" charset="-122"/>
                      <a:ea typeface="隶书" pitchFamily="49" charset="-122"/>
                      <a:cs typeface="Times New Roman" pitchFamily="18" charset="0"/>
                    </a:rPr>
                    <a:t>副教授</a:t>
                  </a:r>
                  <a:endParaRPr lang="en-US" altLang="zh-CN" sz="2200" b="0" dirty="0">
                    <a:solidFill>
                      <a:srgbClr val="0033CC"/>
                    </a:solidFill>
                    <a:latin typeface="隶书" pitchFamily="49" charset="-122"/>
                    <a:ea typeface="隶书" pitchFamily="49" charset="-122"/>
                    <a:cs typeface="Times New Roman" pitchFamily="18" charset="0"/>
                  </a:endParaRPr>
                </a:p>
                <a:p>
                  <a:pPr>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刘显敏</a:t>
                  </a:r>
                  <a:r>
                    <a:rPr lang="en-US" altLang="zh-CN" sz="2200" b="0" dirty="0">
                      <a:solidFill>
                        <a:srgbClr val="0033CC"/>
                      </a:solidFill>
                      <a:latin typeface="隶书" pitchFamily="49" charset="-122"/>
                      <a:ea typeface="隶书" pitchFamily="49" charset="-122"/>
                      <a:cs typeface="Times New Roman" pitchFamily="18" charset="0"/>
                    </a:rPr>
                    <a:t>: </a:t>
                  </a:r>
                  <a:r>
                    <a:rPr lang="zh-CN" altLang="en-US" sz="2200" b="0" dirty="0">
                      <a:solidFill>
                        <a:srgbClr val="0033CC"/>
                      </a:solidFill>
                      <a:latin typeface="隶书" pitchFamily="49" charset="-122"/>
                      <a:ea typeface="隶书" pitchFamily="49" charset="-122"/>
                      <a:cs typeface="Times New Roman" pitchFamily="18" charset="0"/>
                    </a:rPr>
                    <a:t>副教授、博导</a:t>
                  </a:r>
                  <a:endParaRPr lang="en-US" altLang="zh-CN" sz="2200" b="0" dirty="0">
                    <a:solidFill>
                      <a:srgbClr val="0033CC"/>
                    </a:solidFill>
                    <a:latin typeface="隶书" pitchFamily="49" charset="-122"/>
                    <a:ea typeface="隶书" pitchFamily="49" charset="-122"/>
                    <a:cs typeface="Times New Roman" pitchFamily="18" charset="0"/>
                  </a:endParaRPr>
                </a:p>
                <a:p>
                  <a:pPr>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王金宝</a:t>
                  </a:r>
                  <a:r>
                    <a:rPr lang="en-US" altLang="zh-CN" sz="2200" b="0" dirty="0">
                      <a:solidFill>
                        <a:srgbClr val="0033CC"/>
                      </a:solidFill>
                      <a:latin typeface="隶书" pitchFamily="49" charset="-122"/>
                      <a:ea typeface="隶书" pitchFamily="49" charset="-122"/>
                      <a:cs typeface="Times New Roman" pitchFamily="18" charset="0"/>
                    </a:rPr>
                    <a:t>: </a:t>
                  </a:r>
                  <a:r>
                    <a:rPr lang="zh-CN" altLang="en-US" sz="2200" b="0" dirty="0">
                      <a:solidFill>
                        <a:srgbClr val="0033CC"/>
                      </a:solidFill>
                      <a:latin typeface="隶书" pitchFamily="49" charset="-122"/>
                      <a:ea typeface="隶书" pitchFamily="49" charset="-122"/>
                      <a:cs typeface="Times New Roman" pitchFamily="18" charset="0"/>
                    </a:rPr>
                    <a:t>讲师</a:t>
                  </a:r>
                  <a:endParaRPr lang="en-US" altLang="zh-CN" sz="2200" b="0" dirty="0">
                    <a:solidFill>
                      <a:srgbClr val="0033CC"/>
                    </a:solidFill>
                    <a:latin typeface="隶书" pitchFamily="49" charset="-122"/>
                    <a:ea typeface="隶书" pitchFamily="49" charset="-122"/>
                    <a:cs typeface="Times New Roman" pitchFamily="18" charset="0"/>
                  </a:endParaRPr>
                </a:p>
                <a:p>
                  <a:pPr>
                    <a:lnSpc>
                      <a:spcPts val="2000"/>
                    </a:lnSpc>
                    <a:spcBef>
                      <a:spcPts val="0"/>
                    </a:spcBef>
                  </a:pPr>
                  <a:r>
                    <a:rPr lang="zh-CN" altLang="en-US" sz="2200" b="0" dirty="0">
                      <a:solidFill>
                        <a:srgbClr val="0033CC"/>
                      </a:solidFill>
                      <a:latin typeface="隶书" pitchFamily="49" charset="-122"/>
                      <a:ea typeface="隶书" pitchFamily="49" charset="-122"/>
                      <a:cs typeface="Times New Roman" pitchFamily="18" charset="0"/>
                    </a:rPr>
                    <a:t>苗东菁：副教授、、博导、引进拔尖人才</a:t>
                  </a:r>
                  <a:endParaRPr lang="en-US" altLang="zh-CN" sz="2200" b="0" dirty="0">
                    <a:solidFill>
                      <a:srgbClr val="0033CC"/>
                    </a:solidFill>
                    <a:latin typeface="隶书" pitchFamily="49" charset="-122"/>
                    <a:ea typeface="隶书" pitchFamily="49" charset="-122"/>
                    <a:cs typeface="Times New Roman" pitchFamily="18" charset="0"/>
                  </a:endParaRPr>
                </a:p>
              </p:txBody>
            </p:sp>
            <p:grpSp>
              <p:nvGrpSpPr>
                <p:cNvPr id="45" name="组合 44"/>
                <p:cNvGrpSpPr/>
                <p:nvPr/>
              </p:nvGrpSpPr>
              <p:grpSpPr>
                <a:xfrm>
                  <a:off x="3910087" y="2082466"/>
                  <a:ext cx="4434543" cy="1421130"/>
                  <a:chOff x="4255613" y="2162200"/>
                  <a:chExt cx="4434543" cy="1421130"/>
                </a:xfrm>
              </p:grpSpPr>
              <p:pic>
                <p:nvPicPr>
                  <p:cNvPr id="10" name="Picture 4" descr="3-00728_oval_yel-or"/>
                  <p:cNvPicPr>
                    <a:picLocks noChangeAspect="1" noChangeArrowheads="1"/>
                  </p:cNvPicPr>
                  <p:nvPr/>
                </p:nvPicPr>
                <p:blipFill>
                  <a:blip r:embed="rId3" cstate="print"/>
                  <a:srcRect/>
                  <a:stretch>
                    <a:fillRect/>
                  </a:stretch>
                </p:blipFill>
                <p:spPr bwMode="auto">
                  <a:xfrm>
                    <a:off x="4255613" y="2162200"/>
                    <a:ext cx="4434543" cy="1421130"/>
                  </a:xfrm>
                  <a:prstGeom prst="rect">
                    <a:avLst/>
                  </a:prstGeom>
                  <a:noFill/>
                  <a:ln w="9525">
                    <a:noFill/>
                    <a:miter lim="800000"/>
                    <a:headEnd/>
                    <a:tailEnd/>
                  </a:ln>
                </p:spPr>
              </p:pic>
              <p:sp>
                <p:nvSpPr>
                  <p:cNvPr id="11" name="Rectangle 7"/>
                  <p:cNvSpPr>
                    <a:spLocks noChangeArrowheads="1"/>
                  </p:cNvSpPr>
                  <p:nvPr/>
                </p:nvSpPr>
                <p:spPr bwMode="auto">
                  <a:xfrm>
                    <a:off x="5394382" y="2900309"/>
                    <a:ext cx="2085382" cy="406265"/>
                  </a:xfrm>
                  <a:prstGeom prst="rect">
                    <a:avLst/>
                  </a:prstGeom>
                  <a:noFill/>
                  <a:ln w="9525">
                    <a:noFill/>
                    <a:miter lim="800000"/>
                  </a:ln>
                  <a:effectLst/>
                </p:spPr>
                <p:txBody>
                  <a:bodyPr wrap="square">
                    <a:spAutoFit/>
                  </a:bodyPr>
                  <a:lstStyle/>
                  <a:p>
                    <a:pPr algn="ctr" eaLnBrk="1" hangingPunct="1">
                      <a:lnSpc>
                        <a:spcPct val="85000"/>
                      </a:lnSpc>
                      <a:buClr>
                        <a:schemeClr val="tx2"/>
                      </a:buClr>
                      <a:buSzPct val="75000"/>
                      <a:buFont typeface="Wingdings" pitchFamily="2" charset="2"/>
                      <a:buNone/>
                    </a:pPr>
                    <a:r>
                      <a:rPr kumimoji="0" lang="zh-CN" altLang="en-US" sz="2400" dirty="0">
                        <a:latin typeface="Verdana" pitchFamily="34" charset="0"/>
                        <a:ea typeface="黑体" pitchFamily="2" charset="-122"/>
                      </a:rPr>
                      <a:t>中心主要成员</a:t>
                    </a:r>
                    <a:endParaRPr kumimoji="0" lang="zh-CN" altLang="en-US" sz="2400" dirty="0">
                      <a:latin typeface="Verdana" pitchFamily="34" charset="0"/>
                      <a:ea typeface="黑体" pitchFamily="2" charset="-122"/>
                    </a:endParaRPr>
                  </a:p>
                </p:txBody>
              </p:sp>
            </p:grpSp>
          </p:grpSp>
        </p:grpSp>
        <p:grpSp>
          <p:nvGrpSpPr>
            <p:cNvPr id="74" name="组合 73"/>
            <p:cNvGrpSpPr/>
            <p:nvPr/>
          </p:nvGrpSpPr>
          <p:grpSpPr>
            <a:xfrm>
              <a:off x="4376490" y="1485659"/>
              <a:ext cx="3326691" cy="1514714"/>
              <a:chOff x="-3958150" y="-500090"/>
              <a:chExt cx="3326691" cy="1514714"/>
            </a:xfrm>
          </p:grpSpPr>
          <p:pic>
            <p:nvPicPr>
              <p:cNvPr id="66" name="图片 65" descr="luojizhou.jpg"/>
              <p:cNvPicPr>
                <a:picLocks noChangeAspect="1"/>
              </p:cNvPicPr>
              <p:nvPr/>
            </p:nvPicPr>
            <p:blipFill>
              <a:blip r:embed="rId4" cstate="print"/>
              <a:stretch>
                <a:fillRect/>
              </a:stretch>
            </p:blipFill>
            <p:spPr>
              <a:xfrm>
                <a:off x="-2846037" y="300244"/>
                <a:ext cx="609624" cy="714380"/>
              </a:xfrm>
              <a:prstGeom prst="rect">
                <a:avLst/>
              </a:prstGeom>
              <a:ln>
                <a:noFill/>
              </a:ln>
              <a:effectLst>
                <a:outerShdw blurRad="190500" algn="tl" rotWithShape="0">
                  <a:srgbClr val="000000">
                    <a:alpha val="70000"/>
                  </a:srgbClr>
                </a:outerShdw>
              </a:effectLst>
            </p:spPr>
          </p:pic>
          <p:pic>
            <p:nvPicPr>
              <p:cNvPr id="67" name="图片 66" descr="wanghongzhi.jpg"/>
              <p:cNvPicPr>
                <a:picLocks noChangeAspect="1"/>
              </p:cNvPicPr>
              <p:nvPr/>
            </p:nvPicPr>
            <p:blipFill>
              <a:blip r:embed="rId5" cstate="print"/>
              <a:stretch>
                <a:fillRect/>
              </a:stretch>
            </p:blipFill>
            <p:spPr>
              <a:xfrm>
                <a:off x="-2571860" y="-500089"/>
                <a:ext cx="725955" cy="788869"/>
              </a:xfrm>
              <a:prstGeom prst="rect">
                <a:avLst/>
              </a:prstGeom>
              <a:ln>
                <a:noFill/>
              </a:ln>
              <a:effectLst>
                <a:outerShdw blurRad="190500" algn="tl" rotWithShape="0">
                  <a:srgbClr val="000000">
                    <a:alpha val="70000"/>
                  </a:srgbClr>
                </a:outerShdw>
              </a:effectLst>
            </p:spPr>
          </p:pic>
          <p:pic>
            <p:nvPicPr>
              <p:cNvPr id="68" name="图片 67" descr="wzhang.jpg"/>
              <p:cNvPicPr>
                <a:picLocks noChangeAspect="1"/>
              </p:cNvPicPr>
              <p:nvPr/>
            </p:nvPicPr>
            <p:blipFill>
              <a:blip r:embed="rId6" cstate="print"/>
              <a:stretch>
                <a:fillRect/>
              </a:stretch>
            </p:blipFill>
            <p:spPr>
              <a:xfrm>
                <a:off x="-3958150" y="269371"/>
                <a:ext cx="596412" cy="723131"/>
              </a:xfrm>
              <a:prstGeom prst="rect">
                <a:avLst/>
              </a:prstGeom>
              <a:ln>
                <a:noFill/>
              </a:ln>
              <a:effectLst>
                <a:outerShdw blurRad="190500" algn="tl" rotWithShape="0">
                  <a:srgbClr val="000000">
                    <a:alpha val="70000"/>
                  </a:srgbClr>
                </a:outerShdw>
              </a:effectLst>
            </p:spPr>
          </p:pic>
          <p:pic>
            <p:nvPicPr>
              <p:cNvPr id="69" name="图片 68" descr="zhaonianzou.jpg"/>
              <p:cNvPicPr>
                <a:picLocks noChangeAspect="1"/>
              </p:cNvPicPr>
              <p:nvPr/>
            </p:nvPicPr>
            <p:blipFill>
              <a:blip r:embed="rId7" cstate="print"/>
              <a:stretch>
                <a:fillRect/>
              </a:stretch>
            </p:blipFill>
            <p:spPr>
              <a:xfrm>
                <a:off x="-1251251" y="-499138"/>
                <a:ext cx="619792" cy="799381"/>
              </a:xfrm>
              <a:prstGeom prst="rect">
                <a:avLst/>
              </a:prstGeom>
              <a:ln>
                <a:noFill/>
              </a:ln>
              <a:effectLst>
                <a:outerShdw blurRad="190500" algn="tl" rotWithShape="0">
                  <a:srgbClr val="000000">
                    <a:alpha val="70000"/>
                  </a:srgbClr>
                </a:outerShdw>
              </a:effectLst>
            </p:spPr>
          </p:pic>
          <p:pic>
            <p:nvPicPr>
              <p:cNvPr id="70" name="图片 69" descr="shishengfei.jpg"/>
              <p:cNvPicPr>
                <a:picLocks noChangeAspect="1"/>
              </p:cNvPicPr>
              <p:nvPr/>
            </p:nvPicPr>
            <p:blipFill>
              <a:blip r:embed="rId8" cstate="print"/>
              <a:srcRect l="32000" t="25000" b="11805"/>
              <a:stretch>
                <a:fillRect/>
              </a:stretch>
            </p:blipFill>
            <p:spPr>
              <a:xfrm>
                <a:off x="-1850401" y="-500090"/>
                <a:ext cx="647438" cy="789033"/>
              </a:xfrm>
              <a:prstGeom prst="rect">
                <a:avLst/>
              </a:prstGeom>
              <a:ln>
                <a:noFill/>
              </a:ln>
              <a:effectLst>
                <a:outerShdw blurRad="190500" algn="tl" rotWithShape="0">
                  <a:srgbClr val="000000">
                    <a:alpha val="70000"/>
                  </a:srgbClr>
                </a:outerShdw>
              </a:effectLst>
            </p:spPr>
          </p:pic>
          <p:pic>
            <p:nvPicPr>
              <p:cNvPr id="71" name="Picture 2" descr="http://www.cs.hit.edu.cn/sites/default/files/styles/thumbnail/public/t_zhangy.jpg"/>
              <p:cNvPicPr>
                <a:picLocks noChangeAspect="1" noChangeArrowheads="1"/>
              </p:cNvPicPr>
              <p:nvPr/>
            </p:nvPicPr>
            <p:blipFill>
              <a:blip r:embed="rId9" cstate="print"/>
              <a:srcRect/>
              <a:stretch>
                <a:fillRect/>
              </a:stretch>
            </p:blipFill>
            <p:spPr bwMode="auto">
              <a:xfrm>
                <a:off x="-3274665" y="-500089"/>
                <a:ext cx="723319" cy="788869"/>
              </a:xfrm>
              <a:prstGeom prst="rect">
                <a:avLst/>
              </a:prstGeom>
              <a:ln>
                <a:noFill/>
              </a:ln>
              <a:effectLst>
                <a:outerShdw blurRad="190500" algn="tl" rotWithShape="0">
                  <a:srgbClr val="000000">
                    <a:alpha val="70000"/>
                  </a:srgbClr>
                </a:outerShdw>
              </a:effectLst>
            </p:spPr>
          </p:pic>
          <p:pic>
            <p:nvPicPr>
              <p:cNvPr id="72" name="Picture 4" descr="http://www.cs.hit.edu.cn/sites/default/files/styles/thumbnail/public/csy.JPG"/>
              <p:cNvPicPr>
                <a:picLocks noChangeAspect="1" noChangeArrowheads="1"/>
              </p:cNvPicPr>
              <p:nvPr/>
            </p:nvPicPr>
            <p:blipFill>
              <a:blip r:embed="rId10" cstate="print"/>
              <a:srcRect/>
              <a:stretch>
                <a:fillRect/>
              </a:stretch>
            </p:blipFill>
            <p:spPr bwMode="auto">
              <a:xfrm>
                <a:off x="-2267925" y="284917"/>
                <a:ext cx="567895" cy="729705"/>
              </a:xfrm>
              <a:prstGeom prst="rect">
                <a:avLst/>
              </a:prstGeom>
              <a:ln>
                <a:noFill/>
              </a:ln>
              <a:effectLst>
                <a:outerShdw blurRad="190500" algn="tl" rotWithShape="0">
                  <a:srgbClr val="000000">
                    <a:alpha val="70000"/>
                  </a:srgbClr>
                </a:outerShdw>
              </a:effectLst>
            </p:spPr>
          </p:pic>
          <p:pic>
            <p:nvPicPr>
              <p:cNvPr id="7169" name="Picture 1" descr="G:\lxm.jpg"/>
              <p:cNvPicPr>
                <a:picLocks noChangeAspect="1" noChangeArrowheads="1"/>
              </p:cNvPicPr>
              <p:nvPr/>
            </p:nvPicPr>
            <p:blipFill>
              <a:blip r:embed="rId11" cstate="print"/>
              <a:srcRect/>
              <a:stretch>
                <a:fillRect/>
              </a:stretch>
            </p:blipFill>
            <p:spPr bwMode="auto">
              <a:xfrm>
                <a:off x="-1697554" y="286861"/>
                <a:ext cx="540000" cy="727762"/>
              </a:xfrm>
              <a:prstGeom prst="rect">
                <a:avLst/>
              </a:prstGeom>
              <a:noFill/>
            </p:spPr>
          </p:pic>
          <p:pic>
            <p:nvPicPr>
              <p:cNvPr id="7170" name="Picture 2" descr="G:\08B903013.jpg"/>
              <p:cNvPicPr>
                <a:picLocks noChangeAspect="1" noChangeArrowheads="1"/>
              </p:cNvPicPr>
              <p:nvPr/>
            </p:nvPicPr>
            <p:blipFill>
              <a:blip r:embed="rId12" cstate="print"/>
              <a:srcRect/>
              <a:stretch>
                <a:fillRect/>
              </a:stretch>
            </p:blipFill>
            <p:spPr bwMode="auto">
              <a:xfrm>
                <a:off x="-1192040" y="285728"/>
                <a:ext cx="540001" cy="720000"/>
              </a:xfrm>
              <a:prstGeom prst="rect">
                <a:avLst/>
              </a:prstGeom>
              <a:noFill/>
            </p:spPr>
          </p:pic>
          <p:pic>
            <p:nvPicPr>
              <p:cNvPr id="7171" name="Picture 3" descr="G:\donghuayang.jpg"/>
              <p:cNvPicPr>
                <a:picLocks noChangeAspect="1" noChangeArrowheads="1"/>
              </p:cNvPicPr>
              <p:nvPr/>
            </p:nvPicPr>
            <p:blipFill>
              <a:blip r:embed="rId13" cstate="print"/>
              <a:srcRect/>
              <a:stretch>
                <a:fillRect/>
              </a:stretch>
            </p:blipFill>
            <p:spPr bwMode="auto">
              <a:xfrm>
                <a:off x="-3400028" y="285728"/>
                <a:ext cx="556989" cy="720000"/>
              </a:xfrm>
              <a:prstGeom prst="rect">
                <a:avLst/>
              </a:prstGeom>
              <a:noFill/>
            </p:spPr>
          </p:pic>
        </p:grpSp>
      </p:grpSp>
      <p:pic>
        <p:nvPicPr>
          <p:cNvPr id="34" name="图片 33" descr="美国签证照1.jpg"/>
          <p:cNvPicPr>
            <a:picLocks noChangeAspect="1"/>
          </p:cNvPicPr>
          <p:nvPr/>
        </p:nvPicPr>
        <p:blipFill>
          <a:blip r:embed="rId14" cstate="print"/>
          <a:stretch>
            <a:fillRect/>
          </a:stretch>
        </p:blipFill>
        <p:spPr>
          <a:xfrm>
            <a:off x="4375047" y="1262712"/>
            <a:ext cx="714380" cy="788840"/>
          </a:xfrm>
          <a:prstGeom prst="rect">
            <a:avLst/>
          </a:prstGeom>
        </p:spPr>
      </p:pic>
      <p:pic>
        <p:nvPicPr>
          <p:cNvPr id="140290" name="Picture 2" descr="http://homepage.hit.edu.cn/file/showHP.do?d=7fcc75fadf3b4ec283b71addb6ceccef&amp;&amp;w=200&amp;&amp;h=204&amp;&amp;162296799037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70800" y="1269365"/>
            <a:ext cx="727075" cy="80391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16"/>
          <a:stretch>
            <a:fillRect/>
          </a:stretch>
        </p:blipFill>
        <p:spPr>
          <a:xfrm>
            <a:off x="7669530" y="2062480"/>
            <a:ext cx="704215" cy="720725"/>
          </a:xfrm>
          <a:prstGeom prst="rect">
            <a:avLst/>
          </a:prstGeom>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14282" y="172538"/>
            <a:ext cx="8930230" cy="6568830"/>
            <a:chOff x="214282" y="172538"/>
            <a:chExt cx="8930230" cy="6568830"/>
          </a:xfrm>
        </p:grpSpPr>
        <p:sp>
          <p:nvSpPr>
            <p:cNvPr id="5" name="Rectangle 26"/>
            <p:cNvSpPr>
              <a:spLocks noChangeArrowheads="1"/>
            </p:cNvSpPr>
            <p:nvPr/>
          </p:nvSpPr>
          <p:spPr bwMode="auto">
            <a:xfrm>
              <a:off x="5796136" y="172538"/>
              <a:ext cx="3275318" cy="719137"/>
            </a:xfrm>
            <a:prstGeom prst="rect">
              <a:avLst/>
            </a:prstGeom>
            <a:noFill/>
            <a:ln w="9525">
              <a:noFill/>
              <a:miter lim="800000"/>
            </a:ln>
            <a:effectLst/>
          </p:spPr>
          <p:txBody>
            <a:bodyPr/>
            <a:lstStyle/>
            <a:p>
              <a:pPr marL="342900" indent="-342900" algn="r">
                <a:defRPr/>
              </a:pPr>
              <a:r>
                <a:rPr lang="zh-CN" altLang="en-US" sz="4000" b="0" dirty="0">
                  <a:solidFill>
                    <a:srgbClr val="800000"/>
                  </a:solidFill>
                  <a:latin typeface="黑体" pitchFamily="49" charset="-122"/>
                  <a:ea typeface="黑体" pitchFamily="49" charset="-122"/>
                </a:rPr>
                <a:t>研究方向</a:t>
              </a:r>
              <a:r>
                <a:rPr lang="en-US" altLang="zh-CN" sz="4000" b="0" dirty="0">
                  <a:solidFill>
                    <a:srgbClr val="800000"/>
                  </a:solidFill>
                  <a:latin typeface="黑体" pitchFamily="49" charset="-122"/>
                  <a:ea typeface="黑体" pitchFamily="49" charset="-122"/>
                </a:rPr>
                <a:t>2</a:t>
              </a:r>
              <a:endParaRPr lang="en-US" altLang="zh-CN" sz="4000" b="0" dirty="0">
                <a:solidFill>
                  <a:srgbClr val="800000"/>
                </a:solidFill>
                <a:latin typeface="黑体" pitchFamily="49" charset="-122"/>
                <a:ea typeface="黑体" pitchFamily="49" charset="-122"/>
                <a:cs typeface="Times New Roman" pitchFamily="18" charset="0"/>
              </a:endParaRPr>
            </a:p>
          </p:txBody>
        </p:sp>
        <p:cxnSp>
          <p:nvCxnSpPr>
            <p:cNvPr id="6" name="直接连接符 5"/>
            <p:cNvCxnSpPr/>
            <p:nvPr/>
          </p:nvCxnSpPr>
          <p:spPr bwMode="auto">
            <a:xfrm>
              <a:off x="5832512" y="907132"/>
              <a:ext cx="3312000" cy="1588"/>
            </a:xfrm>
            <a:prstGeom prst="line">
              <a:avLst/>
            </a:prstGeom>
            <a:solidFill>
              <a:schemeClr val="accent1"/>
            </a:solidFill>
            <a:ln w="28575" cap="flat" cmpd="sng" algn="ctr">
              <a:solidFill>
                <a:schemeClr val="accent4">
                  <a:lumMod val="50000"/>
                </a:schemeClr>
              </a:solidFill>
              <a:prstDash val="solid"/>
              <a:round/>
              <a:headEnd type="none" w="med" len="med"/>
              <a:tailEnd type="none" w="med" len="med"/>
            </a:ln>
            <a:effectLst/>
          </p:spPr>
        </p:cxnSp>
        <p:sp>
          <p:nvSpPr>
            <p:cNvPr id="7" name="内容占位符 4"/>
            <p:cNvSpPr txBox="1"/>
            <p:nvPr/>
          </p:nvSpPr>
          <p:spPr>
            <a:xfrm>
              <a:off x="1259632" y="1340768"/>
              <a:ext cx="5976664" cy="792088"/>
            </a:xfrm>
            <a:prstGeom prst="rect">
              <a:avLst/>
            </a:prstGeom>
          </p:spPr>
          <p:txBody>
            <a:bodyPr/>
            <a:lstStyle/>
            <a:p>
              <a:pPr marL="342900" indent="-342900" eaLnBrk="0" hangingPunct="0">
                <a:spcBef>
                  <a:spcPts val="1200"/>
                </a:spcBef>
                <a:buClr>
                  <a:schemeClr val="hlink"/>
                </a:buClr>
                <a:buSzPct val="50000"/>
                <a:buFont typeface="Monotype Sorts"/>
                <a:buChar char="n"/>
              </a:pPr>
              <a:r>
                <a:rPr lang="zh-CN" altLang="en-US" sz="3200" b="0" kern="0" dirty="0">
                  <a:latin typeface="黑体" pitchFamily="49" charset="-122"/>
                  <a:ea typeface="黑体" pitchFamily="49" charset="-122"/>
                </a:rPr>
                <a:t>大数据质量管理的理论与方法</a:t>
              </a:r>
              <a:endParaRPr lang="en-US" altLang="zh-CN" sz="3200" b="0" kern="0" dirty="0">
                <a:latin typeface="黑体" pitchFamily="49" charset="-122"/>
                <a:ea typeface="黑体" pitchFamily="49" charset="-122"/>
              </a:endParaRPr>
            </a:p>
          </p:txBody>
        </p:sp>
        <p:grpSp>
          <p:nvGrpSpPr>
            <p:cNvPr id="8" name="组合 9"/>
            <p:cNvGrpSpPr/>
            <p:nvPr/>
          </p:nvGrpSpPr>
          <p:grpSpPr>
            <a:xfrm>
              <a:off x="214282" y="5497973"/>
              <a:ext cx="8715436" cy="1243395"/>
              <a:chOff x="142844" y="5500702"/>
              <a:chExt cx="8715436" cy="1243395"/>
            </a:xfrm>
            <a:solidFill>
              <a:schemeClr val="accent1"/>
            </a:solidFill>
          </p:grpSpPr>
          <p:sp>
            <p:nvSpPr>
              <p:cNvPr id="9" name="圆角矩形 74"/>
              <p:cNvSpPr>
                <a:spLocks noChangeArrowheads="1"/>
              </p:cNvSpPr>
              <p:nvPr/>
            </p:nvSpPr>
            <p:spPr bwMode="auto">
              <a:xfrm>
                <a:off x="2857489" y="5500702"/>
                <a:ext cx="2928957" cy="1214446"/>
              </a:xfrm>
              <a:prstGeom prst="roundRect">
                <a:avLst>
                  <a:gd name="adj" fmla="val 16667"/>
                </a:avLst>
              </a:prstGeom>
              <a:grpFill/>
              <a:ln w="9525" algn="ctr">
                <a:solidFill>
                  <a:srgbClr val="000000"/>
                </a:solid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grpSp>
            <p:nvGrpSpPr>
              <p:cNvPr id="10" name="组合 104"/>
              <p:cNvGrpSpPr/>
              <p:nvPr/>
            </p:nvGrpSpPr>
            <p:grpSpPr>
              <a:xfrm>
                <a:off x="142844" y="5500702"/>
                <a:ext cx="2643206" cy="1243395"/>
                <a:chOff x="500034" y="5500702"/>
                <a:chExt cx="2643206" cy="1243395"/>
              </a:xfrm>
              <a:grpFill/>
            </p:grpSpPr>
            <p:sp>
              <p:nvSpPr>
                <p:cNvPr id="19" name="圆角矩形 75"/>
                <p:cNvSpPr>
                  <a:spLocks noChangeArrowheads="1"/>
                </p:cNvSpPr>
                <p:nvPr/>
              </p:nvSpPr>
              <p:spPr bwMode="auto">
                <a:xfrm>
                  <a:off x="500034" y="5500702"/>
                  <a:ext cx="2643206" cy="1243395"/>
                </a:xfrm>
                <a:prstGeom prst="roundRect">
                  <a:avLst>
                    <a:gd name="adj" fmla="val 16667"/>
                  </a:avLst>
                </a:prstGeom>
                <a:grpFill/>
                <a:ln w="9525" algn="ctr">
                  <a:solidFill>
                    <a:srgbClr val="000000"/>
                  </a:solid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grpSp>
              <p:nvGrpSpPr>
                <p:cNvPr id="20" name="组合 46"/>
                <p:cNvGrpSpPr/>
                <p:nvPr/>
              </p:nvGrpSpPr>
              <p:grpSpPr bwMode="auto">
                <a:xfrm>
                  <a:off x="695251" y="5596892"/>
                  <a:ext cx="2348789" cy="1118256"/>
                  <a:chOff x="3065946" y="4116169"/>
                  <a:chExt cx="3177344" cy="1457347"/>
                </a:xfrm>
                <a:grpFill/>
              </p:grpSpPr>
              <p:grpSp>
                <p:nvGrpSpPr>
                  <p:cNvPr id="21" name="组合 21"/>
                  <p:cNvGrpSpPr/>
                  <p:nvPr/>
                </p:nvGrpSpPr>
                <p:grpSpPr bwMode="auto">
                  <a:xfrm>
                    <a:off x="3065946" y="4177012"/>
                    <a:ext cx="1256362" cy="1396504"/>
                    <a:chOff x="2759852" y="4973542"/>
                    <a:chExt cx="1486310" cy="1120487"/>
                  </a:xfrm>
                  <a:grpFill/>
                </p:grpSpPr>
                <p:pic>
                  <p:nvPicPr>
                    <p:cNvPr id="23" name="Picture 6" descr="medical-error-statistics-5"/>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2759852" y="4973542"/>
                      <a:ext cx="1416673" cy="1120487"/>
                    </a:xfrm>
                    <a:prstGeom prst="rect">
                      <a:avLst/>
                    </a:prstGeom>
                    <a:grpFill/>
                    <a:ln w="9525">
                      <a:noFill/>
                      <a:miter lim="800000"/>
                      <a:headEnd/>
                      <a:tailEnd/>
                    </a:ln>
                  </p:spPr>
                </p:pic>
                <p:pic>
                  <p:nvPicPr>
                    <p:cNvPr id="24" name="Picture 4" descr="medical-news"/>
                    <p:cNvPicPr>
                      <a:picLocks noChangeAspect="1" noChangeArrowheads="1"/>
                    </p:cNvPicPr>
                    <p:nvPr/>
                  </p:nvPicPr>
                  <p:blipFill>
                    <a:blip r:embed="rId2" cstate="print"/>
                    <a:srcRect/>
                    <a:stretch>
                      <a:fillRect/>
                    </a:stretch>
                  </p:blipFill>
                  <p:spPr bwMode="auto">
                    <a:xfrm>
                      <a:off x="3445890" y="5011060"/>
                      <a:ext cx="800272" cy="281198"/>
                    </a:xfrm>
                    <a:prstGeom prst="rect">
                      <a:avLst/>
                    </a:prstGeom>
                    <a:grpFill/>
                    <a:ln>
                      <a:noFill/>
                    </a:ln>
                    <a:effectLst>
                      <a:outerShdw blurRad="190500" algn="tl" rotWithShape="0">
                        <a:srgbClr val="000000">
                          <a:alpha val="70000"/>
                        </a:srgbClr>
                      </a:outerShdw>
                    </a:effectLst>
                  </p:spPr>
                </p:pic>
              </p:grpSp>
              <p:sp>
                <p:nvSpPr>
                  <p:cNvPr id="22" name="TextBox 21"/>
                  <p:cNvSpPr txBox="1"/>
                  <p:nvPr/>
                </p:nvSpPr>
                <p:spPr>
                  <a:xfrm>
                    <a:off x="4251438" y="4116169"/>
                    <a:ext cx="1991852" cy="1457346"/>
                  </a:xfrm>
                  <a:prstGeom prst="rect">
                    <a:avLst/>
                  </a:pr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wrap="square">
                    <a:spAutoFit/>
                  </a:bodyPr>
                  <a:lstStyle/>
                  <a:p>
                    <a:pPr algn="just">
                      <a:lnSpc>
                        <a:spcPts val="2000"/>
                      </a:lnSpc>
                      <a:spcBef>
                        <a:spcPts val="0"/>
                      </a:spcBef>
                      <a:buClr>
                        <a:schemeClr val="hlink"/>
                      </a:buClr>
                      <a:buSzPct val="50000"/>
                      <a:buFont typeface="Monotype Sorts" pitchFamily="2" charset="2"/>
                      <a:buNone/>
                      <a:defRPr/>
                    </a:pPr>
                    <a:r>
                      <a:rPr lang="zh-CN" altLang="en-US" sz="1800" b="0" kern="0" dirty="0">
                        <a:solidFill>
                          <a:schemeClr val="bg2"/>
                        </a:solidFill>
                        <a:latin typeface="Times New Roman" pitchFamily="18" charset="0"/>
                        <a:ea typeface="黑体" pitchFamily="2" charset="-122"/>
                        <a:cs typeface="Times New Roman" pitchFamily="18" charset="0"/>
                        <a:sym typeface="Symbol" pitchFamily="18" charset="2"/>
                      </a:rPr>
                      <a:t>美国每年因医疗信息错误导致</a:t>
                    </a:r>
                    <a:r>
                      <a:rPr lang="en-US" altLang="zh-CN" sz="1800" b="0" kern="0" dirty="0">
                        <a:solidFill>
                          <a:schemeClr val="bg2">
                            <a:lumMod val="50000"/>
                            <a:lumOff val="50000"/>
                          </a:schemeClr>
                        </a:solidFill>
                        <a:latin typeface="Times New Roman" pitchFamily="18" charset="0"/>
                        <a:ea typeface="黑体" pitchFamily="2" charset="-122"/>
                        <a:cs typeface="Times New Roman" pitchFamily="18" charset="0"/>
                        <a:sym typeface="Symbol" pitchFamily="18" charset="2"/>
                      </a:rPr>
                      <a:t>9</a:t>
                    </a:r>
                    <a:r>
                      <a:rPr lang="zh-CN" altLang="en-US" sz="1800" b="0" kern="0" dirty="0">
                        <a:solidFill>
                          <a:schemeClr val="bg2">
                            <a:lumMod val="50000"/>
                            <a:lumOff val="50000"/>
                          </a:schemeClr>
                        </a:solidFill>
                        <a:latin typeface="Times New Roman" pitchFamily="18" charset="0"/>
                        <a:ea typeface="黑体" pitchFamily="2" charset="-122"/>
                        <a:cs typeface="Times New Roman" pitchFamily="18" charset="0"/>
                        <a:sym typeface="Symbol" pitchFamily="18" charset="2"/>
                      </a:rPr>
                      <a:t>万</a:t>
                    </a:r>
                    <a:r>
                      <a:rPr lang="zh-CN" altLang="en-US" sz="1800" b="0" kern="0" dirty="0">
                        <a:solidFill>
                          <a:schemeClr val="bg2"/>
                        </a:solidFill>
                        <a:latin typeface="Times New Roman" pitchFamily="18" charset="0"/>
                        <a:ea typeface="黑体" pitchFamily="2" charset="-122"/>
                        <a:cs typeface="Times New Roman" pitchFamily="18" charset="0"/>
                        <a:sym typeface="Symbol" pitchFamily="18" charset="2"/>
                      </a:rPr>
                      <a:t>余名患者死亡</a:t>
                    </a:r>
                    <a:endParaRPr lang="zh-CN" altLang="en-US" sz="1800" kern="0" baseline="30000" dirty="0">
                      <a:solidFill>
                        <a:srgbClr val="0000FF"/>
                      </a:solidFill>
                      <a:latin typeface="Times New Roman" pitchFamily="18" charset="0"/>
                      <a:ea typeface="黑体" pitchFamily="2" charset="-122"/>
                      <a:cs typeface="Times New Roman" pitchFamily="18" charset="0"/>
                      <a:sym typeface="Symbol" pitchFamily="18" charset="2"/>
                    </a:endParaRPr>
                  </a:p>
                </p:txBody>
              </p:sp>
            </p:grpSp>
          </p:grpSp>
          <p:grpSp>
            <p:nvGrpSpPr>
              <p:cNvPr id="11" name="组合 27"/>
              <p:cNvGrpSpPr/>
              <p:nvPr/>
            </p:nvGrpSpPr>
            <p:grpSpPr bwMode="auto">
              <a:xfrm>
                <a:off x="2998261" y="5572140"/>
                <a:ext cx="2788185" cy="1118255"/>
                <a:chOff x="2341557" y="1428919"/>
                <a:chExt cx="5484170" cy="2814926"/>
              </a:xfrm>
              <a:grpFill/>
            </p:grpSpPr>
            <p:sp>
              <p:nvSpPr>
                <p:cNvPr id="17" name="TextBox 16"/>
                <p:cNvSpPr txBox="1"/>
                <p:nvPr/>
              </p:nvSpPr>
              <p:spPr>
                <a:xfrm>
                  <a:off x="4172371" y="1428919"/>
                  <a:ext cx="3653356" cy="2814926"/>
                </a:xfrm>
                <a:prstGeom prst="rect">
                  <a:avLst/>
                </a:prstGeom>
                <a:grpFill/>
                <a:ln>
                  <a:noFill/>
                </a:ln>
                <a:effectLst/>
              </p:spPr>
              <p:txBody>
                <a:bodyPr wrap="square">
                  <a:spAutoFit/>
                </a:bodyPr>
                <a:lstStyle/>
                <a:p>
                  <a:pPr algn="just">
                    <a:lnSpc>
                      <a:spcPts val="2000"/>
                    </a:lnSpc>
                    <a:spcBef>
                      <a:spcPts val="0"/>
                    </a:spcBef>
                    <a:buClr>
                      <a:schemeClr val="hlink"/>
                    </a:buClr>
                    <a:buSzPct val="50000"/>
                    <a:buFont typeface="Monotype Sorts" pitchFamily="2" charset="2"/>
                    <a:buNone/>
                    <a:defRPr/>
                  </a:pPr>
                  <a:r>
                    <a:rPr lang="zh-CN" altLang="en-US" sz="1800" b="0" kern="0" dirty="0">
                      <a:ea typeface="黑体" pitchFamily="2" charset="-122"/>
                      <a:cs typeface="Times New Roman" pitchFamily="18" charset="0"/>
                    </a:rPr>
                    <a:t>英国</a:t>
                  </a:r>
                  <a:r>
                    <a:rPr lang="en-US" altLang="zh-CN" sz="1800" b="0" kern="0" dirty="0">
                      <a:ea typeface="黑体" pitchFamily="2" charset="-122"/>
                      <a:cs typeface="Times New Roman" pitchFamily="18" charset="0"/>
                    </a:rPr>
                    <a:t>2010</a:t>
                  </a:r>
                  <a:r>
                    <a:rPr lang="zh-CN" altLang="en-US" sz="1800" b="0" kern="0" dirty="0">
                      <a:ea typeface="黑体" pitchFamily="2" charset="-122"/>
                      <a:cs typeface="Times New Roman" pitchFamily="18" charset="0"/>
                    </a:rPr>
                    <a:t>年因五大零售商及其供应商信息错造成</a:t>
                  </a:r>
                  <a:r>
                    <a:rPr lang="en-US" altLang="zh-CN" sz="1800" b="0" kern="0" dirty="0">
                      <a:solidFill>
                        <a:srgbClr val="FF0000"/>
                      </a:solidFill>
                      <a:ea typeface="黑体" pitchFamily="2" charset="-122"/>
                      <a:cs typeface="Times New Roman" pitchFamily="18" charset="0"/>
                    </a:rPr>
                    <a:t>14</a:t>
                  </a:r>
                  <a:r>
                    <a:rPr lang="zh-CN" altLang="en-US" sz="1800" b="0" kern="0" dirty="0">
                      <a:solidFill>
                        <a:srgbClr val="FF0000"/>
                      </a:solidFill>
                      <a:ea typeface="黑体" pitchFamily="2" charset="-122"/>
                      <a:cs typeface="Times New Roman" pitchFamily="18" charset="0"/>
                    </a:rPr>
                    <a:t>亿英镑</a:t>
                  </a:r>
                  <a:r>
                    <a:rPr lang="zh-CN" altLang="en-US" sz="1800" b="0" kern="0" dirty="0">
                      <a:ea typeface="黑体" pitchFamily="2" charset="-122"/>
                      <a:cs typeface="Times New Roman" pitchFamily="18" charset="0"/>
                    </a:rPr>
                    <a:t>损失</a:t>
                  </a:r>
                  <a:endParaRPr lang="zh-CN" altLang="en-US" sz="1800" baseline="30000" dirty="0">
                    <a:solidFill>
                      <a:srgbClr val="0000FF"/>
                    </a:solidFill>
                    <a:ea typeface="黑体" pitchFamily="2" charset="-122"/>
                    <a:cs typeface="Times New Roman" pitchFamily="18" charset="0"/>
                  </a:endParaRPr>
                </a:p>
              </p:txBody>
            </p:sp>
            <p:pic>
              <p:nvPicPr>
                <p:cNvPr id="18" name="Picture 2" descr="http://soapbox.lafayette.edu/system/files/images/3795_large.jpg"/>
                <p:cNvPicPr>
                  <a:picLocks noChangeAspect="1" noChangeArrowheads="1"/>
                </p:cNvPicPr>
                <p:nvPr/>
              </p:nvPicPr>
              <p:blipFill>
                <a:blip r:embed="rId3" cstate="print"/>
                <a:srcRect/>
                <a:stretch>
                  <a:fillRect/>
                </a:stretch>
              </p:blipFill>
              <p:spPr bwMode="auto">
                <a:xfrm>
                  <a:off x="2341557" y="1428919"/>
                  <a:ext cx="1971328" cy="2697408"/>
                </a:xfrm>
                <a:prstGeom prst="rect">
                  <a:avLst/>
                </a:prstGeom>
                <a:grpFill/>
                <a:ln>
                  <a:noFill/>
                </a:ln>
                <a:effectLst>
                  <a:softEdge rad="112500"/>
                </a:effectLst>
              </p:spPr>
            </p:pic>
          </p:grpSp>
          <p:grpSp>
            <p:nvGrpSpPr>
              <p:cNvPr id="12" name="组合 105"/>
              <p:cNvGrpSpPr/>
              <p:nvPr/>
            </p:nvGrpSpPr>
            <p:grpSpPr>
              <a:xfrm>
                <a:off x="5857884" y="5510228"/>
                <a:ext cx="3000396" cy="1214446"/>
                <a:chOff x="6000761" y="5500703"/>
                <a:chExt cx="3000396" cy="1214446"/>
              </a:xfrm>
              <a:grpFill/>
            </p:grpSpPr>
            <p:sp>
              <p:nvSpPr>
                <p:cNvPr id="13" name="圆角矩形 73"/>
                <p:cNvSpPr>
                  <a:spLocks noChangeArrowheads="1"/>
                </p:cNvSpPr>
                <p:nvPr/>
              </p:nvSpPr>
              <p:spPr bwMode="auto">
                <a:xfrm>
                  <a:off x="6000761" y="5500703"/>
                  <a:ext cx="3000396" cy="1214446"/>
                </a:xfrm>
                <a:prstGeom prst="roundRect">
                  <a:avLst>
                    <a:gd name="adj" fmla="val 16667"/>
                  </a:avLst>
                </a:prstGeom>
                <a:grpFill/>
                <a:ln w="9525" algn="ctr">
                  <a:solidFill>
                    <a:srgbClr val="000000"/>
                  </a:solid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grpSp>
              <p:nvGrpSpPr>
                <p:cNvPr id="14" name="组合 34"/>
                <p:cNvGrpSpPr/>
                <p:nvPr/>
              </p:nvGrpSpPr>
              <p:grpSpPr bwMode="auto">
                <a:xfrm>
                  <a:off x="6045233" y="5529277"/>
                  <a:ext cx="2955923" cy="1118255"/>
                  <a:chOff x="2067007" y="1470851"/>
                  <a:chExt cx="6168134" cy="2494015"/>
                </a:xfrm>
                <a:grpFill/>
              </p:grpSpPr>
              <p:sp>
                <p:nvSpPr>
                  <p:cNvPr id="15" name="TextBox 14"/>
                  <p:cNvSpPr txBox="1"/>
                  <p:nvPr/>
                </p:nvSpPr>
                <p:spPr>
                  <a:xfrm>
                    <a:off x="4630987" y="1470851"/>
                    <a:ext cx="3604154" cy="2494015"/>
                  </a:xfrm>
                  <a:prstGeom prst="rect">
                    <a:avLst/>
                  </a:prstGeom>
                  <a:grpFill/>
                  <a:ln>
                    <a:noFill/>
                  </a:ln>
                  <a:effectLst/>
                </p:spPr>
                <p:txBody>
                  <a:bodyPr>
                    <a:spAutoFit/>
                  </a:bodyPr>
                  <a:lstStyle/>
                  <a:p>
                    <a:pPr algn="just">
                      <a:lnSpc>
                        <a:spcPts val="2000"/>
                      </a:lnSpc>
                      <a:spcBef>
                        <a:spcPts val="0"/>
                      </a:spcBef>
                      <a:buClr>
                        <a:schemeClr val="hlink"/>
                      </a:buClr>
                      <a:buSzPct val="50000"/>
                      <a:buFont typeface="Monotype Sorts" pitchFamily="2" charset="2"/>
                      <a:buNone/>
                      <a:defRPr/>
                    </a:pPr>
                    <a:r>
                      <a:rPr lang="zh-CN" altLang="en-US" sz="1800" b="0" kern="0" dirty="0">
                        <a:ea typeface="黑体" pitchFamily="2" charset="-122"/>
                        <a:cs typeface="Times New Roman" pitchFamily="18" charset="0"/>
                      </a:rPr>
                      <a:t>劣质信息给企业增加成本是企业平均收入的</a:t>
                    </a:r>
                    <a:r>
                      <a:rPr lang="en-GB" altLang="en-US" sz="1800" b="0" kern="0" dirty="0">
                        <a:solidFill>
                          <a:schemeClr val="bg2">
                            <a:lumMod val="50000"/>
                            <a:lumOff val="50000"/>
                          </a:schemeClr>
                        </a:solidFill>
                        <a:ea typeface="黑体" pitchFamily="2" charset="-122"/>
                        <a:cs typeface="Times New Roman" pitchFamily="18" charset="0"/>
                      </a:rPr>
                      <a:t>10%</a:t>
                    </a:r>
                    <a:r>
                      <a:rPr lang="en-GB" altLang="zh-CN" sz="1800" b="0" kern="0" dirty="0">
                        <a:solidFill>
                          <a:schemeClr val="bg2">
                            <a:lumMod val="50000"/>
                            <a:lumOff val="50000"/>
                          </a:schemeClr>
                        </a:solidFill>
                        <a:ea typeface="黑体" pitchFamily="2" charset="-122"/>
                        <a:cs typeface="Times New Roman" pitchFamily="18" charset="0"/>
                      </a:rPr>
                      <a:t> </a:t>
                    </a:r>
                    <a:r>
                      <a:rPr lang="en-US" altLang="zh-CN" sz="1800" b="0" kern="0" dirty="0">
                        <a:solidFill>
                          <a:schemeClr val="bg2">
                            <a:lumMod val="50000"/>
                            <a:lumOff val="50000"/>
                          </a:schemeClr>
                        </a:solidFill>
                        <a:ea typeface="黑体" pitchFamily="2" charset="-122"/>
                        <a:cs typeface="Times New Roman" pitchFamily="18" charset="0"/>
                        <a:sym typeface="Symbol" pitchFamily="18" charset="2"/>
                      </a:rPr>
                      <a:t>~</a:t>
                    </a:r>
                    <a:r>
                      <a:rPr lang="en-GB" altLang="en-US" sz="1800" b="0" kern="0" dirty="0">
                        <a:solidFill>
                          <a:schemeClr val="bg2">
                            <a:lumMod val="50000"/>
                            <a:lumOff val="50000"/>
                          </a:schemeClr>
                        </a:solidFill>
                        <a:ea typeface="黑体" pitchFamily="2" charset="-122"/>
                        <a:cs typeface="Times New Roman" pitchFamily="18" charset="0"/>
                      </a:rPr>
                      <a:t>20%</a:t>
                    </a:r>
                    <a:endParaRPr lang="zh-CN" altLang="en-US" sz="1800" baseline="30000" dirty="0">
                      <a:solidFill>
                        <a:srgbClr val="0000FF"/>
                      </a:solidFill>
                      <a:ea typeface="黑体" pitchFamily="2" charset="-122"/>
                      <a:cs typeface="Times New Roman" pitchFamily="18" charset="0"/>
                    </a:endParaRPr>
                  </a:p>
                </p:txBody>
              </p:sp>
              <p:pic>
                <p:nvPicPr>
                  <p:cNvPr id="16" name="Picture 2" descr="http://pic1.nipic.com/2009-02-25/2009225235327901_2.jpg"/>
                  <p:cNvPicPr>
                    <a:picLocks noChangeAspect="1" noChangeArrowheads="1"/>
                  </p:cNvPicPr>
                  <p:nvPr/>
                </p:nvPicPr>
                <p:blipFill>
                  <a:blip r:embed="rId4" cstate="print"/>
                  <a:srcRect t="5882"/>
                  <a:stretch>
                    <a:fillRect/>
                  </a:stretch>
                </p:blipFill>
                <p:spPr bwMode="auto">
                  <a:xfrm>
                    <a:off x="2067007" y="1566448"/>
                    <a:ext cx="2571668" cy="2372762"/>
                  </a:xfrm>
                  <a:prstGeom prst="rect">
                    <a:avLst/>
                  </a:prstGeom>
                  <a:grpFill/>
                  <a:ln>
                    <a:noFill/>
                  </a:ln>
                  <a:effectLst>
                    <a:softEdge rad="112500"/>
                  </a:effectLst>
                </p:spPr>
              </p:pic>
            </p:grpSp>
          </p:grpSp>
        </p:grpSp>
      </p:grpSp>
      <p:grpSp>
        <p:nvGrpSpPr>
          <p:cNvPr id="25" name="组合 24"/>
          <p:cNvGrpSpPr/>
          <p:nvPr/>
        </p:nvGrpSpPr>
        <p:grpSpPr>
          <a:xfrm>
            <a:off x="142844" y="511443"/>
            <a:ext cx="8858312" cy="5941893"/>
            <a:chOff x="142844" y="285728"/>
            <a:chExt cx="8858312" cy="5941893"/>
          </a:xfrm>
        </p:grpSpPr>
        <p:grpSp>
          <p:nvGrpSpPr>
            <p:cNvPr id="26" name="组合 1"/>
            <p:cNvGrpSpPr/>
            <p:nvPr/>
          </p:nvGrpSpPr>
          <p:grpSpPr>
            <a:xfrm>
              <a:off x="4316376" y="3742324"/>
              <a:ext cx="4684773" cy="1718500"/>
              <a:chOff x="3271602" y="1572976"/>
              <a:chExt cx="4597379" cy="1412990"/>
            </a:xfrm>
          </p:grpSpPr>
          <p:sp>
            <p:nvSpPr>
              <p:cNvPr id="62" name="AutoShape 19"/>
              <p:cNvSpPr>
                <a:spLocks noChangeArrowheads="1"/>
              </p:cNvSpPr>
              <p:nvPr/>
            </p:nvSpPr>
            <p:spPr bwMode="auto">
              <a:xfrm rot="10800000">
                <a:off x="3271602" y="2157287"/>
                <a:ext cx="428628" cy="285752"/>
              </a:xfrm>
              <a:prstGeom prst="leftArrow">
                <a:avLst>
                  <a:gd name="adj1" fmla="val 50000"/>
                  <a:gd name="adj2" fmla="val 38574"/>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w="9525" algn="ctr">
                <a:noFill/>
                <a:miter lim="800000"/>
              </a:ln>
              <a:effectLst/>
              <a:scene3d>
                <a:camera prst="orthographicFront">
                  <a:rot lat="0" lon="0" rev="0"/>
                </a:camera>
                <a:lightRig rig="glow" dir="t">
                  <a:rot lat="0" lon="0" rev="14100000"/>
                </a:lightRig>
              </a:scene3d>
              <a:sp3d prstMaterial="matte">
                <a:bevelT w="127000" h="63500"/>
              </a:sp3d>
            </p:spPr>
            <p:txBody>
              <a:bodyPr rot="10800000" wrap="none" anchor="ctr"/>
              <a:lstStyle/>
              <a:p>
                <a:endParaRPr lang="zh-CN" altLang="en-US" sz="1800" b="0">
                  <a:ea typeface="宋体" pitchFamily="2" charset="-122"/>
                </a:endParaRPr>
              </a:p>
            </p:txBody>
          </p:sp>
          <p:sp>
            <p:nvSpPr>
              <p:cNvPr id="63" name="圆角矩形 3"/>
              <p:cNvSpPr/>
              <p:nvPr/>
            </p:nvSpPr>
            <p:spPr bwMode="auto">
              <a:xfrm>
                <a:off x="3700231" y="1572976"/>
                <a:ext cx="4168750" cy="1412990"/>
              </a:xfrm>
              <a:prstGeom prst="roundRect">
                <a:avLst/>
              </a:prstGeom>
              <a:solidFill>
                <a:srgbClr val="CCECFF"/>
              </a:solidFill>
              <a:ln>
                <a:solidFill>
                  <a:srgbClr val="C00000"/>
                </a:solid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1">
                <a:schemeClr val="accent4"/>
              </a:lnRef>
              <a:fillRef idx="2">
                <a:schemeClr val="accent4"/>
              </a:fillRef>
              <a:effectRef idx="1">
                <a:schemeClr val="accent4"/>
              </a:effectRef>
              <a:fontRef idx="minor">
                <a:schemeClr val="dk1"/>
              </a:fontRef>
            </p:style>
            <p:txBody>
              <a:bodyPr/>
              <a:lstStyle/>
              <a:p>
                <a:pPr algn="l">
                  <a:lnSpc>
                    <a:spcPts val="2200"/>
                  </a:lnSpc>
                  <a:spcBef>
                    <a:spcPts val="0"/>
                  </a:spcBef>
                </a:pPr>
                <a:r>
                  <a:rPr lang="en-US" altLang="zh-CN" sz="2000" b="0" dirty="0">
                    <a:solidFill>
                      <a:schemeClr val="bg2"/>
                    </a:solidFill>
                    <a:latin typeface="黑体" pitchFamily="49" charset="-122"/>
                    <a:ea typeface="黑体" pitchFamily="49" charset="-122"/>
                  </a:rPr>
                  <a:t>1.</a:t>
                </a:r>
                <a:r>
                  <a:rPr lang="zh-CN" altLang="en-US" sz="2000" b="0" dirty="0">
                    <a:solidFill>
                      <a:schemeClr val="bg2"/>
                    </a:solidFill>
                    <a:latin typeface="黑体" pitchFamily="49" charset="-122"/>
                    <a:ea typeface="黑体" pitchFamily="49" charset="-122"/>
                  </a:rPr>
                  <a:t>近似解存在性判定问题的复杂性</a:t>
                </a:r>
                <a:endParaRPr lang="en-US" altLang="zh-CN" sz="2000" b="0" dirty="0">
                  <a:solidFill>
                    <a:schemeClr val="bg2"/>
                  </a:solidFill>
                  <a:latin typeface="黑体" pitchFamily="49" charset="-122"/>
                  <a:ea typeface="黑体" pitchFamily="49" charset="-122"/>
                </a:endParaRPr>
              </a:p>
              <a:p>
                <a:pPr algn="l">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理论和算法；</a:t>
                </a:r>
                <a:endParaRPr lang="zh-CN" altLang="en-US" sz="2000" b="0" dirty="0">
                  <a:solidFill>
                    <a:schemeClr val="bg2"/>
                  </a:solidFill>
                  <a:latin typeface="黑体" pitchFamily="49" charset="-122"/>
                  <a:ea typeface="黑体" pitchFamily="49" charset="-122"/>
                </a:endParaRPr>
              </a:p>
              <a:p>
                <a:pPr algn="l">
                  <a:lnSpc>
                    <a:spcPts val="2200"/>
                  </a:lnSpc>
                  <a:spcBef>
                    <a:spcPts val="0"/>
                  </a:spcBef>
                </a:pPr>
                <a:r>
                  <a:rPr lang="en-US" altLang="zh-CN" sz="2000" b="0" dirty="0">
                    <a:solidFill>
                      <a:schemeClr val="bg2"/>
                    </a:solidFill>
                    <a:latin typeface="黑体" pitchFamily="49" charset="-122"/>
                    <a:ea typeface="黑体" pitchFamily="49" charset="-122"/>
                  </a:rPr>
                  <a:t>2.</a:t>
                </a:r>
                <a:r>
                  <a:rPr lang="zh-CN" altLang="en-US" sz="2000" b="0" dirty="0">
                    <a:solidFill>
                      <a:schemeClr val="bg2"/>
                    </a:solidFill>
                    <a:latin typeface="黑体" pitchFamily="49" charset="-122"/>
                    <a:ea typeface="黑体" pitchFamily="49" charset="-122"/>
                  </a:rPr>
                  <a:t>弱可用海量数据查询、挖掘、分</a:t>
                </a:r>
                <a:endParaRPr lang="en-US" altLang="zh-CN" sz="2000" b="0" dirty="0">
                  <a:solidFill>
                    <a:schemeClr val="bg2"/>
                  </a:solidFill>
                  <a:latin typeface="黑体" pitchFamily="49" charset="-122"/>
                  <a:ea typeface="黑体" pitchFamily="49" charset="-122"/>
                </a:endParaRPr>
              </a:p>
              <a:p>
                <a:pPr algn="l">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析的近似计算问题的可计算性理</a:t>
                </a:r>
                <a:endParaRPr lang="en-US" altLang="zh-CN" sz="2000" b="0" dirty="0">
                  <a:solidFill>
                    <a:schemeClr val="bg2"/>
                  </a:solidFill>
                  <a:latin typeface="黑体" pitchFamily="49" charset="-122"/>
                  <a:ea typeface="黑体" pitchFamily="49" charset="-122"/>
                </a:endParaRPr>
              </a:p>
              <a:p>
                <a:pPr algn="l">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论、计算复杂性理论、算法；</a:t>
                </a:r>
                <a:endParaRPr lang="en-US" altLang="zh-CN" sz="2000" b="0" dirty="0">
                  <a:solidFill>
                    <a:schemeClr val="bg2"/>
                  </a:solidFill>
                  <a:latin typeface="黑体" pitchFamily="49" charset="-122"/>
                  <a:ea typeface="黑体" pitchFamily="49" charset="-122"/>
                </a:endParaRPr>
              </a:p>
            </p:txBody>
          </p:sp>
        </p:grpSp>
        <p:grpSp>
          <p:nvGrpSpPr>
            <p:cNvPr id="27" name="组合 4"/>
            <p:cNvGrpSpPr/>
            <p:nvPr/>
          </p:nvGrpSpPr>
          <p:grpSpPr>
            <a:xfrm>
              <a:off x="4292569" y="285728"/>
              <a:ext cx="4682762" cy="1908000"/>
              <a:chOff x="3271602" y="928670"/>
              <a:chExt cx="4595395" cy="1836000"/>
            </a:xfrm>
          </p:grpSpPr>
          <p:sp>
            <p:nvSpPr>
              <p:cNvPr id="60" name="AutoShape 19"/>
              <p:cNvSpPr>
                <a:spLocks noChangeArrowheads="1"/>
              </p:cNvSpPr>
              <p:nvPr/>
            </p:nvSpPr>
            <p:spPr bwMode="auto">
              <a:xfrm rot="10800000">
                <a:off x="3271602" y="1673960"/>
                <a:ext cx="428628" cy="285752"/>
              </a:xfrm>
              <a:prstGeom prst="leftArrow">
                <a:avLst>
                  <a:gd name="adj1" fmla="val 50000"/>
                  <a:gd name="adj2" fmla="val 38574"/>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w="9525" algn="ctr">
                <a:noFill/>
                <a:miter lim="800000"/>
              </a:ln>
              <a:effectLst/>
              <a:scene3d>
                <a:camera prst="orthographicFront">
                  <a:rot lat="0" lon="0" rev="0"/>
                </a:camera>
                <a:lightRig rig="glow" dir="t">
                  <a:rot lat="0" lon="0" rev="14100000"/>
                </a:lightRig>
              </a:scene3d>
              <a:sp3d prstMaterial="matte">
                <a:bevelT w="127000" h="63500"/>
              </a:sp3d>
            </p:spPr>
            <p:txBody>
              <a:bodyPr rot="10800000" wrap="none" anchor="ctr"/>
              <a:lstStyle/>
              <a:p>
                <a:endParaRPr lang="zh-CN" altLang="en-US" sz="1800" b="0">
                  <a:ea typeface="宋体" pitchFamily="2" charset="-122"/>
                </a:endParaRPr>
              </a:p>
            </p:txBody>
          </p:sp>
          <p:sp>
            <p:nvSpPr>
              <p:cNvPr id="61" name="圆角矩形 6"/>
              <p:cNvSpPr/>
              <p:nvPr/>
            </p:nvSpPr>
            <p:spPr bwMode="auto">
              <a:xfrm>
                <a:off x="3714744" y="928670"/>
                <a:ext cx="4152253" cy="1836000"/>
              </a:xfrm>
              <a:prstGeom prst="roundRect">
                <a:avLst/>
              </a:prstGeom>
              <a:solidFill>
                <a:srgbClr val="CCECFF"/>
              </a:solidFill>
              <a:ln>
                <a:solidFill>
                  <a:srgbClr val="C00000"/>
                </a:solid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1">
                <a:schemeClr val="accent4"/>
              </a:lnRef>
              <a:fillRef idx="2">
                <a:schemeClr val="accent4"/>
              </a:fillRef>
              <a:effectRef idx="1">
                <a:schemeClr val="accent4"/>
              </a:effectRef>
              <a:fontRef idx="minor">
                <a:schemeClr val="dk1"/>
              </a:fontRef>
            </p:style>
            <p:txBody>
              <a:bodyPr/>
              <a:lstStyle/>
              <a:p>
                <a:pPr>
                  <a:lnSpc>
                    <a:spcPts val="2200"/>
                  </a:lnSpc>
                  <a:spcBef>
                    <a:spcPts val="0"/>
                  </a:spcBef>
                </a:pPr>
                <a:r>
                  <a:rPr lang="en-US" altLang="zh-CN" sz="2000" b="0" dirty="0">
                    <a:solidFill>
                      <a:schemeClr val="bg2"/>
                    </a:solidFill>
                    <a:latin typeface="黑体" pitchFamily="49" charset="-122"/>
                    <a:ea typeface="黑体" pitchFamily="49" charset="-122"/>
                  </a:rPr>
                  <a:t>1.</a:t>
                </a:r>
                <a:r>
                  <a:rPr lang="zh-CN" altLang="zh-CN" sz="2000" b="0" dirty="0">
                    <a:solidFill>
                      <a:schemeClr val="bg2"/>
                    </a:solidFill>
                    <a:latin typeface="黑体" pitchFamily="49" charset="-122"/>
                    <a:ea typeface="黑体" pitchFamily="49" charset="-122"/>
                  </a:rPr>
                  <a:t>海量</a:t>
                </a:r>
                <a:r>
                  <a:rPr lang="zh-CN" altLang="en-US" sz="2000" b="0" dirty="0">
                    <a:solidFill>
                      <a:schemeClr val="bg2"/>
                    </a:solidFill>
                    <a:latin typeface="黑体" pitchFamily="49" charset="-122"/>
                    <a:ea typeface="黑体" pitchFamily="49" charset="-122"/>
                  </a:rPr>
                  <a:t>数据</a:t>
                </a:r>
                <a:r>
                  <a:rPr lang="zh-CN" altLang="zh-CN" sz="2000" b="0" dirty="0">
                    <a:solidFill>
                      <a:schemeClr val="bg2"/>
                    </a:solidFill>
                    <a:latin typeface="黑体" pitchFamily="49" charset="-122"/>
                    <a:ea typeface="黑体" pitchFamily="49" charset="-122"/>
                  </a:rPr>
                  <a:t>可用性理论模型</a:t>
                </a:r>
                <a:r>
                  <a:rPr lang="en-US" altLang="zh-CN" sz="2000" b="0" dirty="0">
                    <a:solidFill>
                      <a:schemeClr val="bg2"/>
                    </a:solidFill>
                    <a:latin typeface="黑体" pitchFamily="49" charset="-122"/>
                    <a:ea typeface="黑体" pitchFamily="49" charset="-122"/>
                  </a:rPr>
                  <a:t>;</a:t>
                </a:r>
                <a:endParaRPr lang="en-US" altLang="zh-CN" sz="2000" b="0" dirty="0">
                  <a:solidFill>
                    <a:schemeClr val="bg2"/>
                  </a:solidFill>
                  <a:latin typeface="黑体" pitchFamily="49" charset="-122"/>
                  <a:ea typeface="黑体" pitchFamily="49" charset="-122"/>
                </a:endParaRPr>
              </a:p>
              <a:p>
                <a:pPr>
                  <a:lnSpc>
                    <a:spcPts val="2200"/>
                  </a:lnSpc>
                  <a:spcBef>
                    <a:spcPts val="0"/>
                  </a:spcBef>
                </a:pPr>
                <a:r>
                  <a:rPr lang="en-US" altLang="zh-CN" sz="2000" b="0" dirty="0">
                    <a:solidFill>
                      <a:schemeClr val="bg2"/>
                    </a:solidFill>
                    <a:latin typeface="黑体" pitchFamily="49" charset="-122"/>
                    <a:ea typeface="黑体" pitchFamily="49" charset="-122"/>
                  </a:rPr>
                  <a:t>2.</a:t>
                </a:r>
                <a:r>
                  <a:rPr lang="zh-CN" altLang="zh-CN" sz="2000" b="0" dirty="0">
                    <a:solidFill>
                      <a:schemeClr val="bg2"/>
                    </a:solidFill>
                    <a:latin typeface="黑体" pitchFamily="49" charset="-122"/>
                    <a:ea typeface="黑体" pitchFamily="49" charset="-122"/>
                  </a:rPr>
                  <a:t>海量</a:t>
                </a:r>
                <a:r>
                  <a:rPr lang="zh-CN" altLang="en-US" sz="2000" b="0" dirty="0">
                    <a:solidFill>
                      <a:schemeClr val="bg2"/>
                    </a:solidFill>
                    <a:latin typeface="黑体" pitchFamily="49" charset="-122"/>
                    <a:ea typeface="黑体" pitchFamily="49" charset="-122"/>
                  </a:rPr>
                  <a:t>数据</a:t>
                </a:r>
                <a:r>
                  <a:rPr lang="zh-CN" altLang="zh-CN" sz="2000" b="0" dirty="0">
                    <a:solidFill>
                      <a:schemeClr val="bg2"/>
                    </a:solidFill>
                    <a:latin typeface="黑体" pitchFamily="49" charset="-122"/>
                    <a:ea typeface="黑体" pitchFamily="49" charset="-122"/>
                  </a:rPr>
                  <a:t>可用性判定</a:t>
                </a:r>
                <a:r>
                  <a:rPr lang="zh-CN" altLang="en-US" sz="2000" b="0" dirty="0">
                    <a:solidFill>
                      <a:schemeClr val="bg2"/>
                    </a:solidFill>
                    <a:latin typeface="黑体" pitchFamily="49" charset="-122"/>
                    <a:ea typeface="黑体" pitchFamily="49" charset="-122"/>
                  </a:rPr>
                  <a:t>理论和算法</a:t>
                </a:r>
                <a:r>
                  <a:rPr lang="en-US" altLang="zh-CN" sz="2000" b="0" dirty="0">
                    <a:solidFill>
                      <a:schemeClr val="bg2"/>
                    </a:solidFill>
                    <a:latin typeface="黑体" pitchFamily="49" charset="-122"/>
                    <a:ea typeface="黑体" pitchFamily="49" charset="-122"/>
                  </a:rPr>
                  <a:t>;</a:t>
                </a:r>
                <a:endParaRPr lang="en-US" altLang="zh-CN" sz="2000" b="0" dirty="0">
                  <a:solidFill>
                    <a:schemeClr val="bg2"/>
                  </a:solidFill>
                  <a:latin typeface="黑体" pitchFamily="49" charset="-122"/>
                  <a:ea typeface="黑体" pitchFamily="49" charset="-122"/>
                </a:endParaRPr>
              </a:p>
              <a:p>
                <a:pPr>
                  <a:lnSpc>
                    <a:spcPts val="2200"/>
                  </a:lnSpc>
                  <a:spcBef>
                    <a:spcPts val="0"/>
                  </a:spcBef>
                </a:pPr>
                <a:r>
                  <a:rPr lang="en-US" altLang="zh-CN" sz="2000" b="0" dirty="0">
                    <a:solidFill>
                      <a:schemeClr val="bg2"/>
                    </a:solidFill>
                    <a:latin typeface="黑体" pitchFamily="49" charset="-122"/>
                    <a:ea typeface="黑体" pitchFamily="49" charset="-122"/>
                  </a:rPr>
                  <a:t>3.</a:t>
                </a:r>
                <a:r>
                  <a:rPr lang="zh-CN" altLang="zh-CN" sz="2000" b="0" dirty="0">
                    <a:solidFill>
                      <a:schemeClr val="bg2"/>
                    </a:solidFill>
                    <a:latin typeface="黑体" pitchFamily="49" charset="-122"/>
                    <a:ea typeface="黑体" pitchFamily="49" charset="-122"/>
                  </a:rPr>
                  <a:t>海量</a:t>
                </a:r>
                <a:r>
                  <a:rPr lang="zh-CN" altLang="en-US" sz="2000" b="0" dirty="0">
                    <a:solidFill>
                      <a:schemeClr val="bg2"/>
                    </a:solidFill>
                    <a:latin typeface="黑体" pitchFamily="49" charset="-122"/>
                    <a:ea typeface="黑体" pitchFamily="49" charset="-122"/>
                  </a:rPr>
                  <a:t>数据</a:t>
                </a:r>
                <a:r>
                  <a:rPr lang="zh-CN" altLang="zh-CN" sz="2000" b="0" dirty="0">
                    <a:solidFill>
                      <a:schemeClr val="bg2"/>
                    </a:solidFill>
                    <a:latin typeface="黑体" pitchFamily="49" charset="-122"/>
                    <a:ea typeface="黑体" pitchFamily="49" charset="-122"/>
                  </a:rPr>
                  <a:t>可用性语义表示</a:t>
                </a:r>
                <a:r>
                  <a:rPr lang="zh-CN" altLang="en-US" sz="2000" b="0" dirty="0">
                    <a:solidFill>
                      <a:schemeClr val="bg2"/>
                    </a:solidFill>
                    <a:latin typeface="黑体" pitchFamily="49" charset="-122"/>
                    <a:ea typeface="黑体" pitchFamily="49" charset="-122"/>
                  </a:rPr>
                  <a:t>机理：</a:t>
                </a:r>
                <a:endParaRPr lang="en-US" altLang="zh-CN" sz="2000" b="0" dirty="0">
                  <a:solidFill>
                    <a:schemeClr val="bg2"/>
                  </a:solidFill>
                  <a:latin typeface="黑体" pitchFamily="49" charset="-122"/>
                  <a:ea typeface="黑体" pitchFamily="49" charset="-122"/>
                </a:endParaRPr>
              </a:p>
              <a:p>
                <a:pPr>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规则系统与</a:t>
                </a:r>
                <a:r>
                  <a:rPr lang="zh-CN" altLang="zh-CN" sz="2000" b="0" dirty="0">
                    <a:solidFill>
                      <a:schemeClr val="bg2"/>
                    </a:solidFill>
                    <a:latin typeface="黑体" pitchFamily="49" charset="-122"/>
                    <a:ea typeface="黑体" pitchFamily="49" charset="-122"/>
                  </a:rPr>
                  <a:t>公理</a:t>
                </a:r>
                <a:r>
                  <a:rPr lang="zh-CN" altLang="en-US" sz="2000" b="0" dirty="0">
                    <a:solidFill>
                      <a:schemeClr val="bg2"/>
                    </a:solidFill>
                    <a:latin typeface="黑体" pitchFamily="49" charset="-122"/>
                    <a:ea typeface="黑体" pitchFamily="49" charset="-122"/>
                  </a:rPr>
                  <a:t>化</a:t>
                </a:r>
                <a:r>
                  <a:rPr lang="zh-CN" altLang="zh-CN" sz="2000" b="0" dirty="0">
                    <a:solidFill>
                      <a:schemeClr val="bg2"/>
                    </a:solidFill>
                    <a:latin typeface="黑体" pitchFamily="49" charset="-122"/>
                    <a:ea typeface="黑体" pitchFamily="49" charset="-122"/>
                  </a:rPr>
                  <a:t>理论</a:t>
                </a:r>
                <a:r>
                  <a:rPr lang="zh-CN" altLang="en-US" sz="2000" b="0" dirty="0">
                    <a:solidFill>
                      <a:schemeClr val="bg2"/>
                    </a:solidFill>
                    <a:latin typeface="黑体" pitchFamily="49" charset="-122"/>
                    <a:ea typeface="黑体" pitchFamily="49" charset="-122"/>
                  </a:rPr>
                  <a:t>；</a:t>
                </a:r>
                <a:endParaRPr lang="en-US" altLang="zh-CN" sz="2000" b="0" dirty="0">
                  <a:solidFill>
                    <a:schemeClr val="bg2"/>
                  </a:solidFill>
                  <a:latin typeface="黑体" pitchFamily="49" charset="-122"/>
                  <a:ea typeface="黑体" pitchFamily="49" charset="-122"/>
                </a:endParaRPr>
              </a:p>
              <a:p>
                <a:pPr>
                  <a:lnSpc>
                    <a:spcPts val="2200"/>
                  </a:lnSpc>
                  <a:spcBef>
                    <a:spcPts val="0"/>
                  </a:spcBef>
                </a:pPr>
                <a:r>
                  <a:rPr lang="en-US" altLang="zh-CN" sz="2000" b="0" dirty="0">
                    <a:solidFill>
                      <a:schemeClr val="bg2"/>
                    </a:solidFill>
                    <a:latin typeface="黑体" pitchFamily="49" charset="-122"/>
                    <a:ea typeface="黑体" pitchFamily="49" charset="-122"/>
                  </a:rPr>
                  <a:t>4.</a:t>
                </a:r>
                <a:r>
                  <a:rPr lang="zh-CN" altLang="en-US" sz="2000" b="0" dirty="0">
                    <a:solidFill>
                      <a:schemeClr val="bg2"/>
                    </a:solidFill>
                    <a:latin typeface="黑体" pitchFamily="49" charset="-122"/>
                    <a:ea typeface="黑体" pitchFamily="49" charset="-122"/>
                  </a:rPr>
                  <a:t>信息</a:t>
                </a:r>
                <a:r>
                  <a:rPr lang="zh-CN" altLang="zh-CN" sz="2000" b="0" dirty="0">
                    <a:solidFill>
                      <a:schemeClr val="bg2"/>
                    </a:solidFill>
                    <a:latin typeface="黑体" pitchFamily="49" charset="-122"/>
                    <a:ea typeface="黑体" pitchFamily="49" charset="-122"/>
                  </a:rPr>
                  <a:t>可用性</a:t>
                </a:r>
                <a:r>
                  <a:rPr lang="zh-CN" altLang="en-US" sz="2000" b="0" dirty="0">
                    <a:solidFill>
                      <a:schemeClr val="bg2"/>
                    </a:solidFill>
                    <a:latin typeface="黑体" pitchFamily="49" charset="-122"/>
                    <a:ea typeface="黑体" pitchFamily="49" charset="-122"/>
                  </a:rPr>
                  <a:t>规则挖掘与自动</a:t>
                </a:r>
                <a:r>
                  <a:rPr lang="zh-CN" altLang="zh-CN" sz="2000" b="0" dirty="0">
                    <a:solidFill>
                      <a:schemeClr val="bg2"/>
                    </a:solidFill>
                    <a:latin typeface="黑体" pitchFamily="49" charset="-122"/>
                    <a:ea typeface="黑体" pitchFamily="49" charset="-122"/>
                  </a:rPr>
                  <a:t>推理</a:t>
                </a:r>
                <a:endParaRPr lang="en-US" altLang="zh-CN" sz="2000" b="0" dirty="0">
                  <a:solidFill>
                    <a:schemeClr val="bg2"/>
                  </a:solidFill>
                  <a:latin typeface="黑体" pitchFamily="49" charset="-122"/>
                  <a:ea typeface="黑体" pitchFamily="49" charset="-122"/>
                </a:endParaRPr>
              </a:p>
              <a:p>
                <a:pPr>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zh-CN" sz="2000" b="0" dirty="0">
                    <a:solidFill>
                      <a:schemeClr val="bg2"/>
                    </a:solidFill>
                    <a:latin typeface="黑体" pitchFamily="49" charset="-122"/>
                    <a:ea typeface="黑体" pitchFamily="49" charset="-122"/>
                  </a:rPr>
                  <a:t>的</a:t>
                </a:r>
                <a:r>
                  <a:rPr lang="zh-CN" altLang="en-US" sz="2000" b="0" dirty="0">
                    <a:solidFill>
                      <a:schemeClr val="bg2"/>
                    </a:solidFill>
                    <a:latin typeface="黑体" pitchFamily="49" charset="-122"/>
                    <a:ea typeface="黑体" pitchFamily="49" charset="-122"/>
                  </a:rPr>
                  <a:t>计算复杂性</a:t>
                </a:r>
                <a:r>
                  <a:rPr lang="zh-CN" altLang="zh-CN" sz="2000" b="0" dirty="0">
                    <a:solidFill>
                      <a:schemeClr val="bg2"/>
                    </a:solidFill>
                    <a:latin typeface="黑体" pitchFamily="49" charset="-122"/>
                    <a:ea typeface="黑体" pitchFamily="49" charset="-122"/>
                  </a:rPr>
                  <a:t>理论</a:t>
                </a:r>
                <a:r>
                  <a:rPr lang="zh-CN" altLang="en-US" sz="2000" b="0" dirty="0">
                    <a:solidFill>
                      <a:schemeClr val="bg2"/>
                    </a:solidFill>
                    <a:latin typeface="黑体" pitchFamily="49" charset="-122"/>
                    <a:ea typeface="黑体" pitchFamily="49" charset="-122"/>
                  </a:rPr>
                  <a:t>和</a:t>
                </a:r>
                <a:r>
                  <a:rPr lang="zh-CN" altLang="zh-CN" sz="2000" b="0" dirty="0">
                    <a:solidFill>
                      <a:schemeClr val="bg2"/>
                    </a:solidFill>
                    <a:latin typeface="黑体" pitchFamily="49" charset="-122"/>
                    <a:ea typeface="黑体" pitchFamily="49" charset="-122"/>
                  </a:rPr>
                  <a:t>算法</a:t>
                </a:r>
                <a:r>
                  <a:rPr lang="en-US" altLang="zh-CN" sz="2000" b="0" dirty="0">
                    <a:solidFill>
                      <a:schemeClr val="bg2"/>
                    </a:solidFill>
                    <a:latin typeface="黑体" pitchFamily="49" charset="-122"/>
                    <a:ea typeface="黑体" pitchFamily="49" charset="-122"/>
                  </a:rPr>
                  <a:t>.</a:t>
                </a:r>
                <a:endParaRPr lang="en-US" altLang="zh-CN" sz="2000" b="0" dirty="0">
                  <a:solidFill>
                    <a:schemeClr val="bg2"/>
                  </a:solidFill>
                  <a:latin typeface="黑体" pitchFamily="49" charset="-122"/>
                  <a:ea typeface="黑体" pitchFamily="49" charset="-122"/>
                </a:endParaRPr>
              </a:p>
            </p:txBody>
          </p:sp>
        </p:grpSp>
        <p:grpSp>
          <p:nvGrpSpPr>
            <p:cNvPr id="28" name="组合 7"/>
            <p:cNvGrpSpPr/>
            <p:nvPr/>
          </p:nvGrpSpPr>
          <p:grpSpPr>
            <a:xfrm>
              <a:off x="4292569" y="2255971"/>
              <a:ext cx="4699571" cy="1428760"/>
              <a:chOff x="3271602" y="1180857"/>
              <a:chExt cx="4611891" cy="1428760"/>
            </a:xfrm>
          </p:grpSpPr>
          <p:sp>
            <p:nvSpPr>
              <p:cNvPr id="58" name="AutoShape 19"/>
              <p:cNvSpPr>
                <a:spLocks noChangeArrowheads="1"/>
              </p:cNvSpPr>
              <p:nvPr/>
            </p:nvSpPr>
            <p:spPr bwMode="auto">
              <a:xfrm rot="10800000">
                <a:off x="3271602" y="1672077"/>
                <a:ext cx="428628" cy="285752"/>
              </a:xfrm>
              <a:prstGeom prst="leftArrow">
                <a:avLst>
                  <a:gd name="adj1" fmla="val 50000"/>
                  <a:gd name="adj2" fmla="val 38574"/>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w="9525" algn="ctr">
                <a:noFill/>
                <a:miter lim="800000"/>
              </a:ln>
              <a:effectLst/>
              <a:scene3d>
                <a:camera prst="orthographicFront">
                  <a:rot lat="0" lon="0" rev="0"/>
                </a:camera>
                <a:lightRig rig="glow" dir="t">
                  <a:rot lat="0" lon="0" rev="14100000"/>
                </a:lightRig>
              </a:scene3d>
              <a:sp3d prstMaterial="matte">
                <a:bevelT w="127000" h="63500"/>
              </a:sp3d>
            </p:spPr>
            <p:txBody>
              <a:bodyPr rot="10800000" wrap="none" anchor="ctr"/>
              <a:lstStyle/>
              <a:p>
                <a:endParaRPr lang="zh-CN" altLang="en-US" sz="1800" b="0">
                  <a:ea typeface="宋体" pitchFamily="2" charset="-122"/>
                </a:endParaRPr>
              </a:p>
            </p:txBody>
          </p:sp>
          <p:sp>
            <p:nvSpPr>
              <p:cNvPr id="59" name="圆角矩形 58"/>
              <p:cNvSpPr/>
              <p:nvPr/>
            </p:nvSpPr>
            <p:spPr bwMode="auto">
              <a:xfrm>
                <a:off x="3714744" y="1180857"/>
                <a:ext cx="4168749" cy="1428760"/>
              </a:xfrm>
              <a:prstGeom prst="roundRect">
                <a:avLst/>
              </a:prstGeom>
              <a:solidFill>
                <a:srgbClr val="CCECFF"/>
              </a:solidFill>
              <a:ln>
                <a:solidFill>
                  <a:srgbClr val="C00000"/>
                </a:solid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1">
                <a:schemeClr val="accent4"/>
              </a:lnRef>
              <a:fillRef idx="2">
                <a:schemeClr val="accent4"/>
              </a:fillRef>
              <a:effectRef idx="1">
                <a:schemeClr val="accent4"/>
              </a:effectRef>
              <a:fontRef idx="minor">
                <a:schemeClr val="dk1"/>
              </a:fontRef>
            </p:style>
            <p:txBody>
              <a:bodyPr/>
              <a:lstStyle/>
              <a:p>
                <a:pPr lvl="0">
                  <a:lnSpc>
                    <a:spcPts val="2200"/>
                  </a:lnSpc>
                  <a:spcBef>
                    <a:spcPts val="0"/>
                  </a:spcBef>
                </a:pPr>
                <a:r>
                  <a:rPr lang="en-US" altLang="zh-CN" sz="2000" b="0" dirty="0">
                    <a:solidFill>
                      <a:schemeClr val="bg2"/>
                    </a:solidFill>
                    <a:latin typeface="黑体" pitchFamily="49" charset="-122"/>
                    <a:ea typeface="黑体" pitchFamily="49" charset="-122"/>
                  </a:rPr>
                  <a:t>1.</a:t>
                </a:r>
                <a:r>
                  <a:rPr lang="zh-CN" altLang="en-US" sz="2000" b="0" dirty="0">
                    <a:solidFill>
                      <a:schemeClr val="bg2"/>
                    </a:solidFill>
                    <a:latin typeface="黑体" pitchFamily="49" charset="-122"/>
                    <a:ea typeface="黑体" pitchFamily="49" charset="-122"/>
                  </a:rPr>
                  <a:t>海量数据错误自动发现的计算</a:t>
                </a:r>
                <a:endParaRPr lang="en-US" altLang="zh-CN" sz="2000" b="0" dirty="0">
                  <a:solidFill>
                    <a:schemeClr val="bg2"/>
                  </a:solidFill>
                  <a:latin typeface="黑体" pitchFamily="49" charset="-122"/>
                  <a:ea typeface="黑体" pitchFamily="49" charset="-122"/>
                </a:endParaRPr>
              </a:p>
              <a:p>
                <a:pPr lvl="0">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复杂性理论和算法；</a:t>
                </a:r>
                <a:endParaRPr lang="en-US" altLang="zh-CN" sz="2000" b="0" dirty="0">
                  <a:solidFill>
                    <a:schemeClr val="bg2"/>
                  </a:solidFill>
                  <a:latin typeface="黑体" pitchFamily="49" charset="-122"/>
                  <a:ea typeface="黑体" pitchFamily="49" charset="-122"/>
                </a:endParaRPr>
              </a:p>
              <a:p>
                <a:pPr lvl="0">
                  <a:lnSpc>
                    <a:spcPts val="2200"/>
                  </a:lnSpc>
                  <a:spcBef>
                    <a:spcPts val="0"/>
                  </a:spcBef>
                </a:pPr>
                <a:r>
                  <a:rPr lang="en-US" altLang="zh-CN" sz="2000" b="0" dirty="0">
                    <a:solidFill>
                      <a:schemeClr val="bg2"/>
                    </a:solidFill>
                    <a:latin typeface="黑体" pitchFamily="49" charset="-122"/>
                    <a:ea typeface="黑体" pitchFamily="49" charset="-122"/>
                  </a:rPr>
                  <a:t>2.</a:t>
                </a:r>
                <a:r>
                  <a:rPr lang="zh-CN" altLang="en-US" sz="2000" b="0" dirty="0">
                    <a:solidFill>
                      <a:schemeClr val="bg2"/>
                    </a:solidFill>
                    <a:latin typeface="黑体" pitchFamily="49" charset="-122"/>
                    <a:ea typeface="黑体" pitchFamily="49" charset="-122"/>
                  </a:rPr>
                  <a:t>海量数据错误自动修复的计算</a:t>
                </a:r>
                <a:endParaRPr lang="en-US" altLang="zh-CN" sz="2000" b="0" dirty="0">
                  <a:solidFill>
                    <a:schemeClr val="bg2"/>
                  </a:solidFill>
                  <a:latin typeface="黑体" pitchFamily="49" charset="-122"/>
                  <a:ea typeface="黑体" pitchFamily="49" charset="-122"/>
                </a:endParaRPr>
              </a:p>
              <a:p>
                <a:pPr lvl="0">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复杂性理论和算法；</a:t>
                </a:r>
                <a:endParaRPr kumimoji="0" lang="zh-CN" altLang="en-US" sz="2400" b="0" dirty="0">
                  <a:solidFill>
                    <a:srgbClr val="800000"/>
                  </a:solidFill>
                  <a:latin typeface="黑体" pitchFamily="49" charset="-122"/>
                  <a:ea typeface="黑体" pitchFamily="49" charset="-122"/>
                </a:endParaRPr>
              </a:p>
              <a:p>
                <a:pPr lvl="0" algn="l">
                  <a:lnSpc>
                    <a:spcPts val="3200"/>
                  </a:lnSpc>
                  <a:spcBef>
                    <a:spcPct val="0"/>
                  </a:spcBef>
                  <a:buClrTx/>
                  <a:buSzTx/>
                  <a:defRPr/>
                </a:pPr>
                <a:endParaRPr kumimoji="0" lang="en-US" altLang="zh-CN" sz="2400" b="0" dirty="0">
                  <a:solidFill>
                    <a:schemeClr val="bg2"/>
                  </a:solidFill>
                  <a:latin typeface="Times New Roman" pitchFamily="18" charset="0"/>
                  <a:ea typeface="黑体" pitchFamily="49" charset="-122"/>
                  <a:cs typeface="Times New Roman" pitchFamily="18" charset="0"/>
                </a:endParaRPr>
              </a:p>
            </p:txBody>
          </p:sp>
        </p:grpSp>
        <p:grpSp>
          <p:nvGrpSpPr>
            <p:cNvPr id="29" name="组合 28"/>
            <p:cNvGrpSpPr/>
            <p:nvPr/>
          </p:nvGrpSpPr>
          <p:grpSpPr>
            <a:xfrm>
              <a:off x="142844" y="908720"/>
              <a:ext cx="1332000" cy="5004000"/>
              <a:chOff x="68260" y="282388"/>
              <a:chExt cx="1332000" cy="5004000"/>
            </a:xfrm>
          </p:grpSpPr>
          <p:sp>
            <p:nvSpPr>
              <p:cNvPr id="52" name="矩形 4"/>
              <p:cNvSpPr>
                <a:spLocks noChangeArrowheads="1"/>
              </p:cNvSpPr>
              <p:nvPr/>
            </p:nvSpPr>
            <p:spPr bwMode="auto">
              <a:xfrm rot="16200000">
                <a:off x="-1767740" y="2118388"/>
                <a:ext cx="5004000" cy="1332000"/>
              </a:xfrm>
              <a:prstGeom prst="rect">
                <a:avLst/>
              </a:prstGeom>
              <a:gradFill rotWithShape="1">
                <a:gsLst>
                  <a:gs pos="0">
                    <a:srgbClr val="98B498"/>
                  </a:gs>
                  <a:gs pos="50000">
                    <a:srgbClr val="C2D0C2"/>
                  </a:gs>
                  <a:gs pos="100000">
                    <a:srgbClr val="E1E8E1"/>
                  </a:gs>
                </a:gsLst>
                <a:lin ang="16200000" scaled="1"/>
              </a:gradFill>
              <a:ln w="9525">
                <a:solidFill>
                  <a:srgbClr val="00B050"/>
                </a:solidFill>
                <a:miter lim="800000"/>
              </a:ln>
            </p:spPr>
            <p:txBody>
              <a:bodyPr wrap="square" anchor="ctr">
                <a:spAutoFit/>
              </a:bodyPr>
              <a:lstStyle/>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p:txBody>
          </p:sp>
          <p:sp>
            <p:nvSpPr>
              <p:cNvPr id="53" name="圆角矩形 52"/>
              <p:cNvSpPr/>
              <p:nvPr/>
            </p:nvSpPr>
            <p:spPr bwMode="auto">
              <a:xfrm>
                <a:off x="142844" y="357166"/>
                <a:ext cx="1188000" cy="79200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a:spcBef>
                    <a:spcPts val="0"/>
                  </a:spcBef>
                  <a:buClr>
                    <a:schemeClr val="folHlink"/>
                  </a:buClr>
                  <a:buSzPct val="70000"/>
                  <a:buFont typeface="Wingdings" pitchFamily="2" charset="2"/>
                  <a:buNone/>
                  <a:defRPr/>
                </a:pPr>
                <a:r>
                  <a:rPr lang="zh-CN" altLang="en-US" sz="2400" b="0" dirty="0">
                    <a:solidFill>
                      <a:srgbClr val="C00000"/>
                    </a:solidFill>
                    <a:latin typeface="黑体" pitchFamily="2" charset="-122"/>
                    <a:ea typeface="黑体" pitchFamily="2" charset="-122"/>
                    <a:cs typeface="Times New Roman" pitchFamily="18" charset="0"/>
                  </a:rPr>
                  <a:t>数据</a:t>
                </a:r>
                <a:endParaRPr lang="en-US" altLang="zh-CN" sz="2400" b="0" dirty="0">
                  <a:solidFill>
                    <a:srgbClr val="C00000"/>
                  </a:solidFill>
                  <a:latin typeface="黑体" pitchFamily="2" charset="-122"/>
                  <a:ea typeface="黑体" pitchFamily="2" charset="-122"/>
                  <a:cs typeface="Times New Roman" pitchFamily="18" charset="0"/>
                </a:endParaRPr>
              </a:p>
              <a:p>
                <a:pPr algn="ctr">
                  <a:spcBef>
                    <a:spcPts val="0"/>
                  </a:spcBef>
                  <a:buClr>
                    <a:schemeClr val="folHlink"/>
                  </a:buClr>
                  <a:buSzPct val="70000"/>
                  <a:buFont typeface="Wingdings" pitchFamily="2" charset="2"/>
                  <a:buNone/>
                  <a:defRPr/>
                </a:pPr>
                <a:r>
                  <a:rPr lang="zh-CN" altLang="en-GB" sz="2400" b="0" dirty="0">
                    <a:solidFill>
                      <a:srgbClr val="C00000"/>
                    </a:solidFill>
                    <a:latin typeface="黑体" pitchFamily="2" charset="-122"/>
                    <a:ea typeface="黑体" pitchFamily="2" charset="-122"/>
                    <a:cs typeface="Times New Roman" pitchFamily="18" charset="0"/>
                  </a:rPr>
                  <a:t>一致</a:t>
                </a:r>
                <a:r>
                  <a:rPr lang="zh-CN" altLang="en-US" sz="2400" b="0" dirty="0">
                    <a:solidFill>
                      <a:srgbClr val="C00000"/>
                    </a:solidFill>
                    <a:latin typeface="黑体" pitchFamily="2" charset="-122"/>
                    <a:ea typeface="黑体" pitchFamily="2" charset="-122"/>
                    <a:cs typeface="Times New Roman" pitchFamily="18" charset="0"/>
                  </a:rPr>
                  <a:t>性</a:t>
                </a:r>
                <a:r>
                  <a:rPr lang="en-US" altLang="zh-CN" sz="2400" dirty="0">
                    <a:solidFill>
                      <a:srgbClr val="C00000"/>
                    </a:solidFill>
                    <a:latin typeface="Times New Roman" pitchFamily="18" charset="0"/>
                    <a:ea typeface="黑体" pitchFamily="2" charset="-122"/>
                    <a:cs typeface="Times New Roman" pitchFamily="18" charset="0"/>
                  </a:rPr>
                  <a:t> </a:t>
                </a:r>
                <a:endParaRPr lang="en-US" altLang="zh-CN" sz="2400" dirty="0">
                  <a:solidFill>
                    <a:srgbClr val="C00000"/>
                  </a:solidFill>
                  <a:latin typeface="Times New Roman" pitchFamily="18" charset="0"/>
                  <a:ea typeface="黑体" pitchFamily="2" charset="-122"/>
                  <a:cs typeface="Times New Roman" pitchFamily="18" charset="0"/>
                </a:endParaRPr>
              </a:p>
            </p:txBody>
          </p:sp>
          <p:sp>
            <p:nvSpPr>
              <p:cNvPr id="54" name="圆角矩形 14"/>
              <p:cNvSpPr/>
              <p:nvPr/>
            </p:nvSpPr>
            <p:spPr bwMode="auto">
              <a:xfrm>
                <a:off x="142844" y="1351116"/>
                <a:ext cx="1188000" cy="79200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数据</a:t>
                </a:r>
                <a:endParaRPr lang="en-US" altLang="zh-CN" sz="2400" b="0" dirty="0">
                  <a:solidFill>
                    <a:srgbClr val="C00000"/>
                  </a:solidFill>
                  <a:latin typeface="黑体" pitchFamily="2" charset="-122"/>
                  <a:ea typeface="黑体" pitchFamily="2" charset="-122"/>
                  <a:cs typeface="Times New Roman" pitchFamily="18" charset="0"/>
                </a:endParaRPr>
              </a:p>
              <a:p>
                <a:pPr algn="ctr">
                  <a:spcBef>
                    <a:spcPts val="0"/>
                  </a:spcBef>
                  <a:buClr>
                    <a:schemeClr val="folHlink"/>
                  </a:buClr>
                  <a:buSzPct val="70000"/>
                  <a:defRPr/>
                </a:pPr>
                <a:r>
                  <a:rPr lang="zh-CN" altLang="en-GB" sz="2400" b="0" dirty="0">
                    <a:solidFill>
                      <a:srgbClr val="C00000"/>
                    </a:solidFill>
                    <a:latin typeface="黑体" pitchFamily="2" charset="-122"/>
                    <a:ea typeface="黑体" pitchFamily="2" charset="-122"/>
                    <a:cs typeface="Times New Roman" pitchFamily="18" charset="0"/>
                  </a:rPr>
                  <a:t>精</a:t>
                </a:r>
                <a:r>
                  <a:rPr lang="zh-CN" altLang="en-US" sz="2400" b="0" dirty="0">
                    <a:solidFill>
                      <a:srgbClr val="C00000"/>
                    </a:solidFill>
                    <a:latin typeface="黑体" pitchFamily="2" charset="-122"/>
                    <a:ea typeface="黑体" pitchFamily="2" charset="-122"/>
                    <a:cs typeface="Times New Roman" pitchFamily="18" charset="0"/>
                  </a:rPr>
                  <a:t>确性</a:t>
                </a:r>
                <a:endParaRPr lang="en-US" altLang="zh-CN" sz="2400" b="0" dirty="0">
                  <a:solidFill>
                    <a:srgbClr val="C00000"/>
                  </a:solidFill>
                  <a:latin typeface="黑体" pitchFamily="2" charset="-122"/>
                  <a:ea typeface="黑体" pitchFamily="2" charset="-122"/>
                  <a:cs typeface="Times New Roman" pitchFamily="18" charset="0"/>
                </a:endParaRPr>
              </a:p>
            </p:txBody>
          </p:sp>
          <p:sp>
            <p:nvSpPr>
              <p:cNvPr id="55" name="圆角矩形 14"/>
              <p:cNvSpPr/>
              <p:nvPr/>
            </p:nvSpPr>
            <p:spPr bwMode="auto">
              <a:xfrm>
                <a:off x="142844" y="2357430"/>
                <a:ext cx="1188000" cy="79200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数据</a:t>
                </a:r>
                <a:endParaRPr lang="en-US" altLang="zh-CN" sz="2400" b="0" dirty="0">
                  <a:solidFill>
                    <a:srgbClr val="C00000"/>
                  </a:solidFill>
                  <a:latin typeface="黑体" pitchFamily="2" charset="-122"/>
                  <a:ea typeface="黑体" pitchFamily="2" charset="-122"/>
                  <a:cs typeface="Times New Roman" pitchFamily="18" charset="0"/>
                </a:endParaRPr>
              </a:p>
              <a:p>
                <a:pPr algn="ctr">
                  <a:spcBef>
                    <a:spcPts val="0"/>
                  </a:spcBef>
                  <a:buClr>
                    <a:schemeClr val="folHlink"/>
                  </a:buClr>
                  <a:buSzPct val="70000"/>
                  <a:defRPr/>
                </a:pPr>
                <a:r>
                  <a:rPr lang="zh-CN" altLang="en-GB" sz="2400" b="0" dirty="0">
                    <a:solidFill>
                      <a:srgbClr val="C00000"/>
                    </a:solidFill>
                    <a:latin typeface="黑体" pitchFamily="2" charset="-122"/>
                    <a:ea typeface="黑体" pitchFamily="2" charset="-122"/>
                    <a:cs typeface="Times New Roman" pitchFamily="18" charset="0"/>
                  </a:rPr>
                  <a:t>完整</a:t>
                </a:r>
                <a:r>
                  <a:rPr lang="zh-CN" altLang="en-US" sz="2400" b="0" dirty="0">
                    <a:solidFill>
                      <a:srgbClr val="C00000"/>
                    </a:solidFill>
                    <a:latin typeface="黑体" pitchFamily="2" charset="-122"/>
                    <a:ea typeface="黑体" pitchFamily="2" charset="-122"/>
                    <a:cs typeface="Times New Roman" pitchFamily="18" charset="0"/>
                  </a:rPr>
                  <a:t>性</a:t>
                </a:r>
                <a:endParaRPr lang="zh-CN" altLang="en-US" sz="2400" b="0" dirty="0">
                  <a:solidFill>
                    <a:srgbClr val="C00000"/>
                  </a:solidFill>
                  <a:latin typeface="黑体" pitchFamily="2" charset="-122"/>
                  <a:ea typeface="黑体" pitchFamily="2" charset="-122"/>
                  <a:cs typeface="Times New Roman" pitchFamily="18" charset="0"/>
                </a:endParaRPr>
              </a:p>
            </p:txBody>
          </p:sp>
          <p:sp>
            <p:nvSpPr>
              <p:cNvPr id="56" name="圆角矩形 14"/>
              <p:cNvSpPr/>
              <p:nvPr/>
            </p:nvSpPr>
            <p:spPr bwMode="auto">
              <a:xfrm>
                <a:off x="142844" y="3351380"/>
                <a:ext cx="1188000" cy="79200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数据</a:t>
                </a:r>
                <a:endParaRPr lang="en-US" altLang="zh-CN" sz="2400" b="0" dirty="0">
                  <a:solidFill>
                    <a:srgbClr val="C00000"/>
                  </a:solidFill>
                  <a:latin typeface="黑体" pitchFamily="2" charset="-122"/>
                  <a:ea typeface="黑体" pitchFamily="2" charset="-122"/>
                  <a:cs typeface="Times New Roman" pitchFamily="18" charset="0"/>
                </a:endParaRPr>
              </a:p>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时效性</a:t>
                </a:r>
                <a:endParaRPr lang="zh-CN" altLang="en-US" sz="2400" b="0" dirty="0">
                  <a:solidFill>
                    <a:srgbClr val="C00000"/>
                  </a:solidFill>
                  <a:latin typeface="黑体" pitchFamily="2" charset="-122"/>
                  <a:ea typeface="黑体" pitchFamily="2" charset="-122"/>
                  <a:cs typeface="Times New Roman" pitchFamily="18" charset="0"/>
                </a:endParaRPr>
              </a:p>
            </p:txBody>
          </p:sp>
          <p:sp>
            <p:nvSpPr>
              <p:cNvPr id="57" name="圆角矩形 14"/>
              <p:cNvSpPr/>
              <p:nvPr/>
            </p:nvSpPr>
            <p:spPr bwMode="auto">
              <a:xfrm>
                <a:off x="142844" y="4351512"/>
                <a:ext cx="1188000" cy="79200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实体</a:t>
                </a:r>
                <a:endParaRPr lang="zh-CN" altLang="en-US" sz="2400" b="0" dirty="0">
                  <a:solidFill>
                    <a:srgbClr val="C00000"/>
                  </a:solidFill>
                  <a:latin typeface="黑体" pitchFamily="2" charset="-122"/>
                  <a:ea typeface="黑体" pitchFamily="2" charset="-122"/>
                  <a:cs typeface="Times New Roman" pitchFamily="18" charset="0"/>
                </a:endParaRPr>
              </a:p>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同一性 </a:t>
                </a:r>
                <a:endParaRPr lang="zh-CN" altLang="en-US" sz="2400" b="0" dirty="0">
                  <a:solidFill>
                    <a:srgbClr val="C00000"/>
                  </a:solidFill>
                  <a:latin typeface="黑体" pitchFamily="2" charset="-122"/>
                  <a:ea typeface="黑体" pitchFamily="2" charset="-122"/>
                  <a:cs typeface="Times New Roman" pitchFamily="18" charset="0"/>
                </a:endParaRPr>
              </a:p>
            </p:txBody>
          </p:sp>
        </p:grpSp>
        <p:grpSp>
          <p:nvGrpSpPr>
            <p:cNvPr id="30" name="组合 35"/>
            <p:cNvGrpSpPr/>
            <p:nvPr/>
          </p:nvGrpSpPr>
          <p:grpSpPr>
            <a:xfrm>
              <a:off x="4283965" y="5589240"/>
              <a:ext cx="4684773" cy="638381"/>
              <a:chOff x="3271602" y="2046624"/>
              <a:chExt cx="4597379" cy="524890"/>
            </a:xfrm>
          </p:grpSpPr>
          <p:sp>
            <p:nvSpPr>
              <p:cNvPr id="50" name="AutoShape 19"/>
              <p:cNvSpPr>
                <a:spLocks noChangeArrowheads="1"/>
              </p:cNvSpPr>
              <p:nvPr/>
            </p:nvSpPr>
            <p:spPr bwMode="auto">
              <a:xfrm rot="10800000">
                <a:off x="3271602" y="2157287"/>
                <a:ext cx="428628" cy="285752"/>
              </a:xfrm>
              <a:prstGeom prst="leftArrow">
                <a:avLst>
                  <a:gd name="adj1" fmla="val 50000"/>
                  <a:gd name="adj2" fmla="val 38574"/>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w="9525" algn="ctr">
                <a:noFill/>
                <a:miter lim="800000"/>
              </a:ln>
              <a:effectLst/>
              <a:scene3d>
                <a:camera prst="orthographicFront">
                  <a:rot lat="0" lon="0" rev="0"/>
                </a:camera>
                <a:lightRig rig="glow" dir="t">
                  <a:rot lat="0" lon="0" rev="14100000"/>
                </a:lightRig>
              </a:scene3d>
              <a:sp3d prstMaterial="matte">
                <a:bevelT w="127000" h="63500"/>
              </a:sp3d>
            </p:spPr>
            <p:txBody>
              <a:bodyPr rot="10800000" wrap="none" anchor="ctr"/>
              <a:lstStyle/>
              <a:p>
                <a:endParaRPr lang="zh-CN" altLang="en-US" sz="1800" b="0">
                  <a:ea typeface="宋体" pitchFamily="2" charset="-122"/>
                </a:endParaRPr>
              </a:p>
            </p:txBody>
          </p:sp>
          <p:sp>
            <p:nvSpPr>
              <p:cNvPr id="51" name="圆角矩形 50"/>
              <p:cNvSpPr/>
              <p:nvPr/>
            </p:nvSpPr>
            <p:spPr bwMode="auto">
              <a:xfrm>
                <a:off x="3700231" y="2046624"/>
                <a:ext cx="4168750" cy="524890"/>
              </a:xfrm>
              <a:prstGeom prst="roundRect">
                <a:avLst/>
              </a:prstGeom>
              <a:solidFill>
                <a:srgbClr val="CCECFF"/>
              </a:solidFill>
              <a:ln>
                <a:solidFill>
                  <a:srgbClr val="C00000"/>
                </a:solid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1">
                <a:schemeClr val="accent4"/>
              </a:lnRef>
              <a:fillRef idx="2">
                <a:schemeClr val="accent4"/>
              </a:fillRef>
              <a:effectRef idx="1">
                <a:schemeClr val="accent4"/>
              </a:effectRef>
              <a:fontRef idx="minor">
                <a:schemeClr val="dk1"/>
              </a:fontRef>
            </p:style>
            <p:txBody>
              <a:bodyPr/>
              <a:lstStyle/>
              <a:p>
                <a:pPr>
                  <a:lnSpc>
                    <a:spcPts val="2200"/>
                  </a:lnSpc>
                  <a:spcBef>
                    <a:spcPts val="0"/>
                  </a:spcBef>
                </a:pPr>
                <a:r>
                  <a:rPr lang="zh-CN" altLang="en-US" sz="2000" b="0" dirty="0">
                    <a:solidFill>
                      <a:schemeClr val="bg2"/>
                    </a:solidFill>
                    <a:latin typeface="黑体" pitchFamily="2" charset="-122"/>
                    <a:ea typeface="黑体" pitchFamily="2" charset="-122"/>
                  </a:rPr>
                  <a:t>大数据量质融合管理的原理和系统</a:t>
                </a:r>
                <a:endParaRPr lang="en-US" altLang="zh-CN" sz="2000" b="0" dirty="0">
                  <a:solidFill>
                    <a:schemeClr val="bg2"/>
                  </a:solidFill>
                  <a:latin typeface="黑体" pitchFamily="49" charset="-122"/>
                  <a:ea typeface="黑体" pitchFamily="49" charset="-122"/>
                </a:endParaRPr>
              </a:p>
            </p:txBody>
          </p:sp>
        </p:grpSp>
        <p:grpSp>
          <p:nvGrpSpPr>
            <p:cNvPr id="31" name="组合 42"/>
            <p:cNvGrpSpPr/>
            <p:nvPr/>
          </p:nvGrpSpPr>
          <p:grpSpPr>
            <a:xfrm>
              <a:off x="1616931" y="823250"/>
              <a:ext cx="2842184" cy="5250932"/>
              <a:chOff x="1616931" y="823250"/>
              <a:chExt cx="2842184" cy="5250932"/>
            </a:xfrm>
          </p:grpSpPr>
          <p:grpSp>
            <p:nvGrpSpPr>
              <p:cNvPr id="32" name="组合 10"/>
              <p:cNvGrpSpPr/>
              <p:nvPr/>
            </p:nvGrpSpPr>
            <p:grpSpPr>
              <a:xfrm>
                <a:off x="1616931" y="823250"/>
                <a:ext cx="2842184" cy="4166415"/>
                <a:chOff x="759675" y="1772770"/>
                <a:chExt cx="2842184" cy="4166415"/>
              </a:xfrm>
            </p:grpSpPr>
            <p:cxnSp>
              <p:nvCxnSpPr>
                <p:cNvPr id="35" name="直接连接符 34"/>
                <p:cNvCxnSpPr/>
                <p:nvPr/>
              </p:nvCxnSpPr>
              <p:spPr bwMode="auto">
                <a:xfrm flipV="1">
                  <a:off x="1194464" y="2136218"/>
                  <a:ext cx="806140" cy="1954270"/>
                </a:xfrm>
                <a:prstGeom prst="line">
                  <a:avLst/>
                </a:prstGeom>
                <a:solidFill>
                  <a:schemeClr val="accent1"/>
                </a:solidFill>
                <a:ln w="28575" cap="flat" cmpd="sng" algn="ctr">
                  <a:solidFill>
                    <a:srgbClr val="800000"/>
                  </a:solidFill>
                  <a:prstDash val="solid"/>
                  <a:round/>
                  <a:headEnd type="none" w="med" len="med"/>
                  <a:tailEnd type="triangle" w="med" len="med"/>
                </a:ln>
                <a:effectLst/>
              </p:spPr>
            </p:cxnSp>
            <p:cxnSp>
              <p:nvCxnSpPr>
                <p:cNvPr id="36" name="直接连接符 35"/>
                <p:cNvCxnSpPr/>
                <p:nvPr/>
              </p:nvCxnSpPr>
              <p:spPr bwMode="auto">
                <a:xfrm>
                  <a:off x="1410488" y="4234504"/>
                  <a:ext cx="648071" cy="1322790"/>
                </a:xfrm>
                <a:prstGeom prst="line">
                  <a:avLst/>
                </a:prstGeom>
                <a:solidFill>
                  <a:schemeClr val="accent1"/>
                </a:solidFill>
                <a:ln w="28575" cap="flat" cmpd="sng" algn="ctr">
                  <a:solidFill>
                    <a:srgbClr val="800000"/>
                  </a:solidFill>
                  <a:prstDash val="solid"/>
                  <a:round/>
                  <a:headEnd type="none" w="med" len="med"/>
                  <a:tailEnd type="triangle" w="med" len="med"/>
                </a:ln>
                <a:effectLst/>
              </p:spPr>
            </p:cxnSp>
            <p:cxnSp>
              <p:nvCxnSpPr>
                <p:cNvPr id="37" name="直接连接符 36"/>
                <p:cNvCxnSpPr/>
                <p:nvPr/>
              </p:nvCxnSpPr>
              <p:spPr bwMode="auto">
                <a:xfrm flipV="1">
                  <a:off x="1482496" y="3807158"/>
                  <a:ext cx="533579" cy="355338"/>
                </a:xfrm>
                <a:prstGeom prst="line">
                  <a:avLst/>
                </a:prstGeom>
                <a:solidFill>
                  <a:schemeClr val="accent1"/>
                </a:solidFill>
                <a:ln w="28575" cap="flat" cmpd="sng" algn="ctr">
                  <a:solidFill>
                    <a:srgbClr val="800000"/>
                  </a:solidFill>
                  <a:prstDash val="solid"/>
                  <a:round/>
                  <a:headEnd type="none" w="med" len="med"/>
                  <a:tailEnd type="triangle" w="med" len="med"/>
                </a:ln>
                <a:effectLst/>
              </p:spPr>
            </p:cxnSp>
            <p:grpSp>
              <p:nvGrpSpPr>
                <p:cNvPr id="38" name="Group 22"/>
                <p:cNvGrpSpPr/>
                <p:nvPr/>
              </p:nvGrpSpPr>
              <p:grpSpPr bwMode="auto">
                <a:xfrm>
                  <a:off x="759675" y="4095873"/>
                  <a:ext cx="938845" cy="916205"/>
                  <a:chOff x="3868701" y="3919643"/>
                  <a:chExt cx="1174662" cy="915693"/>
                </a:xfrm>
              </p:grpSpPr>
              <p:sp>
                <p:nvSpPr>
                  <p:cNvPr id="48" name="Oval 17"/>
                  <p:cNvSpPr/>
                  <p:nvPr/>
                </p:nvSpPr>
                <p:spPr>
                  <a:xfrm>
                    <a:off x="3868701" y="3919643"/>
                    <a:ext cx="1174662" cy="915693"/>
                  </a:xfrm>
                  <a:prstGeom prst="ellips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9" name="TextBox 6"/>
                  <p:cNvSpPr txBox="1">
                    <a:spLocks noChangeArrowheads="1"/>
                  </p:cNvSpPr>
                  <p:nvPr/>
                </p:nvSpPr>
                <p:spPr bwMode="auto">
                  <a:xfrm>
                    <a:off x="3944031" y="3947346"/>
                    <a:ext cx="1009238" cy="830534"/>
                  </a:xfrm>
                  <a:prstGeom prst="rect">
                    <a:avLst/>
                  </a:prstGeom>
                  <a:noFill/>
                  <a:ln w="9525">
                    <a:noFill/>
                    <a:miter lim="800000"/>
                  </a:ln>
                </p:spPr>
                <p:txBody>
                  <a:bodyPr wrap="none">
                    <a:spAutoFit/>
                  </a:bodyPr>
                  <a:lstStyle/>
                  <a:p>
                    <a:pPr algn="l">
                      <a:spcBef>
                        <a:spcPts val="0"/>
                      </a:spcBef>
                    </a:pPr>
                    <a:r>
                      <a:rPr lang="zh-CN" altLang="en-US" sz="2400" dirty="0">
                        <a:solidFill>
                          <a:schemeClr val="bg1"/>
                        </a:solidFill>
                        <a:latin typeface="黑体" pitchFamily="2" charset="-122"/>
                        <a:ea typeface="黑体" pitchFamily="2" charset="-122"/>
                      </a:rPr>
                      <a:t>研究</a:t>
                    </a:r>
                    <a:endParaRPr lang="en-US" altLang="zh-CN" sz="2400" dirty="0">
                      <a:solidFill>
                        <a:schemeClr val="bg1"/>
                      </a:solidFill>
                      <a:latin typeface="黑体" pitchFamily="2" charset="-122"/>
                      <a:ea typeface="黑体" pitchFamily="2" charset="-122"/>
                    </a:endParaRPr>
                  </a:p>
                  <a:p>
                    <a:pPr algn="l">
                      <a:spcBef>
                        <a:spcPts val="0"/>
                      </a:spcBef>
                    </a:pPr>
                    <a:r>
                      <a:rPr lang="zh-CN" altLang="en-US" sz="2400" dirty="0">
                        <a:solidFill>
                          <a:schemeClr val="bg1"/>
                        </a:solidFill>
                        <a:latin typeface="黑体" pitchFamily="2" charset="-122"/>
                        <a:ea typeface="黑体" pitchFamily="2" charset="-122"/>
                      </a:rPr>
                      <a:t>问题</a:t>
                    </a:r>
                    <a:endParaRPr lang="en-US" altLang="zh-CN" sz="2400" dirty="0">
                      <a:solidFill>
                        <a:schemeClr val="bg1"/>
                      </a:solidFill>
                      <a:latin typeface="黑体" pitchFamily="2" charset="-122"/>
                      <a:ea typeface="黑体" pitchFamily="2" charset="-122"/>
                    </a:endParaRPr>
                  </a:p>
                </p:txBody>
              </p:sp>
            </p:grpSp>
            <p:grpSp>
              <p:nvGrpSpPr>
                <p:cNvPr id="39" name="组合 56"/>
                <p:cNvGrpSpPr/>
                <p:nvPr/>
              </p:nvGrpSpPr>
              <p:grpSpPr>
                <a:xfrm>
                  <a:off x="2006550" y="5205651"/>
                  <a:ext cx="1595309" cy="733534"/>
                  <a:chOff x="3328526" y="3527563"/>
                  <a:chExt cx="1595309" cy="733534"/>
                </a:xfrm>
              </p:grpSpPr>
              <p:sp>
                <p:nvSpPr>
                  <p:cNvPr id="46" name="圆角矩形 41"/>
                  <p:cNvSpPr/>
                  <p:nvPr/>
                </p:nvSpPr>
                <p:spPr bwMode="auto">
                  <a:xfrm>
                    <a:off x="3364990" y="3527563"/>
                    <a:ext cx="1476000" cy="720000"/>
                  </a:xfrm>
                  <a:prstGeom prst="roundRect">
                    <a:avLst/>
                  </a:prstGeom>
                  <a:solidFill>
                    <a:schemeClr val="accent4">
                      <a:lumMod val="20000"/>
                      <a:lumOff val="8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47" name="TextBox 42"/>
                  <p:cNvSpPr txBox="1"/>
                  <p:nvPr/>
                </p:nvSpPr>
                <p:spPr>
                  <a:xfrm>
                    <a:off x="3328526" y="3527563"/>
                    <a:ext cx="1595309" cy="733534"/>
                  </a:xfrm>
                  <a:prstGeom prst="rect">
                    <a:avLst/>
                  </a:prstGeom>
                  <a:noFill/>
                </p:spPr>
                <p:txBody>
                  <a:bodyPr wrap="none" rtlCol="0">
                    <a:spAutoFit/>
                  </a:bodyPr>
                  <a:lstStyle/>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弱可用数据</a:t>
                    </a:r>
                    <a:endParaRPr lang="en-US" altLang="zh-CN" sz="2200" b="0" kern="800" dirty="0">
                      <a:solidFill>
                        <a:srgbClr val="C00000"/>
                      </a:solidFill>
                      <a:latin typeface="黑体" pitchFamily="49" charset="-122"/>
                      <a:ea typeface="黑体" pitchFamily="49" charset="-122"/>
                      <a:cs typeface="Times New Roman" pitchFamily="18" charset="0"/>
                    </a:endParaRPr>
                  </a:p>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近似计算</a:t>
                    </a:r>
                    <a:endParaRPr lang="zh-CN" altLang="en-US" sz="2200" b="0" kern="800" dirty="0">
                      <a:solidFill>
                        <a:srgbClr val="C00000"/>
                      </a:solidFill>
                      <a:latin typeface="黑体" pitchFamily="49" charset="-122"/>
                      <a:ea typeface="黑体" pitchFamily="49" charset="-122"/>
                      <a:cs typeface="Times New Roman" pitchFamily="18" charset="0"/>
                    </a:endParaRPr>
                  </a:p>
                </p:txBody>
              </p:sp>
            </p:grpSp>
            <p:grpSp>
              <p:nvGrpSpPr>
                <p:cNvPr id="40" name="组合 55"/>
                <p:cNvGrpSpPr/>
                <p:nvPr/>
              </p:nvGrpSpPr>
              <p:grpSpPr>
                <a:xfrm>
                  <a:off x="2006550" y="3451175"/>
                  <a:ext cx="1595309" cy="749685"/>
                  <a:chOff x="3328526" y="2800572"/>
                  <a:chExt cx="1595309" cy="749685"/>
                </a:xfrm>
              </p:grpSpPr>
              <p:sp>
                <p:nvSpPr>
                  <p:cNvPr id="44" name="圆角矩形 43"/>
                  <p:cNvSpPr/>
                  <p:nvPr/>
                </p:nvSpPr>
                <p:spPr bwMode="auto">
                  <a:xfrm>
                    <a:off x="3357554" y="2800572"/>
                    <a:ext cx="1512000" cy="720000"/>
                  </a:xfrm>
                  <a:prstGeom prst="roundRect">
                    <a:avLst/>
                  </a:prstGeom>
                  <a:solidFill>
                    <a:schemeClr val="accent4">
                      <a:lumMod val="20000"/>
                      <a:lumOff val="8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45" name="TextBox 44"/>
                  <p:cNvSpPr txBox="1"/>
                  <p:nvPr/>
                </p:nvSpPr>
                <p:spPr>
                  <a:xfrm>
                    <a:off x="3328526" y="2816723"/>
                    <a:ext cx="1595309" cy="733534"/>
                  </a:xfrm>
                  <a:prstGeom prst="rect">
                    <a:avLst/>
                  </a:prstGeom>
                  <a:noFill/>
                </p:spPr>
                <p:txBody>
                  <a:bodyPr wrap="none" rtlCol="0">
                    <a:spAutoFit/>
                  </a:bodyPr>
                  <a:lstStyle/>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错误自动</a:t>
                    </a:r>
                    <a:endParaRPr lang="en-US" altLang="zh-CN" sz="2200" b="0" kern="800" dirty="0">
                      <a:solidFill>
                        <a:srgbClr val="C00000"/>
                      </a:solidFill>
                      <a:latin typeface="黑体" pitchFamily="49" charset="-122"/>
                      <a:ea typeface="黑体" pitchFamily="49" charset="-122"/>
                      <a:cs typeface="Times New Roman" pitchFamily="18" charset="0"/>
                    </a:endParaRPr>
                  </a:p>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检测与修复</a:t>
                    </a:r>
                    <a:endParaRPr lang="zh-CN" altLang="en-US" sz="2200" b="0" kern="800" dirty="0">
                      <a:solidFill>
                        <a:srgbClr val="C00000"/>
                      </a:solidFill>
                      <a:latin typeface="黑体" pitchFamily="49" charset="-122"/>
                      <a:ea typeface="黑体" pitchFamily="49" charset="-122"/>
                      <a:cs typeface="Times New Roman" pitchFamily="18" charset="0"/>
                    </a:endParaRPr>
                  </a:p>
                </p:txBody>
              </p:sp>
            </p:grpSp>
            <p:grpSp>
              <p:nvGrpSpPr>
                <p:cNvPr id="41" name="组合 53"/>
                <p:cNvGrpSpPr/>
                <p:nvPr/>
              </p:nvGrpSpPr>
              <p:grpSpPr>
                <a:xfrm>
                  <a:off x="1975136" y="1772770"/>
                  <a:ext cx="1584000" cy="746916"/>
                  <a:chOff x="3332086" y="886260"/>
                  <a:chExt cx="1584000" cy="746916"/>
                </a:xfrm>
              </p:grpSpPr>
              <p:sp>
                <p:nvSpPr>
                  <p:cNvPr id="42" name="圆角矩形 41"/>
                  <p:cNvSpPr/>
                  <p:nvPr/>
                </p:nvSpPr>
                <p:spPr bwMode="auto">
                  <a:xfrm>
                    <a:off x="3357554" y="886260"/>
                    <a:ext cx="1512000" cy="726896"/>
                  </a:xfrm>
                  <a:prstGeom prst="roundRect">
                    <a:avLst/>
                  </a:prstGeom>
                  <a:solidFill>
                    <a:schemeClr val="accent4">
                      <a:lumMod val="20000"/>
                      <a:lumOff val="8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43" name="TextBox 42"/>
                  <p:cNvSpPr txBox="1"/>
                  <p:nvPr/>
                </p:nvSpPr>
                <p:spPr>
                  <a:xfrm>
                    <a:off x="3332086" y="899642"/>
                    <a:ext cx="1584000" cy="733534"/>
                  </a:xfrm>
                  <a:prstGeom prst="rect">
                    <a:avLst/>
                  </a:prstGeom>
                  <a:noFill/>
                </p:spPr>
                <p:txBody>
                  <a:bodyPr wrap="square" rtlCol="0">
                    <a:spAutoFit/>
                  </a:bodyPr>
                  <a:lstStyle/>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数据可用性</a:t>
                    </a:r>
                    <a:endParaRPr lang="en-US" altLang="zh-CN" sz="2200" b="0" kern="800" dirty="0">
                      <a:solidFill>
                        <a:srgbClr val="C00000"/>
                      </a:solidFill>
                      <a:latin typeface="黑体" pitchFamily="49" charset="-122"/>
                      <a:ea typeface="黑体" pitchFamily="49" charset="-122"/>
                      <a:cs typeface="Times New Roman" pitchFamily="18" charset="0"/>
                    </a:endParaRPr>
                  </a:p>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基础理论</a:t>
                    </a:r>
                    <a:endParaRPr lang="zh-CN" altLang="en-US" sz="2200" b="0" kern="800" dirty="0">
                      <a:solidFill>
                        <a:srgbClr val="C00000"/>
                      </a:solidFill>
                      <a:latin typeface="黑体" pitchFamily="49" charset="-122"/>
                      <a:ea typeface="黑体" pitchFamily="49" charset="-122"/>
                      <a:cs typeface="Times New Roman" pitchFamily="18" charset="0"/>
                    </a:endParaRPr>
                  </a:p>
                </p:txBody>
              </p:sp>
            </p:grpSp>
          </p:grpSp>
          <p:sp>
            <p:nvSpPr>
              <p:cNvPr id="33" name="TextBox 42"/>
              <p:cNvSpPr txBox="1"/>
              <p:nvPr/>
            </p:nvSpPr>
            <p:spPr>
              <a:xfrm>
                <a:off x="2970788" y="5661248"/>
                <a:ext cx="1313180" cy="412934"/>
              </a:xfrm>
              <a:prstGeom prst="rect">
                <a:avLst/>
              </a:prstGeom>
              <a:solidFill>
                <a:schemeClr val="tx1">
                  <a:lumMod val="20000"/>
                  <a:lumOff val="80000"/>
                </a:schemeClr>
              </a:solidFill>
              <a:ln>
                <a:solidFill>
                  <a:schemeClr val="tx1">
                    <a:lumMod val="20000"/>
                    <a:lumOff val="8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软件系统</a:t>
                </a:r>
                <a:endParaRPr lang="zh-CN" altLang="en-US" sz="2200" b="0" kern="800" dirty="0">
                  <a:solidFill>
                    <a:srgbClr val="C00000"/>
                  </a:solidFill>
                  <a:latin typeface="黑体" pitchFamily="49" charset="-122"/>
                  <a:ea typeface="黑体" pitchFamily="49" charset="-122"/>
                  <a:cs typeface="Times New Roman" pitchFamily="18" charset="0"/>
                </a:endParaRPr>
              </a:p>
            </p:txBody>
          </p:sp>
          <p:cxnSp>
            <p:nvCxnSpPr>
              <p:cNvPr id="34" name="直接连接符 33"/>
              <p:cNvCxnSpPr>
                <a:stCxn id="49" idx="2"/>
                <a:endCxn id="33" idx="1"/>
              </p:cNvCxnSpPr>
              <p:nvPr/>
            </p:nvCxnSpPr>
            <p:spPr bwMode="auto">
              <a:xfrm>
                <a:off x="2080453" y="4005064"/>
                <a:ext cx="890335" cy="1862651"/>
              </a:xfrm>
              <a:prstGeom prst="line">
                <a:avLst/>
              </a:prstGeom>
              <a:solidFill>
                <a:schemeClr val="accent1"/>
              </a:solidFill>
              <a:ln w="28575" cap="flat" cmpd="sng" algn="ctr">
                <a:solidFill>
                  <a:srgbClr val="800000"/>
                </a:solidFill>
                <a:prstDash val="solid"/>
                <a:round/>
                <a:headEnd type="none" w="med" len="med"/>
                <a:tailEnd type="triangle" w="med" len="med"/>
              </a:ln>
              <a:effectLst/>
            </p:spPr>
          </p:cxn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1" presetClass="exit" presetSubtype="0" fill="hold" nodeType="with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3702" y="116632"/>
            <a:ext cx="2492990" cy="707886"/>
          </a:xfrm>
          <a:prstGeom prst="rect">
            <a:avLst/>
          </a:prstGeom>
          <a:noFill/>
        </p:spPr>
        <p:txBody>
          <a:bodyPr wrap="none" rtlCol="0">
            <a:spAutoFit/>
          </a:bodyPr>
          <a:lstStyle/>
          <a:p>
            <a:r>
              <a:rPr lang="zh-CN" altLang="en-US" sz="4000" b="0" dirty="0">
                <a:solidFill>
                  <a:srgbClr val="800000"/>
                </a:solidFill>
                <a:ea typeface="黑体" pitchFamily="49" charset="-122"/>
                <a:cs typeface="Times New Roman" pitchFamily="18" charset="0"/>
              </a:rPr>
              <a:t>研究方向</a:t>
            </a:r>
            <a:r>
              <a:rPr lang="en-US" altLang="zh-CN" sz="4000" b="0" dirty="0">
                <a:solidFill>
                  <a:srgbClr val="800000"/>
                </a:solidFill>
                <a:ea typeface="黑体" pitchFamily="49" charset="-122"/>
                <a:cs typeface="Times New Roman" pitchFamily="18" charset="0"/>
              </a:rPr>
              <a:t>3</a:t>
            </a:r>
            <a:endParaRPr lang="zh-CN" altLang="en-US" sz="4000" b="0" dirty="0">
              <a:solidFill>
                <a:srgbClr val="800000"/>
              </a:solidFill>
              <a:ea typeface="黑体" pitchFamily="49" charset="-122"/>
              <a:cs typeface="Times New Roman" pitchFamily="18" charset="0"/>
            </a:endParaRPr>
          </a:p>
        </p:txBody>
      </p:sp>
      <p:cxnSp>
        <p:nvCxnSpPr>
          <p:cNvPr id="3" name="直接连接符 2"/>
          <p:cNvCxnSpPr/>
          <p:nvPr/>
        </p:nvCxnSpPr>
        <p:spPr bwMode="auto">
          <a:xfrm>
            <a:off x="6208362" y="857232"/>
            <a:ext cx="2952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5" name="内容占位符 4"/>
          <p:cNvSpPr txBox="1"/>
          <p:nvPr/>
        </p:nvSpPr>
        <p:spPr>
          <a:xfrm>
            <a:off x="285720" y="1000108"/>
            <a:ext cx="8640960" cy="5805264"/>
          </a:xfrm>
          <a:prstGeom prst="rect">
            <a:avLst/>
          </a:prstGeom>
        </p:spPr>
        <p:txBody>
          <a:bodyPr/>
          <a:lstStyle/>
          <a:p>
            <a:pPr marL="342900" lvl="0" indent="-342900" eaLnBrk="0" hangingPunct="0">
              <a:spcBef>
                <a:spcPts val="0"/>
              </a:spcBef>
              <a:buClr>
                <a:schemeClr val="hlink"/>
              </a:buClr>
              <a:buSzPct val="50000"/>
              <a:buFont typeface="Monotype Sorts"/>
              <a:buChar char="n"/>
            </a:pPr>
            <a:r>
              <a:rPr kumimoji="1" lang="zh-CN" altLang="en-US" sz="3200" b="0" i="0" u="none" strike="noStrike" kern="0" cap="none" spc="0" normalizeH="0" baseline="0" noProof="0" dirty="0">
                <a:ln>
                  <a:noFill/>
                </a:ln>
                <a:solidFill>
                  <a:schemeClr val="bg2"/>
                </a:solidFill>
                <a:effectLst/>
                <a:uLnTx/>
                <a:uFillTx/>
                <a:latin typeface="黑体" pitchFamily="49" charset="-122"/>
                <a:ea typeface="黑体" pitchFamily="49" charset="-122"/>
              </a:rPr>
              <a:t>大数据计算（查询、分析与挖掘</a:t>
            </a:r>
            <a:r>
              <a:rPr lang="zh-CN" altLang="en-US" sz="3200" b="0" kern="0" dirty="0">
                <a:latin typeface="黑体" pitchFamily="49" charset="-122"/>
                <a:ea typeface="黑体" pitchFamily="49" charset="-122"/>
              </a:rPr>
              <a:t>）</a:t>
            </a:r>
            <a:endParaRPr kumimoji="1" lang="en-US" altLang="zh-CN" sz="3200" b="0" i="0" u="none" strike="noStrike" kern="0" cap="none" spc="0" normalizeH="0" baseline="0" noProof="0" dirty="0">
              <a:ln>
                <a:noFill/>
              </a:ln>
              <a:solidFill>
                <a:schemeClr val="bg2"/>
              </a:solidFill>
              <a:effectLst/>
              <a:uLnTx/>
              <a:uFillTx/>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defRPr/>
            </a:pPr>
            <a:r>
              <a:rPr lang="zh-CN" altLang="en-US" sz="2800" b="0" kern="0" dirty="0">
                <a:solidFill>
                  <a:srgbClr val="000099"/>
                </a:solidFill>
                <a:latin typeface="黑体" pitchFamily="49" charset="-122"/>
                <a:ea typeface="黑体" pitchFamily="49" charset="-122"/>
              </a:rPr>
              <a:t>结构化数据：关系</a:t>
            </a:r>
            <a:endParaRPr lang="en-US" altLang="zh-CN" sz="2800" b="0" kern="0" dirty="0">
              <a:solidFill>
                <a:srgbClr val="000099"/>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defRPr/>
            </a:pPr>
            <a:r>
              <a:rPr lang="zh-CN" altLang="en-US" sz="2800" b="0" kern="0" dirty="0">
                <a:solidFill>
                  <a:srgbClr val="000099"/>
                </a:solidFill>
                <a:latin typeface="黑体" pitchFamily="49" charset="-122"/>
                <a:ea typeface="黑体" pitchFamily="49" charset="-122"/>
              </a:rPr>
              <a:t>非结构化数据：</a:t>
            </a:r>
            <a:endParaRPr lang="en-US" altLang="zh-CN" sz="2800" b="0" kern="0" dirty="0">
              <a:solidFill>
                <a:srgbClr val="000099"/>
              </a:solidFill>
              <a:latin typeface="黑体" pitchFamily="49" charset="-122"/>
              <a:ea typeface="黑体" pitchFamily="49" charset="-122"/>
            </a:endParaRPr>
          </a:p>
          <a:p>
            <a:pPr marL="1200150" lvl="2" indent="-285750" eaLnBrk="0" hangingPunct="0">
              <a:spcBef>
                <a:spcPts val="600"/>
              </a:spcBef>
              <a:buClr>
                <a:srgbClr val="FF8001"/>
              </a:buClr>
              <a:buSzPct val="50000"/>
              <a:buFont typeface="Wingdings" pitchFamily="2" charset="2"/>
              <a:buChar char="u"/>
              <a:defRPr/>
            </a:pPr>
            <a:r>
              <a:rPr lang="zh-CN" altLang="en-US" sz="2400" b="0" kern="0" dirty="0">
                <a:latin typeface="黑体" pitchFamily="49" charset="-122"/>
                <a:ea typeface="黑体" pitchFamily="49" charset="-122"/>
              </a:rPr>
              <a:t>图数据</a:t>
            </a:r>
            <a:endParaRPr lang="en-US" altLang="zh-CN" sz="2400" b="0" kern="0" dirty="0">
              <a:latin typeface="黑体" pitchFamily="49" charset="-122"/>
              <a:ea typeface="黑体" pitchFamily="49" charset="-122"/>
            </a:endParaRPr>
          </a:p>
          <a:p>
            <a:pPr marL="1200150" lvl="2" indent="-285750" eaLnBrk="0" hangingPunct="0">
              <a:spcBef>
                <a:spcPts val="600"/>
              </a:spcBef>
              <a:buClr>
                <a:srgbClr val="FF8001"/>
              </a:buClr>
              <a:buSzPct val="50000"/>
              <a:buFont typeface="Wingdings" pitchFamily="2" charset="2"/>
              <a:buChar char="u"/>
              <a:defRPr/>
            </a:pPr>
            <a:r>
              <a:rPr lang="zh-CN" altLang="en-US" sz="2400" b="0" kern="0" dirty="0">
                <a:latin typeface="黑体" pitchFamily="49" charset="-122"/>
                <a:ea typeface="黑体" pitchFamily="49" charset="-122"/>
              </a:rPr>
              <a:t>序列数据</a:t>
            </a:r>
            <a:endParaRPr lang="en-US" altLang="zh-CN" sz="2400" b="0" kern="0" dirty="0">
              <a:latin typeface="黑体" pitchFamily="49" charset="-122"/>
              <a:ea typeface="黑体" pitchFamily="49" charset="-122"/>
            </a:endParaRPr>
          </a:p>
        </p:txBody>
      </p:sp>
      <p:pic>
        <p:nvPicPr>
          <p:cNvPr id="6" name="Picture 11" descr="smyth"/>
          <p:cNvPicPr>
            <a:picLocks noChangeAspect="1" noChangeArrowheads="1"/>
          </p:cNvPicPr>
          <p:nvPr/>
        </p:nvPicPr>
        <p:blipFill>
          <a:blip r:embed="rId1"/>
          <a:srcRect/>
          <a:stretch>
            <a:fillRect/>
          </a:stretch>
        </p:blipFill>
        <p:spPr bwMode="auto">
          <a:xfrm>
            <a:off x="5357818" y="2214554"/>
            <a:ext cx="3464911" cy="2628901"/>
          </a:xfrm>
          <a:prstGeom prst="rect">
            <a:avLst/>
          </a:prstGeom>
          <a:noFill/>
          <a:ln w="9525">
            <a:noFill/>
            <a:miter lim="800000"/>
            <a:headEnd/>
            <a:tailEnd/>
          </a:ln>
        </p:spPr>
      </p:pic>
      <p:pic>
        <p:nvPicPr>
          <p:cNvPr id="7" name="Picture 4" descr="aspirin"/>
          <p:cNvPicPr>
            <a:picLocks noChangeAspect="1" noChangeArrowheads="1"/>
          </p:cNvPicPr>
          <p:nvPr/>
        </p:nvPicPr>
        <p:blipFill>
          <a:blip r:embed="rId2"/>
          <a:srcRect/>
          <a:stretch>
            <a:fillRect/>
          </a:stretch>
        </p:blipFill>
        <p:spPr bwMode="auto">
          <a:xfrm>
            <a:off x="4071934" y="5072074"/>
            <a:ext cx="2110541" cy="1435093"/>
          </a:xfrm>
          <a:prstGeom prst="rect">
            <a:avLst/>
          </a:prstGeom>
          <a:noFill/>
          <a:ln w="9525">
            <a:noFill/>
            <a:miter lim="800000"/>
            <a:headEnd/>
            <a:tailEnd/>
          </a:ln>
        </p:spPr>
      </p:pic>
      <p:pic>
        <p:nvPicPr>
          <p:cNvPr id="106498" name="Picture 2" descr="http://p0.so.qhimgs1.com/bdr/_240_/t019cf38cb475bdec5c.jpg"/>
          <p:cNvPicPr>
            <a:picLocks noChangeAspect="1" noChangeArrowheads="1"/>
          </p:cNvPicPr>
          <p:nvPr/>
        </p:nvPicPr>
        <p:blipFill>
          <a:blip r:embed="rId3"/>
          <a:srcRect/>
          <a:stretch>
            <a:fillRect/>
          </a:stretch>
        </p:blipFill>
        <p:spPr bwMode="auto">
          <a:xfrm>
            <a:off x="571472" y="4143380"/>
            <a:ext cx="2819400" cy="2286001"/>
          </a:xfrm>
          <a:prstGeom prst="rect">
            <a:avLst/>
          </a:prstGeom>
          <a:noFill/>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3702" y="116632"/>
            <a:ext cx="2492990" cy="707886"/>
          </a:xfrm>
          <a:prstGeom prst="rect">
            <a:avLst/>
          </a:prstGeom>
          <a:noFill/>
        </p:spPr>
        <p:txBody>
          <a:bodyPr wrap="none" rtlCol="0">
            <a:spAutoFit/>
          </a:bodyPr>
          <a:lstStyle/>
          <a:p>
            <a:r>
              <a:rPr lang="zh-CN" altLang="en-US" sz="4000" b="0" dirty="0">
                <a:solidFill>
                  <a:srgbClr val="800000"/>
                </a:solidFill>
                <a:ea typeface="黑体" pitchFamily="49" charset="-122"/>
                <a:cs typeface="Times New Roman" pitchFamily="18" charset="0"/>
              </a:rPr>
              <a:t>研究方向</a:t>
            </a:r>
            <a:r>
              <a:rPr lang="en-US" altLang="zh-CN" sz="4000" b="0" dirty="0">
                <a:solidFill>
                  <a:srgbClr val="800000"/>
                </a:solidFill>
                <a:ea typeface="黑体" pitchFamily="49" charset="-122"/>
                <a:cs typeface="Times New Roman" pitchFamily="18" charset="0"/>
              </a:rPr>
              <a:t>3</a:t>
            </a:r>
            <a:endParaRPr lang="zh-CN" altLang="en-US" sz="4000" b="0" dirty="0">
              <a:solidFill>
                <a:srgbClr val="800000"/>
              </a:solidFill>
              <a:ea typeface="黑体" pitchFamily="49" charset="-122"/>
              <a:cs typeface="Times New Roman" pitchFamily="18" charset="0"/>
            </a:endParaRPr>
          </a:p>
        </p:txBody>
      </p:sp>
      <p:cxnSp>
        <p:nvCxnSpPr>
          <p:cNvPr id="3" name="直接连接符 2"/>
          <p:cNvCxnSpPr/>
          <p:nvPr/>
        </p:nvCxnSpPr>
        <p:spPr bwMode="auto">
          <a:xfrm>
            <a:off x="6208362" y="857232"/>
            <a:ext cx="2952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5" name="内容占位符 4"/>
          <p:cNvSpPr txBox="1"/>
          <p:nvPr/>
        </p:nvSpPr>
        <p:spPr>
          <a:xfrm>
            <a:off x="285720" y="1000108"/>
            <a:ext cx="8640960" cy="5805264"/>
          </a:xfrm>
          <a:prstGeom prst="rect">
            <a:avLst/>
          </a:prstGeom>
        </p:spPr>
        <p:txBody>
          <a:bodyPr/>
          <a:lstStyle/>
          <a:p>
            <a:pPr marL="342900" lvl="0" indent="-342900" eaLnBrk="0" hangingPunct="0">
              <a:spcBef>
                <a:spcPts val="0"/>
              </a:spcBef>
              <a:buClr>
                <a:schemeClr val="hlink"/>
              </a:buClr>
              <a:buSzPct val="50000"/>
              <a:buFont typeface="Monotype Sorts"/>
              <a:buChar char="n"/>
            </a:pPr>
            <a:r>
              <a:rPr kumimoji="1" lang="zh-CN" altLang="en-US" sz="3200" b="0" i="0" u="none" strike="noStrike" kern="0" cap="none" spc="0" normalizeH="0" baseline="0" noProof="0" dirty="0">
                <a:ln>
                  <a:noFill/>
                </a:ln>
                <a:solidFill>
                  <a:schemeClr val="bg2"/>
                </a:solidFill>
                <a:effectLst/>
                <a:uLnTx/>
                <a:uFillTx/>
                <a:latin typeface="黑体" pitchFamily="49" charset="-122"/>
                <a:ea typeface="黑体" pitchFamily="49" charset="-122"/>
              </a:rPr>
              <a:t>大数据计算（查询、分析与挖掘</a:t>
            </a:r>
            <a:r>
              <a:rPr lang="zh-CN" altLang="en-US" sz="3200" b="0" kern="0" dirty="0">
                <a:latin typeface="黑体" pitchFamily="49" charset="-122"/>
                <a:ea typeface="黑体" pitchFamily="49" charset="-122"/>
              </a:rPr>
              <a:t>）</a:t>
            </a:r>
            <a:endParaRPr kumimoji="1" lang="en-US" altLang="zh-CN" sz="3200" b="0" i="0" u="none" strike="noStrike" kern="0" cap="none" spc="0" normalizeH="0" baseline="0" noProof="0" dirty="0">
              <a:ln>
                <a:noFill/>
              </a:ln>
              <a:solidFill>
                <a:schemeClr val="bg2"/>
              </a:solidFill>
              <a:effectLst/>
              <a:uLnTx/>
              <a:uFillTx/>
              <a:latin typeface="黑体" pitchFamily="49" charset="-122"/>
              <a:ea typeface="黑体" pitchFamily="49" charset="-122"/>
            </a:endParaRPr>
          </a:p>
          <a:p>
            <a:pPr lvl="1" eaLnBrk="0" hangingPunct="0">
              <a:spcBef>
                <a:spcPts val="600"/>
              </a:spcBef>
              <a:buClr>
                <a:srgbClr val="FF8001"/>
              </a:buClr>
              <a:buSzPct val="50000"/>
              <a:defRPr/>
            </a:pPr>
            <a:endParaRPr lang="en-US" altLang="zh-CN" sz="2400" b="0" kern="0" dirty="0">
              <a:latin typeface="黑体" pitchFamily="49" charset="-122"/>
              <a:ea typeface="黑体" pitchFamily="49" charset="-122"/>
            </a:endParaRPr>
          </a:p>
        </p:txBody>
      </p:sp>
      <p:pic>
        <p:nvPicPr>
          <p:cNvPr id="8" name="图片 7"/>
          <p:cNvPicPr>
            <a:picLocks noChangeAspect="1"/>
          </p:cNvPicPr>
          <p:nvPr/>
        </p:nvPicPr>
        <p:blipFill>
          <a:blip r:embed="rId1"/>
          <a:stretch>
            <a:fillRect/>
          </a:stretch>
        </p:blipFill>
        <p:spPr>
          <a:xfrm>
            <a:off x="35496" y="1844824"/>
            <a:ext cx="9098181" cy="3816424"/>
          </a:xfrm>
          <a:prstGeom prst="rect">
            <a:avLst/>
          </a:prstGeo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3702" y="116632"/>
            <a:ext cx="2492990" cy="707886"/>
          </a:xfrm>
          <a:prstGeom prst="rect">
            <a:avLst/>
          </a:prstGeom>
          <a:noFill/>
        </p:spPr>
        <p:txBody>
          <a:bodyPr wrap="none" rtlCol="0">
            <a:spAutoFit/>
          </a:bodyPr>
          <a:lstStyle/>
          <a:p>
            <a:r>
              <a:rPr lang="zh-CN" altLang="en-US" sz="4000" b="0" dirty="0">
                <a:solidFill>
                  <a:srgbClr val="800000"/>
                </a:solidFill>
                <a:ea typeface="黑体" pitchFamily="49" charset="-122"/>
                <a:cs typeface="Times New Roman" pitchFamily="18" charset="0"/>
              </a:rPr>
              <a:t>研究方向</a:t>
            </a:r>
            <a:r>
              <a:rPr lang="en-US" altLang="zh-CN" sz="4000" b="0" dirty="0">
                <a:solidFill>
                  <a:srgbClr val="800000"/>
                </a:solidFill>
                <a:ea typeface="黑体" pitchFamily="49" charset="-122"/>
                <a:cs typeface="Times New Roman" pitchFamily="18" charset="0"/>
              </a:rPr>
              <a:t>3</a:t>
            </a:r>
            <a:endParaRPr lang="zh-CN" altLang="en-US" sz="4000" b="0" dirty="0">
              <a:solidFill>
                <a:srgbClr val="800000"/>
              </a:solidFill>
              <a:ea typeface="黑体" pitchFamily="49" charset="-122"/>
              <a:cs typeface="Times New Roman" pitchFamily="18" charset="0"/>
            </a:endParaRPr>
          </a:p>
        </p:txBody>
      </p:sp>
      <p:cxnSp>
        <p:nvCxnSpPr>
          <p:cNvPr id="3" name="直接连接符 2"/>
          <p:cNvCxnSpPr/>
          <p:nvPr/>
        </p:nvCxnSpPr>
        <p:spPr bwMode="auto">
          <a:xfrm>
            <a:off x="6208362" y="857232"/>
            <a:ext cx="2952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pic>
        <p:nvPicPr>
          <p:cNvPr id="4" name="Picture 2" descr="http://memeburn.com/wp-content/uploads/cloud1.jpg"/>
          <p:cNvPicPr>
            <a:picLocks noChangeAspect="1" noChangeArrowheads="1"/>
          </p:cNvPicPr>
          <p:nvPr/>
        </p:nvPicPr>
        <p:blipFill>
          <a:blip r:embed="rId1" cstate="print"/>
          <a:srcRect/>
          <a:stretch>
            <a:fillRect/>
          </a:stretch>
        </p:blipFill>
        <p:spPr bwMode="auto">
          <a:xfrm flipH="1">
            <a:off x="6625616" y="5709078"/>
            <a:ext cx="2518416" cy="1148946"/>
          </a:xfrm>
          <a:prstGeom prst="rect">
            <a:avLst/>
          </a:prstGeom>
          <a:ln>
            <a:noFill/>
          </a:ln>
          <a:effectLst>
            <a:softEdge rad="112500"/>
          </a:effectLst>
        </p:spPr>
      </p:pic>
      <p:sp>
        <p:nvSpPr>
          <p:cNvPr id="5" name="内容占位符 4"/>
          <p:cNvSpPr txBox="1"/>
          <p:nvPr/>
        </p:nvSpPr>
        <p:spPr>
          <a:xfrm>
            <a:off x="285720" y="1000108"/>
            <a:ext cx="8640960" cy="5805264"/>
          </a:xfrm>
          <a:prstGeom prst="rect">
            <a:avLst/>
          </a:prstGeom>
        </p:spPr>
        <p:txBody>
          <a:bodyPr/>
          <a:lstStyle/>
          <a:p>
            <a:pPr marL="342900" lvl="0" indent="-342900" eaLnBrk="0" hangingPunct="0">
              <a:spcBef>
                <a:spcPts val="0"/>
              </a:spcBef>
              <a:buClr>
                <a:schemeClr val="hlink"/>
              </a:buClr>
              <a:buSzPct val="50000"/>
              <a:buFont typeface="Monotype Sorts"/>
              <a:buChar char="n"/>
            </a:pPr>
            <a:r>
              <a:rPr kumimoji="1" lang="zh-CN" altLang="en-US" sz="3200" b="0" i="0" u="none" strike="noStrike" kern="0" cap="none" spc="0" normalizeH="0" baseline="0" noProof="0" dirty="0">
                <a:ln>
                  <a:noFill/>
                </a:ln>
                <a:solidFill>
                  <a:schemeClr val="bg2"/>
                </a:solidFill>
                <a:effectLst/>
                <a:uLnTx/>
                <a:uFillTx/>
                <a:latin typeface="黑体" pitchFamily="49" charset="-122"/>
                <a:ea typeface="黑体" pitchFamily="49" charset="-122"/>
              </a:rPr>
              <a:t>大数据计算（查询、分析与挖掘</a:t>
            </a:r>
            <a:r>
              <a:rPr lang="zh-CN" altLang="en-US" sz="3200" b="0" kern="0" dirty="0">
                <a:latin typeface="黑体" pitchFamily="49" charset="-122"/>
                <a:ea typeface="黑体" pitchFamily="49" charset="-122"/>
              </a:rPr>
              <a:t>）</a:t>
            </a:r>
            <a:endParaRPr kumimoji="1" lang="en-US" altLang="zh-CN" sz="3200" b="0" i="0" u="none" strike="noStrike" kern="0" cap="none" spc="0" normalizeH="0" baseline="0" noProof="0" dirty="0">
              <a:ln>
                <a:noFill/>
              </a:ln>
              <a:solidFill>
                <a:schemeClr val="bg2"/>
              </a:solidFill>
              <a:effectLst/>
              <a:uLnTx/>
              <a:uFillTx/>
              <a:latin typeface="黑体" pitchFamily="49" charset="-122"/>
              <a:ea typeface="黑体" pitchFamily="49" charset="-122"/>
            </a:endParaRPr>
          </a:p>
          <a:p>
            <a:pPr marL="742950" marR="0" lvl="1" indent="-285750" defTabSz="914400" eaLnBrk="0" latinLnBrk="0" hangingPunct="0">
              <a:spcBef>
                <a:spcPts val="600"/>
              </a:spcBef>
              <a:buClr>
                <a:srgbClr val="FF8001"/>
              </a:buClr>
              <a:buSzPct val="50000"/>
              <a:buFont typeface="Wingdings" pitchFamily="2" charset="2"/>
              <a:buChar char="u"/>
              <a:defRPr/>
            </a:pPr>
            <a:r>
              <a:rPr lang="zh-CN" altLang="en-US" sz="2800" b="0" kern="0" dirty="0">
                <a:solidFill>
                  <a:srgbClr val="000099"/>
                </a:solidFill>
                <a:latin typeface="黑体" pitchFamily="49" charset="-122"/>
                <a:ea typeface="黑体" pitchFamily="49" charset="-122"/>
              </a:rPr>
              <a:t>线性和亚线性算法设计方法</a:t>
            </a:r>
            <a:endParaRPr lang="en-US" altLang="zh-CN" sz="2800" b="0" kern="0" dirty="0">
              <a:solidFill>
                <a:srgbClr val="000099"/>
              </a:solidFill>
              <a:latin typeface="黑体" pitchFamily="49" charset="-122"/>
              <a:ea typeface="黑体" pitchFamily="49" charset="-122"/>
            </a:endParaRPr>
          </a:p>
          <a:p>
            <a:pPr marL="1200150" lvl="2" indent="-285750" eaLnBrk="0" hangingPunct="0">
              <a:spcBef>
                <a:spcPts val="0"/>
              </a:spcBef>
              <a:buClr>
                <a:srgbClr val="FA7D00"/>
              </a:buClr>
              <a:buSzPct val="50000"/>
              <a:buFont typeface="Wingdings" pitchFamily="2" charset="2"/>
              <a:buChar char="n"/>
            </a:pPr>
            <a:r>
              <a:rPr lang="zh-CN" altLang="en-US" sz="2400" b="0" kern="0" dirty="0">
                <a:solidFill>
                  <a:srgbClr val="660033"/>
                </a:solidFill>
                <a:latin typeface="黑体" pitchFamily="49" charset="-122"/>
                <a:ea typeface="黑体" pitchFamily="49" charset="-122"/>
              </a:rPr>
              <a:t>精确、近似和随机算法设计方法</a:t>
            </a:r>
            <a:r>
              <a:rPr lang="en-US" altLang="zh-CN" sz="2400" b="0" kern="0" dirty="0">
                <a:solidFill>
                  <a:srgbClr val="660033"/>
                </a:solidFill>
                <a:latin typeface="黑体" pitchFamily="49" charset="-122"/>
                <a:ea typeface="黑体" pitchFamily="49" charset="-122"/>
              </a:rPr>
              <a:t>;</a:t>
            </a:r>
            <a:endParaRPr lang="en-US" altLang="zh-CN" sz="2400" b="0" kern="0" dirty="0">
              <a:solidFill>
                <a:srgbClr val="660033"/>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defRPr/>
            </a:pPr>
            <a:r>
              <a:rPr lang="en-US" altLang="zh-CN" sz="2800" b="0" kern="0" dirty="0">
                <a:solidFill>
                  <a:srgbClr val="000099"/>
                </a:solidFill>
                <a:ea typeface="黑体" pitchFamily="49" charset="-122"/>
                <a:cs typeface="Times New Roman" pitchFamily="18" charset="0"/>
              </a:rPr>
              <a:t>Do more with less</a:t>
            </a:r>
            <a:r>
              <a:rPr lang="zh-CN" altLang="en-US" sz="2800" b="0" kern="0" dirty="0">
                <a:solidFill>
                  <a:srgbClr val="000099"/>
                </a:solidFill>
                <a:latin typeface="黑体" pitchFamily="49" charset="-122"/>
                <a:ea typeface="黑体" pitchFamily="49" charset="-122"/>
              </a:rPr>
              <a:t>算法设计方法</a:t>
            </a:r>
            <a:endParaRPr lang="en-US" altLang="zh-CN" sz="2800" b="0" kern="0" dirty="0">
              <a:solidFill>
                <a:srgbClr val="000099"/>
              </a:solidFill>
              <a:latin typeface="黑体" pitchFamily="49" charset="-122"/>
              <a:ea typeface="黑体" pitchFamily="49" charset="-122"/>
            </a:endParaRPr>
          </a:p>
          <a:p>
            <a:pPr marL="1200150" lvl="2" indent="-285750" eaLnBrk="0" hangingPunct="0">
              <a:spcBef>
                <a:spcPts val="0"/>
              </a:spcBef>
              <a:buClr>
                <a:srgbClr val="FA7D00"/>
              </a:buClr>
              <a:buSzPct val="50000"/>
              <a:buFont typeface="Wingdings" pitchFamily="2" charset="2"/>
              <a:buChar char="n"/>
            </a:pPr>
            <a:r>
              <a:rPr lang="zh-CN" altLang="en-US" sz="2400" b="0" kern="0" dirty="0">
                <a:solidFill>
                  <a:srgbClr val="660033"/>
                </a:solidFill>
                <a:latin typeface="黑体" pitchFamily="49" charset="-122"/>
                <a:ea typeface="黑体" pitchFamily="49" charset="-122"/>
              </a:rPr>
              <a:t>基于数据压缩的无解压计算方法</a:t>
            </a:r>
            <a:r>
              <a:rPr lang="en-US" altLang="zh-CN" sz="2400" b="0" kern="0" dirty="0">
                <a:solidFill>
                  <a:srgbClr val="660033"/>
                </a:solidFill>
                <a:latin typeface="黑体" pitchFamily="49" charset="-122"/>
                <a:ea typeface="黑体" pitchFamily="49" charset="-122"/>
              </a:rPr>
              <a:t>;</a:t>
            </a:r>
            <a:endParaRPr lang="en-US" altLang="zh-CN" sz="2400" b="0" kern="0" dirty="0">
              <a:solidFill>
                <a:srgbClr val="660033"/>
              </a:solidFill>
              <a:latin typeface="黑体" pitchFamily="49" charset="-122"/>
              <a:ea typeface="黑体" pitchFamily="49" charset="-122"/>
            </a:endParaRPr>
          </a:p>
          <a:p>
            <a:pPr marL="1200150" lvl="2" indent="-285750" eaLnBrk="0" hangingPunct="0">
              <a:spcBef>
                <a:spcPts val="0"/>
              </a:spcBef>
              <a:buClr>
                <a:srgbClr val="FA7D00"/>
              </a:buClr>
              <a:buSzPct val="50000"/>
              <a:buFont typeface="Wingdings" pitchFamily="2" charset="2"/>
              <a:buChar char="n"/>
            </a:pPr>
            <a:r>
              <a:rPr lang="zh-CN" altLang="en-US" sz="2400" b="0" kern="0" dirty="0">
                <a:solidFill>
                  <a:srgbClr val="660033"/>
                </a:solidFill>
                <a:latin typeface="黑体" pitchFamily="49" charset="-122"/>
                <a:ea typeface="黑体" pitchFamily="49" charset="-122"/>
              </a:rPr>
              <a:t>基于随机抽样的</a:t>
            </a:r>
            <a:r>
              <a:rPr lang="zh-CN" altLang="en-US" sz="2400" b="0" kern="0" dirty="0">
                <a:solidFill>
                  <a:srgbClr val="660033"/>
                </a:solidFill>
                <a:latin typeface="黑体" pitchFamily="49" charset="-122"/>
                <a:ea typeface="黑体" pitchFamily="49" charset="-122"/>
                <a:sym typeface="Symbol"/>
              </a:rPr>
              <a:t>近似算法设计方法</a:t>
            </a:r>
            <a:r>
              <a:rPr lang="en-US" altLang="zh-CN" sz="2400" b="0" kern="0" dirty="0">
                <a:solidFill>
                  <a:srgbClr val="660033"/>
                </a:solidFill>
                <a:latin typeface="黑体" pitchFamily="49" charset="-122"/>
                <a:ea typeface="黑体" pitchFamily="49" charset="-122"/>
                <a:sym typeface="Symbol"/>
              </a:rPr>
              <a:t>:</a:t>
            </a:r>
            <a:r>
              <a:rPr lang="en-US" altLang="zh-CN" sz="2400" b="0" kern="0" dirty="0">
                <a:solidFill>
                  <a:srgbClr val="FF0000"/>
                </a:solidFill>
                <a:latin typeface="黑体" pitchFamily="49" charset="-122"/>
                <a:ea typeface="黑体" pitchFamily="49" charset="-122"/>
              </a:rPr>
              <a:t>(</a:t>
            </a:r>
            <a:r>
              <a:rPr lang="zh-CN" altLang="en-US" sz="2400" b="0" kern="0" dirty="0">
                <a:solidFill>
                  <a:srgbClr val="FF0000"/>
                </a:solidFill>
                <a:latin typeface="黑体" pitchFamily="49" charset="-122"/>
                <a:ea typeface="黑体" pitchFamily="49" charset="-122"/>
                <a:sym typeface="Symbol"/>
              </a:rPr>
              <a:t></a:t>
            </a:r>
            <a:r>
              <a:rPr lang="en-US" altLang="zh-CN" sz="2400" b="0" kern="0" dirty="0">
                <a:solidFill>
                  <a:srgbClr val="FF0000"/>
                </a:solidFill>
                <a:latin typeface="黑体" pitchFamily="49" charset="-122"/>
                <a:ea typeface="黑体" pitchFamily="49" charset="-122"/>
                <a:sym typeface="Symbol"/>
              </a:rPr>
              <a:t>,</a:t>
            </a:r>
            <a:r>
              <a:rPr lang="zh-CN" altLang="en-US" sz="2400" b="0" kern="0" dirty="0">
                <a:solidFill>
                  <a:srgbClr val="FF0000"/>
                </a:solidFill>
                <a:latin typeface="黑体" pitchFamily="49" charset="-122"/>
                <a:ea typeface="黑体" pitchFamily="49" charset="-122"/>
                <a:sym typeface="Symbol"/>
              </a:rPr>
              <a:t></a:t>
            </a:r>
            <a:r>
              <a:rPr lang="en-US" altLang="zh-CN" sz="2400" b="0" kern="0" dirty="0">
                <a:solidFill>
                  <a:srgbClr val="FF0000"/>
                </a:solidFill>
                <a:latin typeface="黑体" pitchFamily="49" charset="-122"/>
                <a:ea typeface="黑体" pitchFamily="49" charset="-122"/>
                <a:sym typeface="Symbol"/>
              </a:rPr>
              <a:t>)-</a:t>
            </a:r>
            <a:r>
              <a:rPr lang="zh-CN" altLang="en-US" sz="2400" b="0" kern="0" dirty="0">
                <a:solidFill>
                  <a:srgbClr val="FF0000"/>
                </a:solidFill>
                <a:latin typeface="黑体" pitchFamily="49" charset="-122"/>
                <a:ea typeface="黑体" pitchFamily="49" charset="-122"/>
                <a:sym typeface="Symbol"/>
              </a:rPr>
              <a:t>近似算法</a:t>
            </a:r>
            <a:r>
              <a:rPr lang="en-US" altLang="zh-CN" sz="2400" b="0" kern="0" dirty="0">
                <a:solidFill>
                  <a:srgbClr val="660033"/>
                </a:solidFill>
                <a:latin typeface="黑体" pitchFamily="49" charset="-122"/>
                <a:ea typeface="黑体" pitchFamily="49" charset="-122"/>
                <a:sym typeface="Symbol"/>
              </a:rPr>
              <a:t>;</a:t>
            </a:r>
            <a:endParaRPr lang="en-US" altLang="zh-CN" sz="2400" b="0" kern="0" dirty="0">
              <a:solidFill>
                <a:srgbClr val="660033"/>
              </a:solidFill>
              <a:latin typeface="黑体" pitchFamily="49" charset="-122"/>
              <a:ea typeface="黑体" pitchFamily="49" charset="-122"/>
              <a:sym typeface="Symbol"/>
            </a:endParaRPr>
          </a:p>
          <a:p>
            <a:pPr marL="1200150" lvl="2" indent="-285750" eaLnBrk="0" hangingPunct="0">
              <a:spcBef>
                <a:spcPts val="0"/>
              </a:spcBef>
              <a:buClr>
                <a:srgbClr val="FA7D00"/>
              </a:buClr>
              <a:buSzPct val="50000"/>
              <a:buFont typeface="Wingdings" pitchFamily="2" charset="2"/>
              <a:buChar char="n"/>
            </a:pPr>
            <a:r>
              <a:rPr lang="zh-CN" altLang="en-US" sz="2400" b="0" kern="0" dirty="0">
                <a:solidFill>
                  <a:srgbClr val="660033"/>
                </a:solidFill>
                <a:latin typeface="黑体" pitchFamily="49" charset="-122"/>
                <a:ea typeface="黑体" pitchFamily="49" charset="-122"/>
              </a:rPr>
              <a:t>基于非随机抽样的近似算法设计方法</a:t>
            </a:r>
            <a:r>
              <a:rPr lang="en-US" altLang="zh-CN" sz="2400" b="0" kern="0" dirty="0">
                <a:solidFill>
                  <a:srgbClr val="660033"/>
                </a:solidFill>
                <a:latin typeface="黑体" pitchFamily="49" charset="-122"/>
                <a:ea typeface="黑体" pitchFamily="49" charset="-122"/>
              </a:rPr>
              <a:t>: </a:t>
            </a:r>
            <a:r>
              <a:rPr lang="zh-CN" altLang="en-US" sz="2400" b="0" kern="0" dirty="0">
                <a:solidFill>
                  <a:srgbClr val="FF0000"/>
                </a:solidFill>
                <a:latin typeface="黑体" pitchFamily="49" charset="-122"/>
                <a:ea typeface="黑体" pitchFamily="49" charset="-122"/>
              </a:rPr>
              <a:t>支配集算法</a:t>
            </a:r>
            <a:r>
              <a:rPr lang="en-US" altLang="zh-CN" sz="2400" b="0" kern="0" dirty="0">
                <a:solidFill>
                  <a:srgbClr val="660033"/>
                </a:solidFill>
                <a:latin typeface="黑体" pitchFamily="49" charset="-122"/>
                <a:ea typeface="黑体" pitchFamily="49" charset="-122"/>
              </a:rPr>
              <a:t>.</a:t>
            </a:r>
            <a:endParaRPr lang="en-US" altLang="zh-CN" sz="2400" b="0" kern="0" dirty="0">
              <a:solidFill>
                <a:srgbClr val="660033"/>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defRPr/>
            </a:pPr>
            <a:r>
              <a:rPr lang="zh-CN" altLang="en-US" sz="2800" b="0" kern="0" dirty="0">
                <a:solidFill>
                  <a:srgbClr val="000099"/>
                </a:solidFill>
                <a:latin typeface="黑体" pitchFamily="49" charset="-122"/>
                <a:ea typeface="黑体" pitchFamily="49" charset="-122"/>
              </a:rPr>
              <a:t>并行算法设计方法</a:t>
            </a:r>
            <a:endParaRPr lang="en-US" altLang="zh-CN" sz="2800" b="0" kern="0" dirty="0">
              <a:solidFill>
                <a:srgbClr val="000099"/>
              </a:solidFill>
              <a:latin typeface="黑体" pitchFamily="49" charset="-122"/>
              <a:ea typeface="黑体" pitchFamily="49" charset="-122"/>
            </a:endParaRPr>
          </a:p>
          <a:p>
            <a:pPr marL="1200150" lvl="2" indent="-285750" eaLnBrk="0" hangingPunct="0">
              <a:spcBef>
                <a:spcPts val="0"/>
              </a:spcBef>
              <a:buClr>
                <a:srgbClr val="FA7D00"/>
              </a:buClr>
              <a:buSzPct val="50000"/>
              <a:buFont typeface="Wingdings" pitchFamily="2" charset="2"/>
              <a:buChar char="n"/>
            </a:pPr>
            <a:r>
              <a:rPr lang="zh-CN" altLang="en-US" sz="2400" b="0" kern="0" dirty="0">
                <a:solidFill>
                  <a:srgbClr val="660033"/>
                </a:solidFill>
                <a:latin typeface="黑体" pitchFamily="49" charset="-122"/>
                <a:ea typeface="黑体" pitchFamily="49" charset="-122"/>
              </a:rPr>
              <a:t>工作负载平衡化</a:t>
            </a:r>
            <a:r>
              <a:rPr lang="en-US" altLang="zh-CN" sz="2400" b="0" kern="0" dirty="0">
                <a:solidFill>
                  <a:srgbClr val="660033"/>
                </a:solidFill>
                <a:latin typeface="黑体" pitchFamily="49" charset="-122"/>
                <a:ea typeface="黑体" pitchFamily="49" charset="-122"/>
              </a:rPr>
              <a:t>;</a:t>
            </a:r>
            <a:endParaRPr lang="en-US" altLang="zh-CN" sz="2400" b="0" kern="0" dirty="0">
              <a:solidFill>
                <a:srgbClr val="660033"/>
              </a:solidFill>
              <a:latin typeface="黑体" pitchFamily="49" charset="-122"/>
              <a:ea typeface="黑体" pitchFamily="49" charset="-122"/>
            </a:endParaRPr>
          </a:p>
          <a:p>
            <a:pPr marL="1200150" lvl="2" indent="-285750" eaLnBrk="0" hangingPunct="0">
              <a:spcBef>
                <a:spcPts val="0"/>
              </a:spcBef>
              <a:buClr>
                <a:srgbClr val="FA7D00"/>
              </a:buClr>
              <a:buSzPct val="50000"/>
              <a:buFont typeface="Wingdings" pitchFamily="2" charset="2"/>
              <a:buChar char="n"/>
            </a:pPr>
            <a:r>
              <a:rPr lang="zh-CN" altLang="en-US" sz="2400" b="0" kern="0" dirty="0">
                <a:solidFill>
                  <a:srgbClr val="660033"/>
                </a:solidFill>
                <a:latin typeface="黑体" pitchFamily="49" charset="-122"/>
                <a:ea typeface="黑体" pitchFamily="49" charset="-122"/>
              </a:rPr>
              <a:t>节点计算局部化</a:t>
            </a:r>
            <a:r>
              <a:rPr lang="en-US" altLang="zh-CN" sz="2400" b="0" kern="0" dirty="0">
                <a:solidFill>
                  <a:srgbClr val="660033"/>
                </a:solidFill>
                <a:latin typeface="黑体" pitchFamily="49" charset="-122"/>
                <a:ea typeface="黑体" pitchFamily="49" charset="-122"/>
              </a:rPr>
              <a:t>;</a:t>
            </a:r>
            <a:endParaRPr lang="en-US" altLang="zh-CN" sz="2400" b="0" kern="0" dirty="0">
              <a:solidFill>
                <a:srgbClr val="660033"/>
              </a:solidFill>
              <a:latin typeface="黑体" pitchFamily="49" charset="-122"/>
              <a:ea typeface="黑体" pitchFamily="49" charset="-122"/>
            </a:endParaRPr>
          </a:p>
          <a:p>
            <a:pPr marL="1200150" lvl="2" indent="-285750" eaLnBrk="0" hangingPunct="0">
              <a:spcBef>
                <a:spcPts val="0"/>
              </a:spcBef>
              <a:buClr>
                <a:srgbClr val="FA7D00"/>
              </a:buClr>
              <a:buSzPct val="50000"/>
              <a:buFont typeface="Wingdings" pitchFamily="2" charset="2"/>
              <a:buChar char="n"/>
            </a:pPr>
            <a:r>
              <a:rPr lang="zh-CN" altLang="en-US" sz="2400" b="0" kern="0" dirty="0">
                <a:solidFill>
                  <a:srgbClr val="660033"/>
                </a:solidFill>
                <a:latin typeface="黑体" pitchFamily="49" charset="-122"/>
                <a:ea typeface="黑体" pitchFamily="49" charset="-122"/>
              </a:rPr>
              <a:t>面向新并行计算系统的算法设计方法</a:t>
            </a:r>
            <a:r>
              <a:rPr lang="en-US" altLang="zh-CN" sz="2400" b="0" kern="0" dirty="0">
                <a:solidFill>
                  <a:srgbClr val="660033"/>
                </a:solidFill>
                <a:latin typeface="黑体" pitchFamily="49" charset="-122"/>
                <a:ea typeface="黑体" pitchFamily="49" charset="-122"/>
              </a:rPr>
              <a:t>.</a:t>
            </a:r>
            <a:endParaRPr lang="en-US" altLang="zh-CN" sz="2400" b="0" kern="0" dirty="0">
              <a:solidFill>
                <a:srgbClr val="660033"/>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defRPr/>
            </a:pPr>
            <a:r>
              <a:rPr lang="zh-CN" altLang="en-US" sz="2800" b="0" kern="0" dirty="0">
                <a:solidFill>
                  <a:srgbClr val="000099"/>
                </a:solidFill>
                <a:latin typeface="黑体" pitchFamily="49" charset="-122"/>
                <a:ea typeface="黑体" pitchFamily="49" charset="-122"/>
              </a:rPr>
              <a:t>增量式算法设计方法；</a:t>
            </a:r>
            <a:endParaRPr lang="en-US" altLang="zh-CN" sz="2800" b="0" kern="0" dirty="0">
              <a:solidFill>
                <a:srgbClr val="000099"/>
              </a:solidFill>
              <a:latin typeface="黑体" pitchFamily="49" charset="-122"/>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p:cTn id="1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5">
                                            <p:txEl>
                                              <p:pRg st="3" end="3"/>
                                            </p:txEl>
                                          </p:spTgt>
                                        </p:tgtEl>
                                      </p:cBhvr>
                                    </p:animEffect>
                                  </p:childTnLst>
                                </p:cTn>
                              </p:par>
                              <p:par>
                                <p:cTn id="22" presetID="53"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 calcmode="lin" valueType="num">
                                      <p:cBhvr>
                                        <p:cTn id="24"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5">
                                            <p:txEl>
                                              <p:pRg st="4" end="4"/>
                                            </p:txEl>
                                          </p:spTgt>
                                        </p:tgtEl>
                                      </p:cBhvr>
                                    </p:animEffect>
                                  </p:childTnLst>
                                </p:cTn>
                              </p:par>
                              <p:par>
                                <p:cTn id="27" presetID="53"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p:cTn id="29"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1" dur="500"/>
                                        <p:tgtEl>
                                          <p:spTgt spid="5">
                                            <p:txEl>
                                              <p:pRg st="5" end="5"/>
                                            </p:txEl>
                                          </p:spTgt>
                                        </p:tgtEl>
                                      </p:cBhvr>
                                    </p:animEffect>
                                  </p:childTnLst>
                                </p:cTn>
                              </p:par>
                              <p:par>
                                <p:cTn id="32" presetID="53" presetClass="entr" presetSubtype="0"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 calcmode="lin" valueType="num">
                                      <p:cBhvr>
                                        <p:cTn id="34"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5"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6" dur="500"/>
                                        <p:tgtEl>
                                          <p:spTgt spid="5">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0"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p:cTn id="41"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42"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43" dur="500"/>
                                        <p:tgtEl>
                                          <p:spTgt spid="5">
                                            <p:txEl>
                                              <p:pRg st="7" end="7"/>
                                            </p:txEl>
                                          </p:spTgt>
                                        </p:tgtEl>
                                      </p:cBhvr>
                                    </p:animEffect>
                                  </p:childTnLst>
                                </p:cTn>
                              </p:par>
                              <p:par>
                                <p:cTn id="44" presetID="53" presetClass="entr" presetSubtype="0" fill="hold" nodeType="withEffect">
                                  <p:stCondLst>
                                    <p:cond delay="0"/>
                                  </p:stCondLst>
                                  <p:childTnLst>
                                    <p:set>
                                      <p:cBhvr>
                                        <p:cTn id="45" dur="1" fill="hold">
                                          <p:stCondLst>
                                            <p:cond delay="0"/>
                                          </p:stCondLst>
                                        </p:cTn>
                                        <p:tgtEl>
                                          <p:spTgt spid="5">
                                            <p:txEl>
                                              <p:pRg st="8" end="8"/>
                                            </p:txEl>
                                          </p:spTgt>
                                        </p:tgtEl>
                                        <p:attrNameLst>
                                          <p:attrName>style.visibility</p:attrName>
                                        </p:attrNameLst>
                                      </p:cBhvr>
                                      <p:to>
                                        <p:strVal val="visible"/>
                                      </p:to>
                                    </p:set>
                                    <p:anim calcmode="lin" valueType="num">
                                      <p:cBhvr>
                                        <p:cTn id="46"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47"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48" dur="500"/>
                                        <p:tgtEl>
                                          <p:spTgt spid="5">
                                            <p:txEl>
                                              <p:pRg st="8" end="8"/>
                                            </p:txEl>
                                          </p:spTgt>
                                        </p:tgtEl>
                                      </p:cBhvr>
                                    </p:animEffect>
                                  </p:childTnLst>
                                </p:cTn>
                              </p:par>
                              <p:par>
                                <p:cTn id="49" presetID="53" presetClass="entr" presetSubtype="0" fill="hold" nodeType="with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 calcmode="lin" valueType="num">
                                      <p:cBhvr>
                                        <p:cTn id="51"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52"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53" dur="500"/>
                                        <p:tgtEl>
                                          <p:spTgt spid="5">
                                            <p:txEl>
                                              <p:pRg st="9" end="9"/>
                                            </p:txEl>
                                          </p:spTgt>
                                        </p:tgtEl>
                                      </p:cBhvr>
                                    </p:animEffect>
                                  </p:childTnLst>
                                </p:cTn>
                              </p:par>
                              <p:par>
                                <p:cTn id="54" presetID="53" presetClass="entr" presetSubtype="0" fill="hold" nodeType="withEffect">
                                  <p:stCondLst>
                                    <p:cond delay="0"/>
                                  </p:stCondLst>
                                  <p:childTnLst>
                                    <p:set>
                                      <p:cBhvr>
                                        <p:cTn id="55" dur="1" fill="hold">
                                          <p:stCondLst>
                                            <p:cond delay="0"/>
                                          </p:stCondLst>
                                        </p:cTn>
                                        <p:tgtEl>
                                          <p:spTgt spid="5">
                                            <p:txEl>
                                              <p:pRg st="10" end="10"/>
                                            </p:txEl>
                                          </p:spTgt>
                                        </p:tgtEl>
                                        <p:attrNameLst>
                                          <p:attrName>style.visibility</p:attrName>
                                        </p:attrNameLst>
                                      </p:cBhvr>
                                      <p:to>
                                        <p:strVal val="visible"/>
                                      </p:to>
                                    </p:set>
                                    <p:anim calcmode="lin" valueType="num">
                                      <p:cBhvr>
                                        <p:cTn id="56"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57"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58" dur="500"/>
                                        <p:tgtEl>
                                          <p:spTgt spid="5">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nodeType="clickEffect">
                                  <p:stCondLst>
                                    <p:cond delay="0"/>
                                  </p:stCondLst>
                                  <p:childTnLst>
                                    <p:set>
                                      <p:cBhvr>
                                        <p:cTn id="62" dur="1" fill="hold">
                                          <p:stCondLst>
                                            <p:cond delay="0"/>
                                          </p:stCondLst>
                                        </p:cTn>
                                        <p:tgtEl>
                                          <p:spTgt spid="5">
                                            <p:txEl>
                                              <p:pRg st="11" end="11"/>
                                            </p:txEl>
                                          </p:spTgt>
                                        </p:tgtEl>
                                        <p:attrNameLst>
                                          <p:attrName>style.visibility</p:attrName>
                                        </p:attrNameLst>
                                      </p:cBhvr>
                                      <p:to>
                                        <p:strVal val="visible"/>
                                      </p:to>
                                    </p:set>
                                    <p:anim calcmode="lin" valueType="num">
                                      <p:cBhvr>
                                        <p:cTn id="63" dur="500" fill="hold"/>
                                        <p:tgtEl>
                                          <p:spTgt spid="5">
                                            <p:txEl>
                                              <p:pRg st="11" end="11"/>
                                            </p:txEl>
                                          </p:spTgt>
                                        </p:tgtEl>
                                        <p:attrNameLst>
                                          <p:attrName>ppt_w</p:attrName>
                                        </p:attrNameLst>
                                      </p:cBhvr>
                                      <p:tavLst>
                                        <p:tav tm="0">
                                          <p:val>
                                            <p:fltVal val="0"/>
                                          </p:val>
                                        </p:tav>
                                        <p:tav tm="100000">
                                          <p:val>
                                            <p:strVal val="#ppt_w"/>
                                          </p:val>
                                        </p:tav>
                                      </p:tavLst>
                                    </p:anim>
                                    <p:anim calcmode="lin" valueType="num">
                                      <p:cBhvr>
                                        <p:cTn id="64" dur="500" fill="hold"/>
                                        <p:tgtEl>
                                          <p:spTgt spid="5">
                                            <p:txEl>
                                              <p:pRg st="11" end="11"/>
                                            </p:txEl>
                                          </p:spTgt>
                                        </p:tgtEl>
                                        <p:attrNameLst>
                                          <p:attrName>ppt_h</p:attrName>
                                        </p:attrNameLst>
                                      </p:cBhvr>
                                      <p:tavLst>
                                        <p:tav tm="0">
                                          <p:val>
                                            <p:fltVal val="0"/>
                                          </p:val>
                                        </p:tav>
                                        <p:tav tm="100000">
                                          <p:val>
                                            <p:strVal val="#ppt_h"/>
                                          </p:val>
                                        </p:tav>
                                      </p:tavLst>
                                    </p:anim>
                                    <p:animEffect transition="in" filter="fade">
                                      <p:cBhvr>
                                        <p:cTn id="65"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3702" y="116632"/>
            <a:ext cx="2492990" cy="707886"/>
          </a:xfrm>
          <a:prstGeom prst="rect">
            <a:avLst/>
          </a:prstGeom>
          <a:noFill/>
        </p:spPr>
        <p:txBody>
          <a:bodyPr wrap="none" rtlCol="0">
            <a:spAutoFit/>
          </a:bodyPr>
          <a:lstStyle/>
          <a:p>
            <a:r>
              <a:rPr lang="zh-CN" altLang="en-US" sz="4000" b="0" dirty="0">
                <a:solidFill>
                  <a:srgbClr val="800000"/>
                </a:solidFill>
                <a:ea typeface="黑体" pitchFamily="49" charset="-122"/>
                <a:cs typeface="Times New Roman" pitchFamily="18" charset="0"/>
              </a:rPr>
              <a:t>研究方向</a:t>
            </a:r>
            <a:r>
              <a:rPr lang="en-US" altLang="zh-CN" sz="4000" b="0" dirty="0">
                <a:solidFill>
                  <a:srgbClr val="800000"/>
                </a:solidFill>
                <a:ea typeface="黑体" pitchFamily="49" charset="-122"/>
                <a:cs typeface="Times New Roman" pitchFamily="18" charset="0"/>
              </a:rPr>
              <a:t>4</a:t>
            </a:r>
            <a:endParaRPr lang="zh-CN" altLang="en-US" sz="4000" b="0" dirty="0">
              <a:solidFill>
                <a:srgbClr val="800000"/>
              </a:solidFill>
              <a:ea typeface="黑体" pitchFamily="49" charset="-122"/>
              <a:cs typeface="Times New Roman" pitchFamily="18" charset="0"/>
            </a:endParaRPr>
          </a:p>
        </p:txBody>
      </p:sp>
      <p:cxnSp>
        <p:nvCxnSpPr>
          <p:cNvPr id="3" name="直接连接符 2"/>
          <p:cNvCxnSpPr/>
          <p:nvPr/>
        </p:nvCxnSpPr>
        <p:spPr bwMode="auto">
          <a:xfrm>
            <a:off x="6208362" y="857232"/>
            <a:ext cx="2952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10" name="矩形 36"/>
          <p:cNvSpPr>
            <a:spLocks noChangeArrowheads="1"/>
          </p:cNvSpPr>
          <p:nvPr/>
        </p:nvSpPr>
        <p:spPr bwMode="auto">
          <a:xfrm>
            <a:off x="251520" y="917784"/>
            <a:ext cx="2956545" cy="498598"/>
          </a:xfrm>
          <a:prstGeom prst="rect">
            <a:avLst/>
          </a:prstGeom>
          <a:solidFill>
            <a:schemeClr val="bg1"/>
          </a:solidFill>
          <a:ln>
            <a:noFill/>
          </a:ln>
        </p:spPr>
        <p:txBody>
          <a:bodyPr wrap="square">
            <a:spAutoFit/>
          </a:bodyPr>
          <a:lstStyle>
            <a:lvl1pPr marL="342900" indent="-342900" eaLnBrk="0" hangingPunct="0">
              <a:defRPr>
                <a:solidFill>
                  <a:schemeClr val="tx1"/>
                </a:solidFill>
                <a:latin typeface="Calibri" pitchFamily="34" charset="0"/>
                <a:ea typeface="宋体" pitchFamily="2" charset="-122"/>
              </a:defRPr>
            </a:lvl1pPr>
            <a:lvl2pPr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lvl="1">
              <a:lnSpc>
                <a:spcPct val="120000"/>
              </a:lnSpc>
              <a:buClr>
                <a:schemeClr val="tx2"/>
              </a:buClr>
              <a:buSzPct val="75000"/>
            </a:pPr>
            <a:r>
              <a:rPr lang="zh-CN" altLang="en-US" b="1" dirty="0">
                <a:solidFill>
                  <a:srgbClr val="B12923"/>
                </a:solidFill>
                <a:latin typeface="微软雅黑" pitchFamily="34" charset="-122"/>
                <a:ea typeface="微软雅黑" pitchFamily="34" charset="-122"/>
                <a:cs typeface="Times New Roman" pitchFamily="18" charset="0"/>
              </a:rPr>
              <a:t>智能大数据处理</a:t>
            </a:r>
            <a:endParaRPr lang="en-US" altLang="zh-CN" b="1" dirty="0">
              <a:solidFill>
                <a:srgbClr val="B12923"/>
              </a:solidFill>
              <a:latin typeface="微软雅黑" pitchFamily="34" charset="-122"/>
              <a:ea typeface="微软雅黑" pitchFamily="34" charset="-122"/>
              <a:cs typeface="Times New Roman" pitchFamily="18" charset="0"/>
            </a:endParaRPr>
          </a:p>
        </p:txBody>
      </p:sp>
      <p:sp>
        <p:nvSpPr>
          <p:cNvPr id="11" name="矩形 48"/>
          <p:cNvSpPr>
            <a:spLocks noChangeArrowheads="1"/>
          </p:cNvSpPr>
          <p:nvPr/>
        </p:nvSpPr>
        <p:spPr bwMode="auto">
          <a:xfrm>
            <a:off x="319752" y="5977996"/>
            <a:ext cx="17248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kumimoji="1" lang="zh-CN" altLang="en-US" sz="2000" b="1" dirty="0">
                <a:solidFill>
                  <a:schemeClr val="bg1"/>
                </a:solidFill>
                <a:latin typeface="微软雅黑" pitchFamily="34" charset="-122"/>
                <a:ea typeface="微软雅黑" pitchFamily="34" charset="-122"/>
              </a:rPr>
              <a:t>机理丰富</a:t>
            </a:r>
            <a:endParaRPr kumimoji="1" lang="en-US" altLang="zh-CN" sz="2000" b="1" dirty="0">
              <a:solidFill>
                <a:schemeClr val="bg1"/>
              </a:solidFill>
              <a:latin typeface="微软雅黑" pitchFamily="34" charset="-122"/>
              <a:ea typeface="微软雅黑" pitchFamily="34" charset="-122"/>
            </a:endParaRPr>
          </a:p>
        </p:txBody>
      </p:sp>
      <p:sp>
        <p:nvSpPr>
          <p:cNvPr id="12" name="TextBox 11"/>
          <p:cNvSpPr txBox="1"/>
          <p:nvPr/>
        </p:nvSpPr>
        <p:spPr>
          <a:xfrm>
            <a:off x="5359492" y="1123384"/>
            <a:ext cx="1716087" cy="338554"/>
          </a:xfrm>
          <a:prstGeom prst="rect">
            <a:avLst/>
          </a:prstGeom>
          <a:solidFill>
            <a:srgbClr val="024C89"/>
          </a:solidFill>
          <a:ln>
            <a:solidFill>
              <a:srgbClr val="024C89"/>
            </a:solidFill>
          </a:ln>
          <a:effectLst>
            <a:outerShdw blurRad="50800" dist="38100" dir="5400000" algn="t" rotWithShape="0">
              <a:prstClr val="black">
                <a:alpha val="40000"/>
              </a:prstClr>
            </a:outerShdw>
          </a:effectLst>
        </p:spPr>
        <p:txBody>
          <a:bodyPr wrap="square">
            <a:spAutoFit/>
          </a:bodyPr>
          <a:lstStyle/>
          <a:p>
            <a:pPr algn="ctr">
              <a:defRPr/>
            </a:pPr>
            <a:r>
              <a:rPr kumimoji="1" lang="zh-CN" altLang="en-US" sz="1600" b="1" dirty="0">
                <a:solidFill>
                  <a:schemeClr val="bg1"/>
                </a:solidFill>
                <a:latin typeface="微软雅黑" pitchFamily="34" charset="-122"/>
                <a:ea typeface="微软雅黑" pitchFamily="34" charset="-122"/>
              </a:rPr>
              <a:t>智能获取</a:t>
            </a:r>
            <a:endParaRPr kumimoji="1" lang="zh-CN" altLang="en-US" sz="1600" b="1" dirty="0">
              <a:solidFill>
                <a:schemeClr val="bg1"/>
              </a:solidFill>
              <a:latin typeface="微软雅黑" pitchFamily="34" charset="-122"/>
              <a:ea typeface="微软雅黑" pitchFamily="34" charset="-122"/>
            </a:endParaRPr>
          </a:p>
        </p:txBody>
      </p:sp>
      <p:sp>
        <p:nvSpPr>
          <p:cNvPr id="13" name="TextBox 12"/>
          <p:cNvSpPr txBox="1"/>
          <p:nvPr/>
        </p:nvSpPr>
        <p:spPr>
          <a:xfrm>
            <a:off x="5365224" y="1538307"/>
            <a:ext cx="1716087" cy="338554"/>
          </a:xfrm>
          <a:prstGeom prst="rect">
            <a:avLst/>
          </a:prstGeom>
          <a:solidFill>
            <a:srgbClr val="024C89"/>
          </a:solidFill>
          <a:ln>
            <a:solidFill>
              <a:srgbClr val="024C89"/>
            </a:solidFill>
          </a:ln>
          <a:effectLst>
            <a:outerShdw blurRad="50800" dist="38100" dir="5400000" algn="t" rotWithShape="0">
              <a:prstClr val="black">
                <a:alpha val="40000"/>
              </a:prstClr>
            </a:outerShdw>
          </a:effectLst>
        </p:spPr>
        <p:txBody>
          <a:bodyPr wrap="square">
            <a:spAutoFit/>
          </a:bodyPr>
          <a:lstStyle/>
          <a:p>
            <a:pPr algn="ctr">
              <a:defRPr/>
            </a:pPr>
            <a:r>
              <a:rPr kumimoji="1" lang="zh-CN" altLang="en-US" sz="1600" b="1" dirty="0">
                <a:solidFill>
                  <a:schemeClr val="bg1"/>
                </a:solidFill>
                <a:latin typeface="微软雅黑" pitchFamily="34" charset="-122"/>
                <a:ea typeface="微软雅黑" pitchFamily="34" charset="-122"/>
              </a:rPr>
              <a:t>智能管理</a:t>
            </a:r>
            <a:endParaRPr kumimoji="1" lang="zh-CN" altLang="en-US" sz="1600" b="1" dirty="0">
              <a:solidFill>
                <a:schemeClr val="bg1"/>
              </a:solidFill>
              <a:latin typeface="微软雅黑" pitchFamily="34" charset="-122"/>
              <a:ea typeface="微软雅黑" pitchFamily="34" charset="-122"/>
            </a:endParaRPr>
          </a:p>
        </p:txBody>
      </p:sp>
      <p:sp>
        <p:nvSpPr>
          <p:cNvPr id="14" name="TextBox 13"/>
          <p:cNvSpPr txBox="1"/>
          <p:nvPr/>
        </p:nvSpPr>
        <p:spPr>
          <a:xfrm>
            <a:off x="7150191" y="1538307"/>
            <a:ext cx="1716087" cy="338554"/>
          </a:xfrm>
          <a:prstGeom prst="rect">
            <a:avLst/>
          </a:prstGeom>
          <a:solidFill>
            <a:srgbClr val="024C89"/>
          </a:solidFill>
          <a:ln>
            <a:solidFill>
              <a:srgbClr val="024C89"/>
            </a:solidFill>
          </a:ln>
          <a:effectLst>
            <a:outerShdw blurRad="50800" dist="38100" dir="5400000" algn="t" rotWithShape="0">
              <a:prstClr val="black">
                <a:alpha val="40000"/>
              </a:prstClr>
            </a:outerShdw>
          </a:effectLst>
        </p:spPr>
        <p:txBody>
          <a:bodyPr wrap="square">
            <a:spAutoFit/>
          </a:bodyPr>
          <a:lstStyle/>
          <a:p>
            <a:pPr algn="ctr">
              <a:defRPr/>
            </a:pPr>
            <a:r>
              <a:rPr kumimoji="1" lang="zh-CN" altLang="en-US" sz="1600" b="1" dirty="0">
                <a:solidFill>
                  <a:schemeClr val="bg1"/>
                </a:solidFill>
                <a:latin typeface="微软雅黑" pitchFamily="34" charset="-122"/>
                <a:ea typeface="微软雅黑" pitchFamily="34" charset="-122"/>
              </a:rPr>
              <a:t>智能分析</a:t>
            </a:r>
            <a:endParaRPr kumimoji="1" lang="zh-CN" altLang="en-US" sz="1600" b="1" dirty="0">
              <a:solidFill>
                <a:schemeClr val="bg1"/>
              </a:solidFill>
              <a:latin typeface="微软雅黑" pitchFamily="34" charset="-122"/>
              <a:ea typeface="微软雅黑" pitchFamily="34" charset="-122"/>
            </a:endParaRPr>
          </a:p>
        </p:txBody>
      </p:sp>
      <p:sp>
        <p:nvSpPr>
          <p:cNvPr id="15" name="TextBox 14"/>
          <p:cNvSpPr txBox="1"/>
          <p:nvPr/>
        </p:nvSpPr>
        <p:spPr>
          <a:xfrm>
            <a:off x="7150191" y="1118641"/>
            <a:ext cx="1716087" cy="338554"/>
          </a:xfrm>
          <a:prstGeom prst="rect">
            <a:avLst/>
          </a:prstGeom>
          <a:solidFill>
            <a:srgbClr val="024C89"/>
          </a:solidFill>
          <a:ln>
            <a:solidFill>
              <a:srgbClr val="024C89"/>
            </a:solidFill>
          </a:ln>
          <a:effectLst>
            <a:outerShdw blurRad="50800" dist="38100" dir="5400000" algn="t" rotWithShape="0">
              <a:prstClr val="black">
                <a:alpha val="40000"/>
              </a:prstClr>
            </a:outerShdw>
          </a:effectLst>
        </p:spPr>
        <p:txBody>
          <a:bodyPr wrap="square">
            <a:spAutoFit/>
          </a:bodyPr>
          <a:lstStyle/>
          <a:p>
            <a:pPr algn="ctr">
              <a:defRPr/>
            </a:pPr>
            <a:r>
              <a:rPr kumimoji="1" lang="zh-CN" altLang="en-US" sz="1600" b="1" dirty="0">
                <a:solidFill>
                  <a:schemeClr val="bg1"/>
                </a:solidFill>
                <a:latin typeface="微软雅黑" pitchFamily="34" charset="-122"/>
                <a:ea typeface="微软雅黑" pitchFamily="34" charset="-122"/>
              </a:rPr>
              <a:t>智能清洗</a:t>
            </a:r>
            <a:endParaRPr kumimoji="1" lang="zh-CN" altLang="en-US" sz="1600" b="1" dirty="0">
              <a:solidFill>
                <a:schemeClr val="bg1"/>
              </a:solidFill>
              <a:latin typeface="微软雅黑" pitchFamily="34" charset="-122"/>
              <a:ea typeface="微软雅黑" pitchFamily="34" charset="-122"/>
            </a:endParaRPr>
          </a:p>
        </p:txBody>
      </p:sp>
      <p:pic>
        <p:nvPicPr>
          <p:cNvPr id="16" name="Picture 3" descr="C:\Users\HZ\AppData\Local\Temp\Rar$DIa0.446\人工智能＊.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09484" y="1210336"/>
            <a:ext cx="793035" cy="79303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ular Callout 16"/>
          <p:cNvSpPr/>
          <p:nvPr/>
        </p:nvSpPr>
        <p:spPr>
          <a:xfrm>
            <a:off x="5187723" y="981075"/>
            <a:ext cx="3802119" cy="1051958"/>
          </a:xfrm>
          <a:prstGeom prst="wedgeRectCallout">
            <a:avLst>
              <a:gd name="adj1" fmla="val -64085"/>
              <a:gd name="adj2" fmla="val 1179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48"/>
          <p:cNvGrpSpPr/>
          <p:nvPr/>
        </p:nvGrpSpPr>
        <p:grpSpPr>
          <a:xfrm>
            <a:off x="68921" y="1769145"/>
            <a:ext cx="8684840" cy="2000264"/>
            <a:chOff x="14482" y="1283590"/>
            <a:chExt cx="8684840" cy="2000264"/>
          </a:xfrm>
        </p:grpSpPr>
        <p:sp>
          <p:nvSpPr>
            <p:cNvPr id="28" name="右箭头 49"/>
            <p:cNvSpPr/>
            <p:nvPr/>
          </p:nvSpPr>
          <p:spPr bwMode="auto">
            <a:xfrm>
              <a:off x="4910967" y="2114996"/>
              <a:ext cx="855240" cy="276632"/>
            </a:xfrm>
            <a:prstGeom prst="rightArrow">
              <a:avLst/>
            </a:prstGeom>
            <a:solidFill>
              <a:schemeClr val="bg2">
                <a:lumMod val="10000"/>
                <a:lumOff val="9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黑体" pitchFamily="49" charset="-122"/>
                <a:ea typeface="黑体" pitchFamily="49" charset="-122"/>
              </a:endParaRPr>
            </a:p>
          </p:txBody>
        </p:sp>
        <p:grpSp>
          <p:nvGrpSpPr>
            <p:cNvPr id="29" name="组合 82"/>
            <p:cNvGrpSpPr/>
            <p:nvPr/>
          </p:nvGrpSpPr>
          <p:grpSpPr>
            <a:xfrm>
              <a:off x="14482" y="1283590"/>
              <a:ext cx="8684840" cy="2000264"/>
              <a:chOff x="142844" y="1000108"/>
              <a:chExt cx="8684840" cy="2000264"/>
            </a:xfrm>
          </p:grpSpPr>
          <p:sp>
            <p:nvSpPr>
              <p:cNvPr id="31" name="TextBox 30"/>
              <p:cNvSpPr txBox="1"/>
              <p:nvPr/>
            </p:nvSpPr>
            <p:spPr>
              <a:xfrm>
                <a:off x="7642744" y="1523554"/>
                <a:ext cx="1184940" cy="892552"/>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en-US"/>
                </a:defPPr>
                <a:lvl1pPr algn="ctr">
                  <a:spcBef>
                    <a:spcPts val="0"/>
                  </a:spcBef>
                  <a:defRPr sz="2600" b="0">
                    <a:latin typeface="黑体" pitchFamily="49" charset="-122"/>
                    <a:ea typeface="黑体" pitchFamily="49" charset="-122"/>
                  </a:defRPr>
                </a:lvl1pPr>
              </a:lstStyle>
              <a:p>
                <a:r>
                  <a:rPr lang="zh-CN" altLang="en-US" dirty="0"/>
                  <a:t>大数据</a:t>
                </a:r>
                <a:endParaRPr lang="en-US" altLang="zh-CN" dirty="0"/>
              </a:p>
              <a:p>
                <a:r>
                  <a:rPr lang="zh-CN" altLang="en-US" dirty="0"/>
                  <a:t>分析</a:t>
                </a:r>
                <a:endParaRPr lang="en-US" altLang="zh-CN" dirty="0"/>
              </a:p>
            </p:txBody>
          </p:sp>
          <p:sp>
            <p:nvSpPr>
              <p:cNvPr id="32" name="右箭头 54"/>
              <p:cNvSpPr/>
              <p:nvPr/>
            </p:nvSpPr>
            <p:spPr bwMode="auto">
              <a:xfrm>
                <a:off x="7111699" y="1857364"/>
                <a:ext cx="518558" cy="276632"/>
              </a:xfrm>
              <a:prstGeom prst="rightArrow">
                <a:avLst/>
              </a:prstGeom>
              <a:solidFill>
                <a:schemeClr val="bg2">
                  <a:lumMod val="10000"/>
                  <a:lumOff val="9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黑体" pitchFamily="49" charset="-122"/>
                  <a:ea typeface="黑体" pitchFamily="49" charset="-122"/>
                </a:endParaRPr>
              </a:p>
            </p:txBody>
          </p:sp>
          <p:sp>
            <p:nvSpPr>
              <p:cNvPr id="33" name="TextBox 32"/>
              <p:cNvSpPr txBox="1"/>
              <p:nvPr/>
            </p:nvSpPr>
            <p:spPr>
              <a:xfrm>
                <a:off x="5869077" y="1520911"/>
                <a:ext cx="1249099" cy="892552"/>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n-US"/>
                </a:defPPr>
                <a:lvl1pPr algn="ctr">
                  <a:spcBef>
                    <a:spcPts val="0"/>
                  </a:spcBef>
                  <a:defRPr sz="2600" b="0">
                    <a:latin typeface="黑体" pitchFamily="49" charset="-122"/>
                    <a:ea typeface="黑体" pitchFamily="49" charset="-122"/>
                  </a:defRPr>
                </a:lvl1pPr>
              </a:lstStyle>
              <a:p>
                <a:r>
                  <a:rPr lang="zh-CN" altLang="en-US" dirty="0"/>
                  <a:t>大数据管理</a:t>
                </a:r>
                <a:endParaRPr lang="zh-CN" altLang="en-US" dirty="0"/>
              </a:p>
            </p:txBody>
          </p:sp>
          <p:sp>
            <p:nvSpPr>
              <p:cNvPr id="34" name="右箭头 56"/>
              <p:cNvSpPr/>
              <p:nvPr/>
            </p:nvSpPr>
            <p:spPr bwMode="auto">
              <a:xfrm>
                <a:off x="3223523" y="1831514"/>
                <a:ext cx="625280" cy="276632"/>
              </a:xfrm>
              <a:prstGeom prst="rightArrow">
                <a:avLst/>
              </a:prstGeom>
              <a:solidFill>
                <a:schemeClr val="bg2">
                  <a:lumMod val="10000"/>
                  <a:lumOff val="9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黑体" pitchFamily="49" charset="-122"/>
                  <a:ea typeface="黑体" pitchFamily="49" charset="-122"/>
                </a:endParaRPr>
              </a:p>
            </p:txBody>
          </p:sp>
          <p:sp>
            <p:nvSpPr>
              <p:cNvPr id="35" name="TextBox 34"/>
              <p:cNvSpPr txBox="1"/>
              <p:nvPr/>
            </p:nvSpPr>
            <p:spPr>
              <a:xfrm>
                <a:off x="1942908" y="1523554"/>
                <a:ext cx="1280615" cy="892552"/>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spcBef>
                    <a:spcPts val="0"/>
                  </a:spcBef>
                </a:pPr>
                <a:r>
                  <a:rPr lang="zh-CN" altLang="en-US" sz="2600" b="0" dirty="0">
                    <a:latin typeface="黑体" pitchFamily="49" charset="-122"/>
                    <a:ea typeface="黑体" pitchFamily="49" charset="-122"/>
                  </a:rPr>
                  <a:t>大数据</a:t>
                </a:r>
                <a:endParaRPr lang="en-US" altLang="zh-CN" sz="2600" b="0" dirty="0">
                  <a:latin typeface="黑体" pitchFamily="49" charset="-122"/>
                  <a:ea typeface="黑体" pitchFamily="49" charset="-122"/>
                </a:endParaRPr>
              </a:p>
              <a:p>
                <a:pPr algn="ctr">
                  <a:spcBef>
                    <a:spcPts val="0"/>
                  </a:spcBef>
                </a:pPr>
                <a:r>
                  <a:rPr lang="zh-CN" altLang="en-US" sz="2600" b="0" dirty="0">
                    <a:latin typeface="黑体" pitchFamily="49" charset="-122"/>
                    <a:ea typeface="黑体" pitchFamily="49" charset="-122"/>
                  </a:rPr>
                  <a:t>获取</a:t>
                </a:r>
                <a:endParaRPr lang="zh-CN" altLang="en-US" sz="2600" b="0" dirty="0">
                  <a:latin typeface="黑体" pitchFamily="49" charset="-122"/>
                  <a:ea typeface="黑体" pitchFamily="49" charset="-122"/>
                </a:endParaRPr>
              </a:p>
            </p:txBody>
          </p:sp>
          <p:sp>
            <p:nvSpPr>
              <p:cNvPr id="36" name="右箭头 67"/>
              <p:cNvSpPr/>
              <p:nvPr/>
            </p:nvSpPr>
            <p:spPr bwMode="auto">
              <a:xfrm>
                <a:off x="1463422" y="1842850"/>
                <a:ext cx="428628" cy="285752"/>
              </a:xfrm>
              <a:prstGeom prst="rightArrow">
                <a:avLst/>
              </a:prstGeom>
              <a:solidFill>
                <a:schemeClr val="bg2">
                  <a:lumMod val="10000"/>
                  <a:lumOff val="9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黑体" pitchFamily="49" charset="-122"/>
                  <a:ea typeface="黑体" pitchFamily="49" charset="-122"/>
                </a:endParaRPr>
              </a:p>
            </p:txBody>
          </p:sp>
          <p:grpSp>
            <p:nvGrpSpPr>
              <p:cNvPr id="37" name="组合 53"/>
              <p:cNvGrpSpPr/>
              <p:nvPr/>
            </p:nvGrpSpPr>
            <p:grpSpPr>
              <a:xfrm>
                <a:off x="142844" y="1000108"/>
                <a:ext cx="1448187" cy="2000264"/>
                <a:chOff x="-1857420" y="-142900"/>
                <a:chExt cx="1448187" cy="2000264"/>
              </a:xfrm>
            </p:grpSpPr>
            <p:pic>
              <p:nvPicPr>
                <p:cNvPr id="38" name="图片 69"/>
                <p:cNvPicPr/>
                <p:nvPr/>
              </p:nvPicPr>
              <p:blipFill>
                <a:blip r:embed="rId2" cstate="print"/>
                <a:srcRect t="1893" r="64784" b="45112"/>
                <a:stretch>
                  <a:fillRect/>
                </a:stretch>
              </p:blipFill>
              <p:spPr bwMode="auto">
                <a:xfrm>
                  <a:off x="-1857420" y="-142900"/>
                  <a:ext cx="1428760" cy="2000264"/>
                </a:xfrm>
                <a:prstGeom prst="rect">
                  <a:avLst/>
                </a:prstGeom>
                <a:noFill/>
                <a:ln w="9525">
                  <a:noFill/>
                  <a:miter lim="800000"/>
                  <a:headEnd/>
                  <a:tailEnd/>
                </a:ln>
              </p:spPr>
            </p:pic>
            <p:sp>
              <p:nvSpPr>
                <p:cNvPr id="39" name="TextBox 38"/>
                <p:cNvSpPr txBox="1"/>
                <p:nvPr/>
              </p:nvSpPr>
              <p:spPr>
                <a:xfrm>
                  <a:off x="-963231" y="142852"/>
                  <a:ext cx="553998" cy="1323439"/>
                </a:xfrm>
                <a:prstGeom prst="rect">
                  <a:avLst/>
                </a:prstGeom>
                <a:noFill/>
              </p:spPr>
              <p:txBody>
                <a:bodyPr vert="eaVert" wrap="none" rtlCol="0">
                  <a:spAutoFit/>
                </a:bodyPr>
                <a:lstStyle/>
                <a:p>
                  <a:r>
                    <a:rPr lang="zh-CN" altLang="en-US" sz="2400" b="0" dirty="0">
                      <a:solidFill>
                        <a:schemeClr val="bg1"/>
                      </a:solidFill>
                      <a:latin typeface="黑体" pitchFamily="49" charset="-122"/>
                      <a:ea typeface="黑体" pitchFamily="49" charset="-122"/>
                    </a:rPr>
                    <a:t>物理世界</a:t>
                  </a:r>
                  <a:endParaRPr lang="zh-CN" altLang="en-US" sz="2400" b="0" dirty="0">
                    <a:solidFill>
                      <a:schemeClr val="bg1"/>
                    </a:solidFill>
                    <a:latin typeface="黑体" pitchFamily="49" charset="-122"/>
                    <a:ea typeface="黑体" pitchFamily="49" charset="-122"/>
                  </a:endParaRPr>
                </a:p>
              </p:txBody>
            </p:sp>
          </p:grpSp>
        </p:grpSp>
        <p:sp>
          <p:nvSpPr>
            <p:cNvPr id="30" name="TextBox 29"/>
            <p:cNvSpPr txBox="1"/>
            <p:nvPr/>
          </p:nvSpPr>
          <p:spPr>
            <a:xfrm>
              <a:off x="3720441" y="1784785"/>
              <a:ext cx="1175892" cy="892552"/>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n-US"/>
              </a:defPPr>
              <a:lvl1pPr algn="ctr">
                <a:spcBef>
                  <a:spcPts val="0"/>
                </a:spcBef>
                <a:defRPr sz="2600" b="0">
                  <a:latin typeface="黑体" pitchFamily="49" charset="-122"/>
                  <a:ea typeface="黑体" pitchFamily="49" charset="-122"/>
                </a:defRPr>
              </a:lvl1pPr>
            </a:lstStyle>
            <a:p>
              <a:r>
                <a:rPr lang="zh-CN" altLang="en-US" dirty="0"/>
                <a:t>大数据</a:t>
              </a:r>
              <a:endParaRPr lang="en-US" altLang="zh-CN" dirty="0"/>
            </a:p>
            <a:p>
              <a:r>
                <a:rPr lang="zh-CN" altLang="en-US" dirty="0"/>
                <a:t>质量</a:t>
              </a:r>
              <a:endParaRPr lang="zh-CN" altLang="en-US" dirty="0"/>
            </a:p>
          </p:txBody>
        </p:sp>
      </p:grpSp>
      <p:sp>
        <p:nvSpPr>
          <p:cNvPr id="40" name="TextBox 29"/>
          <p:cNvSpPr txBox="1">
            <a:spLocks noChangeArrowheads="1"/>
          </p:cNvSpPr>
          <p:nvPr/>
        </p:nvSpPr>
        <p:spPr bwMode="auto">
          <a:xfrm>
            <a:off x="2117485" y="5706148"/>
            <a:ext cx="1566150" cy="797342"/>
          </a:xfrm>
          <a:prstGeom prst="rect">
            <a:avLst/>
          </a:prstGeom>
          <a:solidFill>
            <a:srgbClr val="000066"/>
          </a:solidFill>
          <a:ln w="0">
            <a:noFill/>
            <a:miter lim="800000"/>
          </a:ln>
          <a:effectLst/>
          <a:scene3d>
            <a:camera prst="legacyPerspectiveTop"/>
            <a:lightRig rig="legacyFlat3" dir="b"/>
          </a:scene3d>
          <a:sp3d extrusionH="887400" prstMaterial="legacyMatte">
            <a:bevelB w="13500" h="13500" prst="angle"/>
            <a:extrusionClr>
              <a:srgbClr val="4F81BD"/>
            </a:extrusionClr>
          </a:sp3d>
        </p:spPr>
        <p:txBody>
          <a:bodyPr>
            <a:flatTx/>
          </a:bodyPr>
          <a:lstStyle/>
          <a:p>
            <a:pPr algn="ctr">
              <a:defRPr/>
            </a:pPr>
            <a:r>
              <a:rPr lang="zh-CN" altLang="en-US" sz="2400" b="1" dirty="0">
                <a:solidFill>
                  <a:schemeClr val="bg1"/>
                </a:solidFill>
                <a:latin typeface="微软雅黑" pitchFamily="34" charset="-122"/>
                <a:ea typeface="微软雅黑" pitchFamily="34" charset="-122"/>
              </a:rPr>
              <a:t>大数据管理与分析</a:t>
            </a:r>
            <a:endParaRPr lang="zh-CN" altLang="en-US" sz="2400" b="1" dirty="0">
              <a:solidFill>
                <a:schemeClr val="bg1"/>
              </a:solidFill>
              <a:latin typeface="微软雅黑" pitchFamily="34" charset="-122"/>
              <a:ea typeface="微软雅黑" pitchFamily="34" charset="-122"/>
            </a:endParaRPr>
          </a:p>
        </p:txBody>
      </p:sp>
      <p:sp>
        <p:nvSpPr>
          <p:cNvPr id="41" name="Rectangle 19"/>
          <p:cNvSpPr>
            <a:spLocks noChangeArrowheads="1"/>
          </p:cNvSpPr>
          <p:nvPr/>
        </p:nvSpPr>
        <p:spPr bwMode="auto">
          <a:xfrm>
            <a:off x="4220652" y="6282153"/>
            <a:ext cx="1315720" cy="442674"/>
          </a:xfrm>
          <a:prstGeom prst="rect">
            <a:avLst/>
          </a:prstGeom>
          <a:solidFill>
            <a:srgbClr val="024C89"/>
          </a:solidFill>
          <a:ln w="9525" cap="flat" cmpd="sng" algn="ctr">
            <a:solidFill>
              <a:srgbClr val="0000FF"/>
            </a:solidFill>
            <a:prstDash val="solid"/>
            <a:round/>
            <a:headEnd type="none" w="med" len="med"/>
            <a:tailEnd type="none" w="med" len="med"/>
          </a:ln>
          <a:effectLst>
            <a:outerShdw blurRad="406400" dir="11700000" sx="95000" sy="95000" algn="br" rotWithShape="0">
              <a:prstClr val="black">
                <a:alpha val="64000"/>
              </a:prstClr>
            </a:outerShdw>
            <a:softEdge rad="12700"/>
          </a:effectLst>
        </p:spPr>
        <p:txBody>
          <a:bodyPr vert="horz" wrap="square" lIns="91440" tIns="45720" rIns="91440" bIns="45720" numCol="1" rtlCol="0" anchor="ctr" anchorCtr="0" compatLnSpc="1">
            <a:noAutofit/>
          </a:bodyPr>
          <a:lstStyle/>
          <a:p>
            <a:pPr algn="ctr">
              <a:buClr>
                <a:srgbClr val="0000CC"/>
              </a:buClr>
            </a:pPr>
            <a:r>
              <a:rPr lang="zh-CN" altLang="en-US" sz="2000" b="1" dirty="0">
                <a:solidFill>
                  <a:schemeClr val="bg1"/>
                </a:solidFill>
                <a:latin typeface="微软雅黑" pitchFamily="34" charset="-122"/>
                <a:ea typeface="微软雅黑" pitchFamily="34" charset="-122"/>
              </a:rPr>
              <a:t>实时高效</a:t>
            </a:r>
            <a:endParaRPr lang="en-US" altLang="zh-CN" sz="2000" b="1" dirty="0">
              <a:solidFill>
                <a:schemeClr val="bg1"/>
              </a:solidFill>
              <a:latin typeface="微软雅黑" pitchFamily="34" charset="-122"/>
              <a:ea typeface="微软雅黑" pitchFamily="34" charset="-122"/>
            </a:endParaRPr>
          </a:p>
        </p:txBody>
      </p:sp>
      <p:sp>
        <p:nvSpPr>
          <p:cNvPr id="42" name="AutoShape 2"/>
          <p:cNvSpPr/>
          <p:nvPr/>
        </p:nvSpPr>
        <p:spPr bwMode="auto">
          <a:xfrm rot="10800000" flipH="1">
            <a:off x="3827792" y="5945725"/>
            <a:ext cx="288000" cy="485061"/>
          </a:xfrm>
          <a:prstGeom prst="leftBrace">
            <a:avLst>
              <a:gd name="adj1" fmla="val 34516"/>
              <a:gd name="adj2" fmla="val 50000"/>
            </a:avLst>
          </a:prstGeom>
          <a:noFill/>
          <a:ln w="88900">
            <a:solidFill>
              <a:srgbClr val="000066"/>
            </a:solidFill>
            <a:round/>
            <a:headEnd type="stealth" w="med" len="med"/>
            <a:tailEnd type="stealth" w="med" len="med"/>
          </a:ln>
        </p:spPr>
        <p:txBody>
          <a:bodyPr wrap="square" anchor="ctr">
            <a:spAutoFit/>
          </a:bodyPr>
          <a:lstStyle/>
          <a:p>
            <a:endParaRPr lang="zh-CN" altLang="en-US" b="1">
              <a:latin typeface="微软雅黑" pitchFamily="34" charset="-122"/>
              <a:ea typeface="微软雅黑" pitchFamily="34" charset="-122"/>
            </a:endParaRPr>
          </a:p>
        </p:txBody>
      </p:sp>
      <p:sp>
        <p:nvSpPr>
          <p:cNvPr id="43" name="AutoShape 2"/>
          <p:cNvSpPr/>
          <p:nvPr/>
        </p:nvSpPr>
        <p:spPr bwMode="auto">
          <a:xfrm flipH="1">
            <a:off x="1745511" y="5877940"/>
            <a:ext cx="288000" cy="485061"/>
          </a:xfrm>
          <a:prstGeom prst="leftBrace">
            <a:avLst>
              <a:gd name="adj1" fmla="val 34516"/>
              <a:gd name="adj2" fmla="val 50000"/>
            </a:avLst>
          </a:prstGeom>
          <a:noFill/>
          <a:ln w="88900">
            <a:solidFill>
              <a:srgbClr val="C00000"/>
            </a:solidFill>
            <a:round/>
            <a:headEnd type="stealth" w="med" len="med"/>
            <a:tailEnd type="stealth" w="med" len="med"/>
          </a:ln>
        </p:spPr>
        <p:txBody>
          <a:bodyPr wrap="square" anchor="ctr">
            <a:spAutoFit/>
          </a:bodyPr>
          <a:lstStyle/>
          <a:p>
            <a:endParaRPr lang="zh-CN" altLang="en-US" b="1">
              <a:latin typeface="微软雅黑" pitchFamily="34" charset="-122"/>
              <a:ea typeface="微软雅黑" pitchFamily="34" charset="-122"/>
            </a:endParaRPr>
          </a:p>
        </p:txBody>
      </p:sp>
      <p:sp>
        <p:nvSpPr>
          <p:cNvPr id="44" name="圆角矩形 86"/>
          <p:cNvSpPr/>
          <p:nvPr/>
        </p:nvSpPr>
        <p:spPr bwMode="auto">
          <a:xfrm>
            <a:off x="251520" y="6282153"/>
            <a:ext cx="1300307" cy="442674"/>
          </a:xfrm>
          <a:prstGeom prst="roundRect">
            <a:avLst>
              <a:gd name="adj" fmla="val 0"/>
            </a:avLst>
          </a:prstGeom>
          <a:solidFill>
            <a:srgbClr val="A50021"/>
          </a:solidFill>
          <a:ln w="9525" cap="flat" cmpd="sng" algn="ctr">
            <a:noFill/>
            <a:prstDash val="solid"/>
            <a:round/>
            <a:headEnd type="none" w="med" len="med"/>
            <a:tailEnd type="none" w="med" len="med"/>
          </a:ln>
          <a:effectLst>
            <a:outerShdw blurRad="406400" dir="11700000" sx="95000" sy="95000" algn="br" rotWithShape="0">
              <a:prstClr val="black">
                <a:alpha val="64000"/>
              </a:prstClr>
            </a:outerShdw>
          </a:effectLst>
        </p:spPr>
        <p:txBody>
          <a:bodyPr vert="horz" wrap="square" lIns="91440" tIns="45720" rIns="91440" bIns="45720" numCol="1" rtlCol="0" anchor="ctr" anchorCtr="0" compatLnSpc="1">
            <a:spAutoFit/>
          </a:bodyPr>
          <a:lstStyle/>
          <a:p>
            <a:pPr algn="ctr">
              <a:buClr>
                <a:srgbClr val="0000CC"/>
              </a:buClr>
              <a:defRPr/>
            </a:pPr>
            <a:r>
              <a:rPr lang="zh-CN" altLang="en-US" sz="2000" b="1" dirty="0">
                <a:solidFill>
                  <a:schemeClr val="bg1"/>
                </a:solidFill>
                <a:latin typeface="微软雅黑" pitchFamily="34" charset="-122"/>
                <a:ea typeface="微软雅黑" pitchFamily="34" charset="-122"/>
              </a:rPr>
              <a:t>质量保障</a:t>
            </a:r>
            <a:endParaRPr lang="en-US" altLang="zh-CN" sz="2000" b="1" dirty="0">
              <a:solidFill>
                <a:schemeClr val="bg1"/>
              </a:solidFill>
              <a:latin typeface="微软雅黑" pitchFamily="34" charset="-122"/>
              <a:ea typeface="微软雅黑" pitchFamily="34" charset="-122"/>
            </a:endParaRPr>
          </a:p>
        </p:txBody>
      </p:sp>
      <p:sp>
        <p:nvSpPr>
          <p:cNvPr id="45" name="Oval 44"/>
          <p:cNvSpPr/>
          <p:nvPr/>
        </p:nvSpPr>
        <p:spPr bwMode="auto">
          <a:xfrm>
            <a:off x="540993" y="5452700"/>
            <a:ext cx="721360" cy="735556"/>
          </a:xfrm>
          <a:prstGeom prst="ellipse">
            <a:avLst/>
          </a:prstGeom>
          <a:solidFill>
            <a:srgbClr val="A50021"/>
          </a:solidFill>
          <a:ln w="9525" cap="flat" cmpd="sng" algn="ctr">
            <a:noFill/>
            <a:prstDash val="solid"/>
            <a:round/>
            <a:headEnd type="none" w="med" len="med"/>
            <a:tailEnd type="none" w="med" len="med"/>
          </a:ln>
          <a:effectLst>
            <a:outerShdw blurRad="406400" dir="11700000" sx="95000" sy="95000" algn="br" rotWithShape="0">
              <a:prstClr val="black">
                <a:alpha val="64000"/>
              </a:prstClr>
            </a:outerShdw>
          </a:effectLst>
        </p:spPr>
        <p:txBody>
          <a:bodyPr vert="horz" wrap="square" lIns="91440" tIns="45720" rIns="91440" bIns="45720" numCol="1" rtlCol="0" anchor="ctr" anchorCtr="0" compatLnSpc="1">
            <a:noAutofit/>
          </a:bodyPr>
          <a:lstStyle/>
          <a:p>
            <a:pPr algn="ctr">
              <a:buClr>
                <a:srgbClr val="0000CC"/>
              </a:buClr>
            </a:pPr>
            <a:r>
              <a:rPr lang="zh-CN" altLang="en-US" sz="2000" b="1" dirty="0">
                <a:solidFill>
                  <a:schemeClr val="bg1"/>
                </a:solidFill>
                <a:latin typeface="微软雅黑" pitchFamily="34" charset="-122"/>
                <a:ea typeface="微软雅黑" pitchFamily="34" charset="-122"/>
              </a:rPr>
              <a:t>质</a:t>
            </a:r>
            <a:endParaRPr lang="zh-CN" altLang="en-US" sz="2000" b="1" dirty="0">
              <a:solidFill>
                <a:schemeClr val="bg1"/>
              </a:solidFill>
              <a:latin typeface="微软雅黑" pitchFamily="34" charset="-122"/>
              <a:ea typeface="微软雅黑" pitchFamily="34" charset="-122"/>
            </a:endParaRPr>
          </a:p>
        </p:txBody>
      </p:sp>
      <p:sp>
        <p:nvSpPr>
          <p:cNvPr id="46" name="Oval 45"/>
          <p:cNvSpPr/>
          <p:nvPr/>
        </p:nvSpPr>
        <p:spPr bwMode="auto">
          <a:xfrm>
            <a:off x="4463607" y="5396256"/>
            <a:ext cx="792000" cy="792000"/>
          </a:xfrm>
          <a:prstGeom prst="ellipse">
            <a:avLst/>
          </a:prstGeom>
          <a:solidFill>
            <a:srgbClr val="024C89"/>
          </a:solidFill>
          <a:ln w="9525" cap="flat" cmpd="sng" algn="ctr">
            <a:solidFill>
              <a:srgbClr val="0000FF"/>
            </a:solidFill>
            <a:prstDash val="solid"/>
            <a:round/>
            <a:headEnd type="none" w="med" len="med"/>
            <a:tailEnd type="none" w="med" len="med"/>
          </a:ln>
          <a:effectLst>
            <a:outerShdw blurRad="406400" dir="11700000" sx="95000" sy="95000" algn="br" rotWithShape="0">
              <a:prstClr val="black">
                <a:alpha val="64000"/>
              </a:prstClr>
            </a:outerShdw>
            <a:softEdge rad="12700"/>
          </a:effectLst>
        </p:spPr>
        <p:txBody>
          <a:bodyPr vert="horz" wrap="square" lIns="91440" tIns="45720" rIns="91440" bIns="45720" numCol="1" rtlCol="0" anchor="ctr" anchorCtr="0" compatLnSpc="1">
            <a:noAutofit/>
          </a:bodyPr>
          <a:lstStyle/>
          <a:p>
            <a:pPr algn="ctr">
              <a:buClr>
                <a:srgbClr val="0000CC"/>
              </a:buClr>
            </a:pPr>
            <a:r>
              <a:rPr lang="zh-CN" altLang="en-US" sz="2000" b="1" dirty="0">
                <a:solidFill>
                  <a:schemeClr val="bg1"/>
                </a:solidFill>
                <a:latin typeface="微软雅黑" pitchFamily="34" charset="-122"/>
                <a:ea typeface="微软雅黑" pitchFamily="34" charset="-122"/>
              </a:rPr>
              <a:t>量</a:t>
            </a:r>
            <a:endParaRPr lang="zh-CN" altLang="en-US" sz="2000" b="1" dirty="0">
              <a:solidFill>
                <a:schemeClr val="bg1"/>
              </a:solidFill>
              <a:latin typeface="微软雅黑" pitchFamily="34" charset="-122"/>
              <a:ea typeface="微软雅黑" pitchFamily="34" charset="-122"/>
            </a:endParaRPr>
          </a:p>
        </p:txBody>
      </p:sp>
      <p:sp>
        <p:nvSpPr>
          <p:cNvPr id="47" name="Rectangle 19"/>
          <p:cNvSpPr>
            <a:spLocks noChangeArrowheads="1"/>
          </p:cNvSpPr>
          <p:nvPr/>
        </p:nvSpPr>
        <p:spPr bwMode="auto">
          <a:xfrm>
            <a:off x="2242700" y="4024805"/>
            <a:ext cx="1315720" cy="442674"/>
          </a:xfrm>
          <a:prstGeom prst="rect">
            <a:avLst/>
          </a:prstGeom>
          <a:solidFill>
            <a:schemeClr val="tx2">
              <a:lumMod val="60000"/>
              <a:lumOff val="40000"/>
            </a:schemeClr>
          </a:solidFill>
          <a:ln w="9525" cap="flat" cmpd="sng" algn="ctr">
            <a:solidFill>
              <a:schemeClr val="accent6">
                <a:lumMod val="60000"/>
                <a:lumOff val="40000"/>
              </a:schemeClr>
            </a:solidFill>
            <a:prstDash val="solid"/>
            <a:round/>
            <a:headEnd type="none" w="med" len="med"/>
            <a:tailEnd type="none" w="med" len="med"/>
          </a:ln>
          <a:effectLst>
            <a:outerShdw blurRad="406400" dir="11700000" sx="95000" sy="95000" algn="br" rotWithShape="0">
              <a:prstClr val="black">
                <a:alpha val="64000"/>
              </a:prstClr>
            </a:outerShdw>
            <a:softEdge rad="12700"/>
          </a:effectLst>
        </p:spPr>
        <p:txBody>
          <a:bodyPr vert="horz" wrap="square" lIns="91440" tIns="45720" rIns="91440" bIns="45720" numCol="1" rtlCol="0" anchor="ctr" anchorCtr="0" compatLnSpc="1">
            <a:noAutofit/>
          </a:bodyPr>
          <a:lstStyle/>
          <a:p>
            <a:pPr algn="ctr">
              <a:buClr>
                <a:srgbClr val="0000CC"/>
              </a:buClr>
            </a:pPr>
            <a:r>
              <a:rPr lang="zh-CN" altLang="en-US" sz="2000" dirty="0">
                <a:solidFill>
                  <a:schemeClr val="bg1"/>
                </a:solidFill>
                <a:latin typeface="微软雅黑" pitchFamily="34" charset="-122"/>
                <a:ea typeface="微软雅黑" pitchFamily="34" charset="-122"/>
              </a:rPr>
              <a:t>自主适应</a:t>
            </a:r>
            <a:endParaRPr lang="en-US" altLang="zh-CN" sz="2000" dirty="0">
              <a:solidFill>
                <a:schemeClr val="bg1"/>
              </a:solidFill>
              <a:latin typeface="微软雅黑" pitchFamily="34" charset="-122"/>
              <a:ea typeface="微软雅黑" pitchFamily="34" charset="-122"/>
            </a:endParaRPr>
          </a:p>
        </p:txBody>
      </p:sp>
      <p:sp>
        <p:nvSpPr>
          <p:cNvPr id="48" name="AutoShape 2"/>
          <p:cNvSpPr/>
          <p:nvPr/>
        </p:nvSpPr>
        <p:spPr bwMode="auto">
          <a:xfrm rot="16200000" flipH="1">
            <a:off x="2756559" y="5157059"/>
            <a:ext cx="288000" cy="458153"/>
          </a:xfrm>
          <a:prstGeom prst="leftBrace">
            <a:avLst>
              <a:gd name="adj1" fmla="val 34516"/>
              <a:gd name="adj2" fmla="val 50000"/>
            </a:avLst>
          </a:prstGeom>
          <a:solidFill>
            <a:schemeClr val="tx2">
              <a:lumMod val="60000"/>
              <a:lumOff val="40000"/>
            </a:schemeClr>
          </a:solidFill>
          <a:ln w="9525" cap="flat" cmpd="sng" algn="ctr">
            <a:solidFill>
              <a:schemeClr val="accent6">
                <a:lumMod val="60000"/>
                <a:lumOff val="40000"/>
              </a:schemeClr>
            </a:solidFill>
            <a:prstDash val="solid"/>
            <a:round/>
            <a:headEnd type="none" w="med" len="med"/>
            <a:tailEnd type="none" w="med" len="med"/>
          </a:ln>
          <a:effectLst>
            <a:outerShdw blurRad="406400" dir="11700000" sx="95000" sy="95000" algn="br" rotWithShape="0">
              <a:prstClr val="black">
                <a:alpha val="64000"/>
              </a:prstClr>
            </a:outerShdw>
            <a:softEdge rad="12700"/>
          </a:effectLst>
        </p:spPr>
        <p:txBody>
          <a:bodyPr vert="horz" wrap="square" lIns="91440" tIns="45720" rIns="91440" bIns="45720" numCol="1" rtlCol="0" anchor="ctr" anchorCtr="0" compatLnSpc="1">
            <a:noAutofit/>
          </a:bodyPr>
          <a:lstStyle/>
          <a:p>
            <a:pPr algn="ctr">
              <a:buClr>
                <a:srgbClr val="0000CC"/>
              </a:buClr>
            </a:pPr>
            <a:endParaRPr lang="zh-CN" altLang="en-US" sz="2000">
              <a:solidFill>
                <a:schemeClr val="bg1"/>
              </a:solidFill>
              <a:latin typeface="微软雅黑" pitchFamily="34" charset="-122"/>
              <a:ea typeface="微软雅黑" pitchFamily="34" charset="-122"/>
            </a:endParaRPr>
          </a:p>
        </p:txBody>
      </p:sp>
      <p:sp>
        <p:nvSpPr>
          <p:cNvPr id="49" name="Oval 48"/>
          <p:cNvSpPr/>
          <p:nvPr/>
        </p:nvSpPr>
        <p:spPr bwMode="auto">
          <a:xfrm>
            <a:off x="2504560" y="4500238"/>
            <a:ext cx="792000" cy="792000"/>
          </a:xfrm>
          <a:prstGeom prst="ellipse">
            <a:avLst/>
          </a:prstGeom>
          <a:solidFill>
            <a:schemeClr val="tx2">
              <a:lumMod val="60000"/>
              <a:lumOff val="40000"/>
            </a:schemeClr>
          </a:solidFill>
          <a:ln w="9525" cap="flat" cmpd="sng" algn="ctr">
            <a:solidFill>
              <a:schemeClr val="accent6">
                <a:lumMod val="60000"/>
                <a:lumOff val="40000"/>
              </a:schemeClr>
            </a:solidFill>
            <a:prstDash val="solid"/>
            <a:round/>
            <a:headEnd type="none" w="med" len="med"/>
            <a:tailEnd type="none" w="med" len="med"/>
          </a:ln>
          <a:effectLst>
            <a:outerShdw blurRad="406400" dir="11700000" sx="95000" sy="95000" algn="br" rotWithShape="0">
              <a:prstClr val="black">
                <a:alpha val="64000"/>
              </a:prstClr>
            </a:outerShdw>
            <a:softEdge rad="12700"/>
          </a:effectLst>
        </p:spPr>
        <p:txBody>
          <a:bodyPr vert="horz" wrap="square" lIns="91440" tIns="45720" rIns="91440" bIns="45720" numCol="1" rtlCol="0" anchor="ctr" anchorCtr="0" compatLnSpc="1">
            <a:noAutofit/>
          </a:bodyPr>
          <a:lstStyle/>
          <a:p>
            <a:pPr algn="ctr">
              <a:buClr>
                <a:srgbClr val="0000CC"/>
              </a:buClr>
            </a:pPr>
            <a:r>
              <a:rPr lang="zh-CN" altLang="en-US" sz="2000" dirty="0">
                <a:solidFill>
                  <a:schemeClr val="bg1"/>
                </a:solidFill>
                <a:latin typeface="微软雅黑" pitchFamily="34" charset="-122"/>
                <a:ea typeface="微软雅黑" pitchFamily="34" charset="-122"/>
              </a:rPr>
              <a:t>智</a:t>
            </a:r>
            <a:endParaRPr lang="zh-CN" altLang="en-US" sz="2000" dirty="0">
              <a:solidFill>
                <a:schemeClr val="bg1"/>
              </a:solidFill>
              <a:latin typeface="微软雅黑" pitchFamily="34" charset="-122"/>
              <a:ea typeface="微软雅黑" pitchFamily="34" charset="-122"/>
            </a:endParaRPr>
          </a:p>
        </p:txBody>
      </p:sp>
      <p:sp>
        <p:nvSpPr>
          <p:cNvPr id="4" name="TextBox 3"/>
          <p:cNvSpPr txBox="1"/>
          <p:nvPr/>
        </p:nvSpPr>
        <p:spPr>
          <a:xfrm>
            <a:off x="5952994" y="4321153"/>
            <a:ext cx="2800767" cy="1384995"/>
          </a:xfrm>
          <a:prstGeom prst="rect">
            <a:avLst/>
          </a:prstGeom>
          <a:noFill/>
        </p:spPr>
        <p:txBody>
          <a:bodyPr wrap="none" rtlCol="0">
            <a:spAutoFit/>
          </a:bodyPr>
          <a:lstStyle/>
          <a:p>
            <a:pPr marL="457200" indent="-457200">
              <a:buFont typeface="Wingdings" pitchFamily="2" charset="2"/>
              <a:buChar char="Ø"/>
            </a:pPr>
            <a:r>
              <a:rPr lang="zh-CN" altLang="en-US" sz="2800" b="0" dirty="0">
                <a:latin typeface="微软雅黑" pitchFamily="34" charset="-122"/>
                <a:ea typeface="微软雅黑" pitchFamily="34" charset="-122"/>
              </a:rPr>
              <a:t>自主数据管理</a:t>
            </a:r>
            <a:endParaRPr lang="en-US" altLang="zh-CN" sz="2800" b="0" dirty="0">
              <a:latin typeface="微软雅黑" pitchFamily="34" charset="-122"/>
              <a:ea typeface="微软雅黑" pitchFamily="34" charset="-122"/>
            </a:endParaRPr>
          </a:p>
          <a:p>
            <a:pPr marL="457200" indent="-457200">
              <a:buFont typeface="Wingdings" pitchFamily="2" charset="2"/>
              <a:buChar char="Ø"/>
            </a:pPr>
            <a:r>
              <a:rPr lang="zh-CN" altLang="en-US" sz="2800" b="0" dirty="0">
                <a:latin typeface="微软雅黑" pitchFamily="34" charset="-122"/>
                <a:ea typeface="微软雅黑" pitchFamily="34" charset="-122"/>
              </a:rPr>
              <a:t>自动机器学习</a:t>
            </a:r>
            <a:endParaRPr lang="en-US" altLang="zh-CN" sz="2800" b="0" dirty="0">
              <a:latin typeface="微软雅黑" pitchFamily="34" charset="-122"/>
              <a:ea typeface="微软雅黑" pitchFamily="34" charset="-122"/>
            </a:endParaRPr>
          </a:p>
          <a:p>
            <a:pPr marL="457200" indent="-457200">
              <a:buFont typeface="Wingdings" pitchFamily="2" charset="2"/>
              <a:buChar char="Ø"/>
            </a:pPr>
            <a:r>
              <a:rPr lang="zh-CN" altLang="en-US" sz="2800" b="0" dirty="0">
                <a:latin typeface="微软雅黑" pitchFamily="34" charset="-122"/>
                <a:ea typeface="微软雅黑" pitchFamily="34" charset="-122"/>
              </a:rPr>
              <a:t>智能数据治理</a:t>
            </a:r>
            <a:endParaRPr lang="zh-CN" altLang="en-US" sz="2800" b="0" dirty="0">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3702" y="116632"/>
            <a:ext cx="2492990" cy="707886"/>
          </a:xfrm>
          <a:prstGeom prst="rect">
            <a:avLst/>
          </a:prstGeom>
          <a:noFill/>
        </p:spPr>
        <p:txBody>
          <a:bodyPr wrap="none" rtlCol="0">
            <a:spAutoFit/>
          </a:bodyPr>
          <a:lstStyle/>
          <a:p>
            <a:r>
              <a:rPr lang="zh-CN" altLang="en-US" sz="4000" b="0" dirty="0">
                <a:solidFill>
                  <a:srgbClr val="800000"/>
                </a:solidFill>
                <a:ea typeface="黑体" pitchFamily="49" charset="-122"/>
                <a:cs typeface="Times New Roman" pitchFamily="18" charset="0"/>
              </a:rPr>
              <a:t>研究方向</a:t>
            </a:r>
            <a:r>
              <a:rPr lang="en-US" altLang="zh-CN" sz="4000" b="0" dirty="0">
                <a:solidFill>
                  <a:srgbClr val="800000"/>
                </a:solidFill>
                <a:ea typeface="黑体" pitchFamily="49" charset="-122"/>
                <a:cs typeface="Times New Roman" pitchFamily="18" charset="0"/>
              </a:rPr>
              <a:t>5</a:t>
            </a:r>
            <a:endParaRPr lang="zh-CN" altLang="en-US" sz="4000" b="0" dirty="0">
              <a:solidFill>
                <a:srgbClr val="800000"/>
              </a:solidFill>
              <a:ea typeface="黑体" pitchFamily="49" charset="-122"/>
              <a:cs typeface="Times New Roman" pitchFamily="18" charset="0"/>
            </a:endParaRPr>
          </a:p>
        </p:txBody>
      </p:sp>
      <p:cxnSp>
        <p:nvCxnSpPr>
          <p:cNvPr id="3" name="直接连接符 2"/>
          <p:cNvCxnSpPr/>
          <p:nvPr/>
        </p:nvCxnSpPr>
        <p:spPr bwMode="auto">
          <a:xfrm>
            <a:off x="6208362" y="857232"/>
            <a:ext cx="2952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10" name="矩形 36"/>
          <p:cNvSpPr>
            <a:spLocks noChangeArrowheads="1"/>
          </p:cNvSpPr>
          <p:nvPr/>
        </p:nvSpPr>
        <p:spPr bwMode="auto">
          <a:xfrm>
            <a:off x="251520" y="917784"/>
            <a:ext cx="2956545" cy="599331"/>
          </a:xfrm>
          <a:prstGeom prst="rect">
            <a:avLst/>
          </a:prstGeom>
          <a:solidFill>
            <a:schemeClr val="bg1"/>
          </a:solidFill>
          <a:ln>
            <a:noFill/>
          </a:ln>
        </p:spPr>
        <p:txBody>
          <a:bodyPr wrap="square">
            <a:spAutoFit/>
          </a:bodyPr>
          <a:lstStyle>
            <a:lvl1pPr marL="342900" indent="-342900" eaLnBrk="0" hangingPunct="0">
              <a:defRPr>
                <a:solidFill>
                  <a:schemeClr val="tx1"/>
                </a:solidFill>
                <a:latin typeface="Calibri" pitchFamily="34" charset="0"/>
                <a:ea typeface="宋体" pitchFamily="2" charset="-122"/>
              </a:defRPr>
            </a:lvl1pPr>
            <a:lvl2pPr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lvl="1">
              <a:lnSpc>
                <a:spcPct val="120000"/>
              </a:lnSpc>
              <a:buClr>
                <a:schemeClr val="tx2"/>
              </a:buClr>
              <a:buSzPct val="75000"/>
            </a:pPr>
            <a:r>
              <a:rPr lang="zh-CN" altLang="en-US" b="1" dirty="0">
                <a:solidFill>
                  <a:srgbClr val="B12923"/>
                </a:solidFill>
                <a:latin typeface="微软雅黑" pitchFamily="34" charset="-122"/>
                <a:ea typeface="微软雅黑" pitchFamily="34" charset="-122"/>
                <a:cs typeface="Times New Roman" pitchFamily="18" charset="0"/>
              </a:rPr>
              <a:t>数据智能</a:t>
            </a:r>
            <a:endParaRPr lang="en-US" altLang="zh-CN" b="1" dirty="0">
              <a:solidFill>
                <a:srgbClr val="B12923"/>
              </a:solidFill>
              <a:latin typeface="微软雅黑" pitchFamily="34" charset="-122"/>
              <a:ea typeface="微软雅黑" pitchFamily="34" charset="-122"/>
              <a:cs typeface="Times New Roman" pitchFamily="18" charset="0"/>
            </a:endParaRPr>
          </a:p>
        </p:txBody>
      </p:sp>
      <p:pic>
        <p:nvPicPr>
          <p:cNvPr id="60"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5676" y="3241425"/>
            <a:ext cx="17716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标题 7"/>
          <p:cNvSpPr txBox="1"/>
          <p:nvPr/>
        </p:nvSpPr>
        <p:spPr>
          <a:xfrm>
            <a:off x="829851" y="2842962"/>
            <a:ext cx="1387475" cy="487363"/>
          </a:xfrm>
          <a:prstGeom prst="rect">
            <a:avLst/>
          </a:prstGeom>
        </p:spPr>
        <p:txBody>
          <a:bodyPr anchor="ctr">
            <a:normAutofit fontScale="95000"/>
          </a:bodyPr>
          <a:lstStyle>
            <a:lvl1pPr algn="l" defTabSz="914400" rtl="0" eaLnBrk="1" latinLnBrk="0" hangingPunct="1">
              <a:lnSpc>
                <a:spcPct val="90000"/>
              </a:lnSpc>
              <a:spcBef>
                <a:spcPct val="0"/>
              </a:spcBef>
              <a:buNone/>
              <a:defRPr sz="3600" kern="1200">
                <a:solidFill>
                  <a:schemeClr val="tx1"/>
                </a:solidFill>
                <a:latin typeface="Segoe UI" pitchFamily="34" charset="0"/>
                <a:ea typeface="微软雅黑" pitchFamily="34" charset="-122"/>
                <a:cs typeface="Segoe UI" pitchFamily="34" charset="0"/>
              </a:defRPr>
            </a:lvl1pPr>
          </a:lstStyle>
          <a:p>
            <a:pPr>
              <a:buFont typeface="Arial" pitchFamily="34" charset="0"/>
              <a:buNone/>
              <a:defRPr/>
            </a:pPr>
            <a:endParaRPr lang="en-US" sz="1600" dirty="0"/>
          </a:p>
        </p:txBody>
      </p:sp>
      <p:pic>
        <p:nvPicPr>
          <p:cNvPr id="62"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264" y="3262062"/>
            <a:ext cx="20129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标题 7"/>
          <p:cNvSpPr txBox="1">
            <a:spLocks noChangeArrowheads="1"/>
          </p:cNvSpPr>
          <p:nvPr/>
        </p:nvSpPr>
        <p:spPr bwMode="auto">
          <a:xfrm>
            <a:off x="6414676" y="2842962"/>
            <a:ext cx="303371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 typeface="Arial" pitchFamily="34" charset="0"/>
              <a:buNone/>
            </a:pPr>
            <a:r>
              <a:rPr lang="zh-CN" altLang="en-US" sz="1600" dirty="0">
                <a:solidFill>
                  <a:schemeClr val="bg2"/>
                </a:solidFill>
                <a:latin typeface="Segoe UI" pitchFamily="34" charset="0"/>
                <a:ea typeface="微软雅黑" pitchFamily="34" charset="-122"/>
              </a:rPr>
              <a:t>可扩展和稳定的计算平台</a:t>
            </a:r>
            <a:endParaRPr lang="zh-CN" altLang="en-US" sz="1600" dirty="0">
              <a:solidFill>
                <a:schemeClr val="bg2"/>
              </a:solidFill>
              <a:latin typeface="Segoe UI" pitchFamily="34" charset="0"/>
              <a:ea typeface="微软雅黑" pitchFamily="34" charset="-122"/>
            </a:endParaRPr>
          </a:p>
        </p:txBody>
      </p:sp>
      <p:sp>
        <p:nvSpPr>
          <p:cNvPr id="64" name="右箭头 11"/>
          <p:cNvSpPr/>
          <p:nvPr/>
        </p:nvSpPr>
        <p:spPr>
          <a:xfrm rot="2319554">
            <a:off x="2076039" y="4720975"/>
            <a:ext cx="1311275" cy="354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itchFamily="34" charset="0"/>
              <a:buNone/>
              <a:defRPr/>
            </a:pPr>
            <a:endParaRPr kumimoji="1" lang="zh-CN" altLang="en-US"/>
          </a:p>
        </p:txBody>
      </p:sp>
      <p:pic>
        <p:nvPicPr>
          <p:cNvPr id="65"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051" y="3341437"/>
            <a:ext cx="183515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标题 7"/>
          <p:cNvSpPr txBox="1"/>
          <p:nvPr/>
        </p:nvSpPr>
        <p:spPr>
          <a:xfrm>
            <a:off x="3782601" y="2842962"/>
            <a:ext cx="1828800" cy="487362"/>
          </a:xfrm>
          <a:prstGeom prst="rect">
            <a:avLst/>
          </a:prstGeom>
        </p:spPr>
        <p:txBody>
          <a:bodyPr anchor="ctr">
            <a:normAutofit fontScale="97500"/>
          </a:bodyPr>
          <a:lstStyle>
            <a:lvl1pPr algn="l" defTabSz="914400" rtl="0" eaLnBrk="1" latinLnBrk="0" hangingPunct="1">
              <a:lnSpc>
                <a:spcPct val="90000"/>
              </a:lnSpc>
              <a:spcBef>
                <a:spcPct val="0"/>
              </a:spcBef>
              <a:buNone/>
              <a:defRPr sz="3600" kern="1200">
                <a:solidFill>
                  <a:schemeClr val="tx1"/>
                </a:solidFill>
                <a:latin typeface="Segoe UI" pitchFamily="34" charset="0"/>
                <a:ea typeface="微软雅黑" pitchFamily="34" charset="-122"/>
                <a:cs typeface="Segoe UI" pitchFamily="34" charset="0"/>
              </a:defRPr>
            </a:lvl1pPr>
          </a:lstStyle>
          <a:p>
            <a:pPr>
              <a:buFont typeface="Arial" pitchFamily="34" charset="0"/>
              <a:buNone/>
              <a:defRPr/>
            </a:pPr>
            <a:r>
              <a:rPr lang="zh-CN" altLang="en-US" sz="1600" dirty="0">
                <a:solidFill>
                  <a:schemeClr val="bg2"/>
                </a:solidFill>
              </a:rPr>
              <a:t>知识管理</a:t>
            </a:r>
            <a:endParaRPr lang="en-US" altLang="zh-CN" sz="1600" dirty="0">
              <a:solidFill>
                <a:schemeClr val="bg2"/>
              </a:solidFill>
            </a:endParaRPr>
          </a:p>
        </p:txBody>
      </p:sp>
      <p:pic>
        <p:nvPicPr>
          <p:cNvPr id="6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076" y="5289300"/>
            <a:ext cx="2027238"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右箭头 4"/>
          <p:cNvSpPr/>
          <p:nvPr/>
        </p:nvSpPr>
        <p:spPr>
          <a:xfrm rot="9189884">
            <a:off x="5058951" y="4663825"/>
            <a:ext cx="1739900" cy="354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itchFamily="34" charset="0"/>
              <a:buNone/>
              <a:defRPr/>
            </a:pPr>
            <a:endParaRPr kumimoji="1" lang="zh-CN" altLang="en-US"/>
          </a:p>
        </p:txBody>
      </p:sp>
      <p:sp>
        <p:nvSpPr>
          <p:cNvPr id="69" name="右箭头 10"/>
          <p:cNvSpPr/>
          <p:nvPr/>
        </p:nvSpPr>
        <p:spPr>
          <a:xfrm rot="5400000">
            <a:off x="3804033" y="4766218"/>
            <a:ext cx="762000" cy="265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itchFamily="34" charset="0"/>
              <a:buNone/>
              <a:defRPr/>
            </a:pPr>
            <a:endParaRPr kumimoji="1" lang="zh-CN" altLang="en-US"/>
          </a:p>
        </p:txBody>
      </p:sp>
      <p:sp>
        <p:nvSpPr>
          <p:cNvPr id="70" name="标题 7"/>
          <p:cNvSpPr txBox="1"/>
          <p:nvPr/>
        </p:nvSpPr>
        <p:spPr>
          <a:xfrm>
            <a:off x="644114" y="2842962"/>
            <a:ext cx="1828800" cy="487363"/>
          </a:xfrm>
          <a:prstGeom prst="rect">
            <a:avLst/>
          </a:prstGeom>
        </p:spPr>
        <p:txBody>
          <a:bodyPr anchor="ctr">
            <a:normAutofit fontScale="97500"/>
          </a:bodyPr>
          <a:lstStyle>
            <a:lvl1pPr algn="l" defTabSz="914400" rtl="0" eaLnBrk="1" latinLnBrk="0" hangingPunct="1">
              <a:lnSpc>
                <a:spcPct val="90000"/>
              </a:lnSpc>
              <a:spcBef>
                <a:spcPct val="0"/>
              </a:spcBef>
              <a:buNone/>
              <a:defRPr sz="3600" kern="1200">
                <a:solidFill>
                  <a:schemeClr val="tx1"/>
                </a:solidFill>
                <a:latin typeface="Segoe UI" pitchFamily="34" charset="0"/>
                <a:ea typeface="微软雅黑" pitchFamily="34" charset="-122"/>
                <a:cs typeface="Segoe UI" pitchFamily="34" charset="0"/>
              </a:defRPr>
            </a:lvl1pPr>
          </a:lstStyle>
          <a:p>
            <a:pPr>
              <a:buFont typeface="Arial" pitchFamily="34" charset="0"/>
              <a:buNone/>
              <a:defRPr/>
            </a:pPr>
            <a:r>
              <a:rPr lang="zh-CN" altLang="en-US" sz="1600" dirty="0">
                <a:solidFill>
                  <a:schemeClr val="bg2"/>
                </a:solidFill>
              </a:rPr>
              <a:t>高质量的数据</a:t>
            </a:r>
            <a:endParaRPr lang="en-US" altLang="zh-CN" sz="1600" dirty="0">
              <a:solidFill>
                <a:schemeClr val="bg2"/>
              </a:solidFill>
            </a:endParaRPr>
          </a:p>
        </p:txBody>
      </p:sp>
      <p:sp>
        <p:nvSpPr>
          <p:cNvPr id="5" name="Down Arrow 4"/>
          <p:cNvSpPr/>
          <p:nvPr/>
        </p:nvSpPr>
        <p:spPr bwMode="auto">
          <a:xfrm>
            <a:off x="1187554" y="2481307"/>
            <a:ext cx="287893" cy="360040"/>
          </a:xfrm>
          <a:prstGeom prst="downArrow">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72" name="Down Arrow 71"/>
          <p:cNvSpPr/>
          <p:nvPr/>
        </p:nvSpPr>
        <p:spPr bwMode="auto">
          <a:xfrm>
            <a:off x="4201368" y="2481307"/>
            <a:ext cx="287893" cy="360040"/>
          </a:xfrm>
          <a:prstGeom prst="downArrow">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73" name="Down Arrow 72"/>
          <p:cNvSpPr/>
          <p:nvPr/>
        </p:nvSpPr>
        <p:spPr bwMode="auto">
          <a:xfrm>
            <a:off x="7540415" y="2481307"/>
            <a:ext cx="287893" cy="360040"/>
          </a:xfrm>
          <a:prstGeom prst="downArrow">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75" name="标题 7"/>
          <p:cNvSpPr txBox="1">
            <a:spLocks noChangeArrowheads="1"/>
          </p:cNvSpPr>
          <p:nvPr/>
        </p:nvSpPr>
        <p:spPr bwMode="auto">
          <a:xfrm>
            <a:off x="5928902" y="1993945"/>
            <a:ext cx="34909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 typeface="Arial" pitchFamily="34" charset="0"/>
              <a:buNone/>
            </a:pPr>
            <a:r>
              <a:rPr lang="zh-CN" altLang="en-US" sz="1600" dirty="0">
                <a:solidFill>
                  <a:schemeClr val="bg2"/>
                </a:solidFill>
                <a:latin typeface="Segoe UI" pitchFamily="34" charset="0"/>
                <a:ea typeface="微软雅黑" pitchFamily="34" charset="-122"/>
              </a:rPr>
              <a:t>分布式机器学习</a:t>
            </a:r>
            <a:r>
              <a:rPr lang="en-US" altLang="zh-CN" sz="1600" dirty="0">
                <a:solidFill>
                  <a:schemeClr val="bg2"/>
                </a:solidFill>
                <a:latin typeface="Segoe UI" pitchFamily="34" charset="0"/>
                <a:ea typeface="微软雅黑" pitchFamily="34" charset="-122"/>
              </a:rPr>
              <a:t>/</a:t>
            </a:r>
            <a:r>
              <a:rPr lang="zh-CN" altLang="en-US" sz="1600" dirty="0">
                <a:solidFill>
                  <a:schemeClr val="bg2"/>
                </a:solidFill>
                <a:latin typeface="Segoe UI" pitchFamily="34" charset="0"/>
                <a:ea typeface="微软雅黑" pitchFamily="34" charset="-122"/>
              </a:rPr>
              <a:t>数据库内机器学习</a:t>
            </a:r>
            <a:endParaRPr lang="zh-CN" altLang="en-US" sz="1600" dirty="0">
              <a:solidFill>
                <a:schemeClr val="bg2"/>
              </a:solidFill>
              <a:latin typeface="Segoe UI" pitchFamily="34" charset="0"/>
              <a:ea typeface="微软雅黑" pitchFamily="34" charset="-122"/>
            </a:endParaRPr>
          </a:p>
        </p:txBody>
      </p:sp>
      <p:sp>
        <p:nvSpPr>
          <p:cNvPr id="76" name="标题 7"/>
          <p:cNvSpPr txBox="1"/>
          <p:nvPr/>
        </p:nvSpPr>
        <p:spPr>
          <a:xfrm>
            <a:off x="3782601" y="1993945"/>
            <a:ext cx="1828800" cy="487362"/>
          </a:xfrm>
          <a:prstGeom prst="rect">
            <a:avLst/>
          </a:prstGeom>
        </p:spPr>
        <p:txBody>
          <a:bodyPr anchor="ctr">
            <a:normAutofit fontScale="97500"/>
          </a:bodyPr>
          <a:lstStyle>
            <a:lvl1pPr algn="l" defTabSz="914400" rtl="0" eaLnBrk="1" latinLnBrk="0" hangingPunct="1">
              <a:lnSpc>
                <a:spcPct val="90000"/>
              </a:lnSpc>
              <a:spcBef>
                <a:spcPct val="0"/>
              </a:spcBef>
              <a:buNone/>
              <a:defRPr sz="3600" kern="1200">
                <a:solidFill>
                  <a:schemeClr val="tx1"/>
                </a:solidFill>
                <a:latin typeface="Segoe UI" pitchFamily="34" charset="0"/>
                <a:ea typeface="微软雅黑" pitchFamily="34" charset="-122"/>
                <a:cs typeface="Segoe UI" pitchFamily="34" charset="0"/>
              </a:defRPr>
            </a:lvl1pPr>
          </a:lstStyle>
          <a:p>
            <a:pPr>
              <a:buFont typeface="Arial" pitchFamily="34" charset="0"/>
              <a:buNone/>
              <a:defRPr/>
            </a:pPr>
            <a:r>
              <a:rPr lang="zh-CN" altLang="en-US" sz="1600" dirty="0">
                <a:solidFill>
                  <a:schemeClr val="bg2"/>
                </a:solidFill>
              </a:rPr>
              <a:t>知识图谱</a:t>
            </a:r>
            <a:endParaRPr lang="en-US" altLang="zh-CN" sz="1600" dirty="0">
              <a:solidFill>
                <a:schemeClr val="bg2"/>
              </a:solidFill>
            </a:endParaRPr>
          </a:p>
        </p:txBody>
      </p:sp>
      <p:sp>
        <p:nvSpPr>
          <p:cNvPr id="77" name="标题 7"/>
          <p:cNvSpPr txBox="1"/>
          <p:nvPr/>
        </p:nvSpPr>
        <p:spPr>
          <a:xfrm>
            <a:off x="417101" y="1993944"/>
            <a:ext cx="1828800" cy="487363"/>
          </a:xfrm>
          <a:prstGeom prst="rect">
            <a:avLst/>
          </a:prstGeom>
        </p:spPr>
        <p:txBody>
          <a:bodyPr anchor="ctr">
            <a:normAutofit fontScale="97500"/>
          </a:bodyPr>
          <a:lstStyle>
            <a:lvl1pPr algn="l" defTabSz="914400" rtl="0" eaLnBrk="1" latinLnBrk="0" hangingPunct="1">
              <a:lnSpc>
                <a:spcPct val="90000"/>
              </a:lnSpc>
              <a:spcBef>
                <a:spcPct val="0"/>
              </a:spcBef>
              <a:buNone/>
              <a:defRPr sz="3600" kern="1200">
                <a:solidFill>
                  <a:schemeClr val="tx1"/>
                </a:solidFill>
                <a:latin typeface="Segoe UI" pitchFamily="34" charset="0"/>
                <a:ea typeface="微软雅黑" pitchFamily="34" charset="-122"/>
                <a:cs typeface="Segoe UI" pitchFamily="34" charset="0"/>
              </a:defRPr>
            </a:lvl1pPr>
          </a:lstStyle>
          <a:p>
            <a:pPr algn="ctr">
              <a:buFont typeface="Arial" pitchFamily="34" charset="0"/>
              <a:buNone/>
              <a:defRPr/>
            </a:pPr>
            <a:r>
              <a:rPr lang="zh-CN" altLang="en-US" sz="1600" dirty="0">
                <a:solidFill>
                  <a:schemeClr val="bg2"/>
                </a:solidFill>
              </a:rPr>
              <a:t>按需数据清洗</a:t>
            </a:r>
            <a:endParaRPr lang="en-US" altLang="zh-CN" sz="1600" dirty="0">
              <a:solidFill>
                <a:schemeClr val="bg2"/>
              </a:solidFil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p:nvPr/>
        </p:nvSpPr>
        <p:spPr>
          <a:xfrm>
            <a:off x="1115616" y="1428736"/>
            <a:ext cx="7128792" cy="3157522"/>
          </a:xfrm>
          <a:prstGeom prst="rect">
            <a:avLst/>
          </a:prstGeom>
        </p:spPr>
        <p:txBody>
          <a:bodyPr/>
          <a:lstStyle/>
          <a:p>
            <a:pPr marL="342900" indent="-342900" eaLnBrk="0" hangingPunct="0">
              <a:spcBef>
                <a:spcPts val="600"/>
              </a:spcBef>
              <a:buClr>
                <a:schemeClr val="hlink"/>
              </a:buClr>
              <a:buSzPct val="50000"/>
              <a:buFont typeface="Monotype Sorts"/>
              <a:buChar char="n"/>
            </a:pPr>
            <a:r>
              <a:rPr lang="zh-CN" altLang="en-US" sz="3200" b="0" kern="0" dirty="0">
                <a:latin typeface="黑体" pitchFamily="49" charset="-122"/>
                <a:ea typeface="黑体" pitchFamily="49" charset="-122"/>
              </a:rPr>
              <a:t>面向应用的大数据计算理论与算法</a:t>
            </a:r>
            <a:endParaRPr lang="en-US" altLang="zh-CN" sz="3200" b="0" kern="0" dirty="0">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defRPr/>
            </a:pPr>
            <a:r>
              <a:rPr lang="zh-CN" altLang="en-US" sz="2800" b="0" kern="0" dirty="0">
                <a:solidFill>
                  <a:srgbClr val="000099"/>
                </a:solidFill>
                <a:latin typeface="黑体" pitchFamily="49" charset="-122"/>
                <a:ea typeface="黑体" pitchFamily="49" charset="-122"/>
              </a:rPr>
              <a:t>工业大数据的计算理论、算法、系统</a:t>
            </a:r>
            <a:r>
              <a:rPr lang="en-US" altLang="zh-CN" sz="2800" b="0" kern="0" dirty="0">
                <a:solidFill>
                  <a:srgbClr val="000099"/>
                </a:solidFill>
                <a:latin typeface="黑体" pitchFamily="49" charset="-122"/>
                <a:ea typeface="黑体" pitchFamily="49" charset="-122"/>
              </a:rPr>
              <a:t>;</a:t>
            </a:r>
            <a:endParaRPr lang="en-US" altLang="zh-CN" sz="2800" b="0" kern="0" dirty="0">
              <a:solidFill>
                <a:srgbClr val="000099"/>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defRPr/>
            </a:pPr>
            <a:r>
              <a:rPr lang="zh-CN" altLang="en-US" sz="2800" b="0" kern="0" dirty="0">
                <a:solidFill>
                  <a:srgbClr val="000099"/>
                </a:solidFill>
                <a:latin typeface="黑体" pitchFamily="49" charset="-122"/>
                <a:ea typeface="黑体" pitchFamily="49" charset="-122"/>
              </a:rPr>
              <a:t>健康大数据的计算理论、算法、系统</a:t>
            </a:r>
            <a:r>
              <a:rPr lang="en-US" altLang="zh-CN" sz="2800" b="0" kern="0" dirty="0">
                <a:solidFill>
                  <a:srgbClr val="000099"/>
                </a:solidFill>
                <a:latin typeface="黑体" pitchFamily="49" charset="-122"/>
                <a:ea typeface="黑体" pitchFamily="49" charset="-122"/>
              </a:rPr>
              <a:t>;</a:t>
            </a:r>
            <a:endParaRPr lang="en-US" altLang="zh-CN" sz="2800" b="0" kern="0" dirty="0">
              <a:solidFill>
                <a:srgbClr val="000099"/>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defRPr/>
            </a:pPr>
            <a:r>
              <a:rPr lang="zh-CN" altLang="en-US" sz="2800" b="0" kern="0" dirty="0">
                <a:solidFill>
                  <a:srgbClr val="000099"/>
                </a:solidFill>
                <a:latin typeface="黑体" pitchFamily="49" charset="-122"/>
                <a:ea typeface="黑体" pitchFamily="49" charset="-122"/>
              </a:rPr>
              <a:t>生物大数据的计算理论、算法、系统</a:t>
            </a:r>
            <a:r>
              <a:rPr lang="en-US" altLang="zh-CN" sz="2800" b="0" kern="0" dirty="0">
                <a:solidFill>
                  <a:srgbClr val="000099"/>
                </a:solidFill>
                <a:latin typeface="黑体" pitchFamily="49" charset="-122"/>
                <a:ea typeface="黑体" pitchFamily="49" charset="-122"/>
              </a:rPr>
              <a:t>;</a:t>
            </a:r>
            <a:endParaRPr lang="en-US" altLang="zh-CN" sz="2800" b="0" kern="0" dirty="0">
              <a:solidFill>
                <a:srgbClr val="000099"/>
              </a:solidFill>
              <a:latin typeface="黑体" pitchFamily="49" charset="-122"/>
              <a:ea typeface="黑体" pitchFamily="49" charset="-122"/>
            </a:endParaRPr>
          </a:p>
          <a:p>
            <a:pPr marL="742950" lvl="1" indent="-285750" eaLnBrk="0" hangingPunct="0">
              <a:spcBef>
                <a:spcPts val="600"/>
              </a:spcBef>
              <a:buClr>
                <a:srgbClr val="FF8001"/>
              </a:buClr>
              <a:buSzPct val="50000"/>
              <a:buFont typeface="Wingdings" pitchFamily="2" charset="2"/>
              <a:buChar char="u"/>
              <a:defRPr/>
            </a:pPr>
            <a:r>
              <a:rPr lang="zh-CN" altLang="en-US" sz="2800" b="0" kern="0" dirty="0">
                <a:solidFill>
                  <a:srgbClr val="000099"/>
                </a:solidFill>
                <a:latin typeface="黑体" pitchFamily="49" charset="-122"/>
                <a:ea typeface="黑体" pitchFamily="49" charset="-122"/>
              </a:rPr>
              <a:t>其他大数据的计算理论、算法、系统</a:t>
            </a:r>
            <a:r>
              <a:rPr lang="en-US" altLang="zh-CN" sz="2800" b="0" kern="0" dirty="0">
                <a:solidFill>
                  <a:srgbClr val="000099"/>
                </a:solidFill>
                <a:latin typeface="黑体" pitchFamily="49" charset="-122"/>
                <a:ea typeface="黑体" pitchFamily="49" charset="-122"/>
              </a:rPr>
              <a:t>.</a:t>
            </a:r>
            <a:endParaRPr lang="en-US" altLang="zh-CN" sz="2800" b="0" kern="0" dirty="0">
              <a:solidFill>
                <a:srgbClr val="000099"/>
              </a:solidFill>
              <a:latin typeface="黑体" pitchFamily="49" charset="-122"/>
              <a:ea typeface="黑体" pitchFamily="49" charset="-122"/>
            </a:endParaRPr>
          </a:p>
        </p:txBody>
      </p:sp>
      <p:sp>
        <p:nvSpPr>
          <p:cNvPr id="3" name="Rectangle 26"/>
          <p:cNvSpPr>
            <a:spLocks noChangeArrowheads="1"/>
          </p:cNvSpPr>
          <p:nvPr/>
        </p:nvSpPr>
        <p:spPr bwMode="auto">
          <a:xfrm>
            <a:off x="5796136" y="332656"/>
            <a:ext cx="3275318" cy="719137"/>
          </a:xfrm>
          <a:prstGeom prst="rect">
            <a:avLst/>
          </a:prstGeom>
          <a:noFill/>
          <a:ln w="9525">
            <a:noFill/>
            <a:miter lim="800000"/>
          </a:ln>
          <a:effectLst/>
        </p:spPr>
        <p:txBody>
          <a:bodyPr/>
          <a:lstStyle/>
          <a:p>
            <a:pPr marL="342900" indent="-342900" algn="r">
              <a:defRPr/>
            </a:pPr>
            <a:r>
              <a:rPr lang="zh-CN" altLang="en-US" sz="4000" b="0" dirty="0">
                <a:solidFill>
                  <a:srgbClr val="800000"/>
                </a:solidFill>
                <a:latin typeface="黑体" pitchFamily="49" charset="-122"/>
                <a:ea typeface="黑体" pitchFamily="49" charset="-122"/>
              </a:rPr>
              <a:t>研究方向</a:t>
            </a:r>
            <a:r>
              <a:rPr lang="en-US" altLang="zh-CN" sz="4000" b="0" dirty="0">
                <a:solidFill>
                  <a:srgbClr val="800000"/>
                </a:solidFill>
                <a:latin typeface="黑体" pitchFamily="49" charset="-122"/>
                <a:ea typeface="黑体" pitchFamily="49" charset="-122"/>
              </a:rPr>
              <a:t>6</a:t>
            </a:r>
            <a:endParaRPr lang="en-US" altLang="zh-CN" sz="4000" b="0" dirty="0">
              <a:solidFill>
                <a:srgbClr val="800000"/>
              </a:solidFill>
              <a:latin typeface="黑体" pitchFamily="49" charset="-122"/>
              <a:ea typeface="黑体" pitchFamily="49" charset="-122"/>
              <a:cs typeface="Times New Roman" pitchFamily="18" charset="0"/>
            </a:endParaRPr>
          </a:p>
        </p:txBody>
      </p:sp>
      <p:cxnSp>
        <p:nvCxnSpPr>
          <p:cNvPr id="4" name="直接连接符 3"/>
          <p:cNvCxnSpPr/>
          <p:nvPr/>
        </p:nvCxnSpPr>
        <p:spPr bwMode="auto">
          <a:xfrm>
            <a:off x="5832512" y="1067250"/>
            <a:ext cx="3312000" cy="1588"/>
          </a:xfrm>
          <a:prstGeom prst="line">
            <a:avLst/>
          </a:prstGeom>
          <a:solidFill>
            <a:schemeClr val="accent1"/>
          </a:solidFill>
          <a:ln w="28575" cap="flat" cmpd="sng" algn="ctr">
            <a:solidFill>
              <a:schemeClr val="accent4">
                <a:lumMod val="50000"/>
              </a:schemeClr>
            </a:solidFill>
            <a:prstDash val="solid"/>
            <a:round/>
            <a:headEnd type="none" w="med" len="med"/>
            <a:tailEnd type="none" w="med" len="med"/>
          </a:ln>
          <a:effectLst/>
        </p:spPr>
      </p:cxnSp>
      <p:pic>
        <p:nvPicPr>
          <p:cNvPr id="5" name="Picture 2" descr="c:\users\sony\appdata\roaming\360se6\USERDA~1\Temp\T01E37~1.JPG"/>
          <p:cNvPicPr>
            <a:picLocks noChangeAspect="1" noChangeArrowheads="1"/>
          </p:cNvPicPr>
          <p:nvPr/>
        </p:nvPicPr>
        <p:blipFill>
          <a:blip r:embed="rId1" cstate="print"/>
          <a:srcRect/>
          <a:stretch>
            <a:fillRect/>
          </a:stretch>
        </p:blipFill>
        <p:spPr bwMode="auto">
          <a:xfrm>
            <a:off x="4981607" y="4572023"/>
            <a:ext cx="4162425" cy="2286001"/>
          </a:xfrm>
          <a:prstGeom prst="rect">
            <a:avLst/>
          </a:prstGeom>
          <a:noFill/>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2"/>
          <p:cNvSpPr txBox="1">
            <a:spLocks noChangeArrowheads="1"/>
          </p:cNvSpPr>
          <p:nvPr/>
        </p:nvSpPr>
        <p:spPr bwMode="auto">
          <a:xfrm>
            <a:off x="4000496" y="373543"/>
            <a:ext cx="5143504"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已经完成的研究课题</a:t>
            </a:r>
            <a:endParaRPr lang="zh-CN" altLang="en-US" sz="4000" dirty="0">
              <a:solidFill>
                <a:srgbClr val="800000"/>
              </a:solidFill>
              <a:latin typeface="黑体" pitchFamily="49" charset="-122"/>
              <a:ea typeface="黑体" pitchFamily="49" charset="-122"/>
            </a:endParaRPr>
          </a:p>
        </p:txBody>
      </p:sp>
      <p:cxnSp>
        <p:nvCxnSpPr>
          <p:cNvPr id="7" name="直接连接符 6"/>
          <p:cNvCxnSpPr/>
          <p:nvPr/>
        </p:nvCxnSpPr>
        <p:spPr bwMode="auto">
          <a:xfrm>
            <a:off x="3643306" y="1073612"/>
            <a:ext cx="5544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15" name="内容占位符 14"/>
          <p:cNvSpPr>
            <a:spLocks noGrp="1"/>
          </p:cNvSpPr>
          <p:nvPr>
            <p:ph idx="1"/>
          </p:nvPr>
        </p:nvSpPr>
        <p:spPr>
          <a:xfrm>
            <a:off x="428596" y="1142984"/>
            <a:ext cx="8715404" cy="5572140"/>
          </a:xfrm>
        </p:spPr>
        <p:txBody>
          <a:bodyPr/>
          <a:lstStyle/>
          <a:p>
            <a:pPr>
              <a:spcBef>
                <a:spcPts val="600"/>
              </a:spcBef>
              <a:buNone/>
            </a:pPr>
            <a:r>
              <a:rPr lang="zh-CN" altLang="en-US" sz="3200" dirty="0">
                <a:solidFill>
                  <a:schemeClr val="bg2">
                    <a:lumMod val="50000"/>
                    <a:lumOff val="50000"/>
                  </a:schemeClr>
                </a:solidFill>
                <a:latin typeface="黑体" pitchFamily="49" charset="-122"/>
                <a:ea typeface="黑体" pitchFamily="49" charset="-122"/>
              </a:rPr>
              <a:t>海量数据获取与传输研究课题</a:t>
            </a:r>
            <a:endParaRPr lang="en-US" altLang="zh-CN" sz="3200" dirty="0">
              <a:solidFill>
                <a:schemeClr val="bg2">
                  <a:lumMod val="50000"/>
                  <a:lumOff val="50000"/>
                </a:schemeClr>
              </a:solidFill>
              <a:latin typeface="黑体" pitchFamily="49" charset="-122"/>
              <a:ea typeface="黑体" pitchFamily="49" charset="-122"/>
            </a:endParaRPr>
          </a:p>
          <a:p>
            <a:pPr>
              <a:spcBef>
                <a:spcPts val="600"/>
              </a:spcBef>
              <a:buNone/>
              <a:defRPr/>
            </a:pPr>
            <a:r>
              <a:rPr lang="en-US" altLang="zh-CN" dirty="0">
                <a:solidFill>
                  <a:schemeClr val="bg2"/>
                </a:solidFill>
                <a:latin typeface="黑体" pitchFamily="49" charset="-122"/>
                <a:ea typeface="黑体" pitchFamily="49" charset="-122"/>
              </a:rPr>
              <a:t>1.</a:t>
            </a:r>
            <a:r>
              <a:rPr lang="zh-CN" altLang="en-US" sz="2400" dirty="0">
                <a:solidFill>
                  <a:schemeClr val="bg2"/>
                </a:solidFill>
                <a:latin typeface="黑体" pitchFamily="49" charset="-122"/>
                <a:ea typeface="黑体" pitchFamily="49" charset="-122"/>
              </a:rPr>
              <a:t>传感网数据管理理论与算法研究，</a:t>
            </a:r>
            <a:r>
              <a:rPr lang="zh-CN" altLang="en-US" sz="2400" kern="1200" dirty="0">
                <a:solidFill>
                  <a:srgbClr val="800000"/>
                </a:solidFill>
                <a:latin typeface="黑体" pitchFamily="49" charset="-122"/>
                <a:ea typeface="黑体" pitchFamily="49" charset="-122"/>
              </a:rPr>
              <a:t>国家</a:t>
            </a:r>
            <a:r>
              <a:rPr lang="en-US" altLang="zh-CN" sz="2400" kern="1200" dirty="0">
                <a:solidFill>
                  <a:srgbClr val="800000"/>
                </a:solidFill>
                <a:latin typeface="黑体" pitchFamily="49" charset="-122"/>
                <a:ea typeface="黑体" pitchFamily="49" charset="-122"/>
              </a:rPr>
              <a:t>973</a:t>
            </a:r>
            <a:r>
              <a:rPr lang="zh-CN" altLang="en-US" sz="2400" kern="1200" dirty="0">
                <a:solidFill>
                  <a:srgbClr val="800000"/>
                </a:solidFill>
                <a:latin typeface="黑体" pitchFamily="49" charset="-122"/>
                <a:ea typeface="黑体" pitchFamily="49" charset="-122"/>
              </a:rPr>
              <a:t>课题，</a:t>
            </a:r>
            <a:r>
              <a:rPr lang="en-US" altLang="zh-CN" sz="2400" kern="1200" dirty="0">
                <a:solidFill>
                  <a:srgbClr val="800000"/>
                </a:solidFill>
                <a:latin typeface="黑体" pitchFamily="49" charset="-122"/>
                <a:ea typeface="黑体" pitchFamily="49" charset="-122"/>
              </a:rPr>
              <a:t>320</a:t>
            </a:r>
            <a:r>
              <a:rPr lang="zh-CN" altLang="en-US" sz="2400" kern="1200" dirty="0">
                <a:solidFill>
                  <a:srgbClr val="800000"/>
                </a:solidFill>
                <a:latin typeface="黑体" pitchFamily="49" charset="-122"/>
                <a:ea typeface="黑体" pitchFamily="49" charset="-122"/>
              </a:rPr>
              <a:t>万</a:t>
            </a:r>
            <a:endParaRPr kumimoji="0" lang="en-US" altLang="zh-CN" sz="2400" dirty="0">
              <a:solidFill>
                <a:schemeClr val="bg2"/>
              </a:solidFill>
              <a:latin typeface="黑体" pitchFamily="49" charset="-122"/>
              <a:ea typeface="黑体" pitchFamily="49" charset="-122"/>
              <a:cs typeface="Times New Roman" pitchFamily="18" charset="0"/>
            </a:endParaRPr>
          </a:p>
          <a:p>
            <a:pPr>
              <a:spcBef>
                <a:spcPts val="600"/>
              </a:spcBef>
              <a:buNone/>
              <a:defRPr/>
            </a:pPr>
            <a:r>
              <a:rPr lang="en-US" altLang="zh-CN" sz="2400" dirty="0">
                <a:solidFill>
                  <a:schemeClr val="bg2"/>
                </a:solidFill>
                <a:latin typeface="黑体" pitchFamily="49" charset="-122"/>
                <a:ea typeface="黑体" pitchFamily="49" charset="-122"/>
              </a:rPr>
              <a:t>2.</a:t>
            </a:r>
            <a:r>
              <a:rPr lang="zh-CN" altLang="en-US" sz="2400" dirty="0">
                <a:solidFill>
                  <a:schemeClr val="bg2"/>
                </a:solidFill>
                <a:latin typeface="黑体" pitchFamily="49" charset="-122"/>
                <a:ea typeface="黑体" pitchFamily="49" charset="-122"/>
              </a:rPr>
              <a:t>传感网系统基础软件及数据管理关键技术研究，</a:t>
            </a:r>
            <a:r>
              <a:rPr lang="en-US" altLang="zh-CN" sz="2400" dirty="0">
                <a:solidFill>
                  <a:srgbClr val="800000"/>
                </a:solidFill>
                <a:latin typeface="黑体" pitchFamily="49" charset="-122"/>
                <a:ea typeface="黑体" pitchFamily="49" charset="-122"/>
              </a:rPr>
              <a:t>NSFC</a:t>
            </a:r>
            <a:r>
              <a:rPr lang="zh-CN" altLang="en-US" sz="2400" kern="1200" dirty="0">
                <a:solidFill>
                  <a:srgbClr val="800000"/>
                </a:solidFill>
                <a:latin typeface="黑体" pitchFamily="49" charset="-122"/>
                <a:ea typeface="黑体" pitchFamily="49" charset="-122"/>
              </a:rPr>
              <a:t>重点项目，</a:t>
            </a:r>
            <a:r>
              <a:rPr lang="en-US" altLang="zh-CN" sz="2400" kern="1200" dirty="0">
                <a:solidFill>
                  <a:srgbClr val="800000"/>
                </a:solidFill>
                <a:latin typeface="黑体" pitchFamily="49" charset="-122"/>
                <a:ea typeface="黑体" pitchFamily="49" charset="-122"/>
              </a:rPr>
              <a:t>210</a:t>
            </a:r>
            <a:r>
              <a:rPr lang="zh-CN" altLang="en-US" sz="2400" kern="1200" dirty="0">
                <a:solidFill>
                  <a:srgbClr val="800000"/>
                </a:solidFill>
                <a:latin typeface="黑体" pitchFamily="49" charset="-122"/>
                <a:ea typeface="黑体" pitchFamily="49" charset="-122"/>
              </a:rPr>
              <a:t>万</a:t>
            </a:r>
            <a:endParaRPr kumimoji="0" lang="en-US" altLang="zh-CN" sz="2400" dirty="0">
              <a:solidFill>
                <a:schemeClr val="bg2"/>
              </a:solidFill>
              <a:latin typeface="黑体" pitchFamily="49" charset="-122"/>
              <a:ea typeface="黑体" pitchFamily="49" charset="-122"/>
              <a:cs typeface="Times New Roman" pitchFamily="18" charset="0"/>
            </a:endParaRPr>
          </a:p>
          <a:p>
            <a:pPr>
              <a:spcBef>
                <a:spcPts val="600"/>
              </a:spcBef>
              <a:buNone/>
              <a:defRPr/>
            </a:pPr>
            <a:r>
              <a:rPr lang="en-US" altLang="zh-CN" sz="2400" dirty="0">
                <a:solidFill>
                  <a:schemeClr val="bg2"/>
                </a:solidFill>
                <a:latin typeface="黑体" pitchFamily="49" charset="-122"/>
                <a:ea typeface="黑体" pitchFamily="49" charset="-122"/>
              </a:rPr>
              <a:t>3.</a:t>
            </a:r>
            <a:r>
              <a:rPr lang="zh-CN" altLang="en-US" sz="2400" dirty="0">
                <a:solidFill>
                  <a:schemeClr val="bg2"/>
                </a:solidFill>
                <a:latin typeface="黑体" pitchFamily="49" charset="-122"/>
                <a:ea typeface="黑体" pitchFamily="49" charset="-122"/>
              </a:rPr>
              <a:t>信息物理融合系统的基础理论与关键技术研究，</a:t>
            </a:r>
            <a:r>
              <a:rPr lang="en-US" altLang="zh-CN" sz="2400" dirty="0">
                <a:solidFill>
                  <a:srgbClr val="800000"/>
                </a:solidFill>
                <a:latin typeface="黑体" pitchFamily="49" charset="-122"/>
                <a:ea typeface="黑体" pitchFamily="49" charset="-122"/>
              </a:rPr>
              <a:t>NSFC</a:t>
            </a:r>
            <a:r>
              <a:rPr lang="zh-CN" altLang="en-US" sz="2400" dirty="0">
                <a:solidFill>
                  <a:srgbClr val="800000"/>
                </a:solidFill>
                <a:latin typeface="黑体" pitchFamily="49" charset="-122"/>
                <a:ea typeface="黑体" pitchFamily="49" charset="-122"/>
              </a:rPr>
              <a:t>重点项目，</a:t>
            </a:r>
            <a:r>
              <a:rPr lang="en-US" altLang="zh-CN" sz="2400" dirty="0">
                <a:solidFill>
                  <a:srgbClr val="800000"/>
                </a:solidFill>
                <a:latin typeface="黑体" pitchFamily="49" charset="-122"/>
                <a:ea typeface="黑体" pitchFamily="49" charset="-122"/>
              </a:rPr>
              <a:t>230</a:t>
            </a:r>
            <a:r>
              <a:rPr lang="zh-CN" altLang="en-US" sz="2400" dirty="0">
                <a:solidFill>
                  <a:srgbClr val="800000"/>
                </a:solidFill>
                <a:latin typeface="黑体" pitchFamily="49" charset="-122"/>
                <a:ea typeface="黑体" pitchFamily="49" charset="-122"/>
              </a:rPr>
              <a:t>万</a:t>
            </a:r>
            <a:endParaRPr lang="en-US" altLang="zh-CN" sz="2400" dirty="0">
              <a:latin typeface="黑体" pitchFamily="49" charset="-122"/>
              <a:ea typeface="黑体" pitchFamily="49" charset="-122"/>
            </a:endParaRPr>
          </a:p>
          <a:p>
            <a:pPr>
              <a:spcBef>
                <a:spcPts val="600"/>
              </a:spcBef>
              <a:buNone/>
              <a:defRPr/>
            </a:pPr>
            <a:r>
              <a:rPr lang="en-US" altLang="zh-CN" sz="2400" dirty="0">
                <a:solidFill>
                  <a:schemeClr val="bg2"/>
                </a:solidFill>
                <a:latin typeface="黑体" pitchFamily="49" charset="-122"/>
                <a:ea typeface="黑体" pitchFamily="49" charset="-122"/>
              </a:rPr>
              <a:t>4.</a:t>
            </a:r>
            <a:r>
              <a:rPr lang="zh-CN" altLang="en-US" sz="2400" dirty="0">
                <a:solidFill>
                  <a:schemeClr val="bg2"/>
                </a:solidFill>
                <a:latin typeface="黑体" pitchFamily="49" charset="-122"/>
                <a:ea typeface="黑体" pitchFamily="49" charset="-122"/>
              </a:rPr>
              <a:t>持续进化型感知数据量质融合管理，</a:t>
            </a:r>
            <a:r>
              <a:rPr lang="en-US" altLang="zh-CN" sz="2400" dirty="0">
                <a:solidFill>
                  <a:srgbClr val="800000"/>
                </a:solidFill>
                <a:latin typeface="黑体" pitchFamily="49" charset="-122"/>
                <a:ea typeface="黑体" pitchFamily="49" charset="-122"/>
              </a:rPr>
              <a:t>NSFC</a:t>
            </a:r>
            <a:r>
              <a:rPr lang="zh-CN" altLang="en-US" sz="2400" dirty="0">
                <a:solidFill>
                  <a:srgbClr val="800000"/>
                </a:solidFill>
                <a:latin typeface="黑体" pitchFamily="49" charset="-122"/>
                <a:ea typeface="黑体" pitchFamily="49" charset="-122"/>
              </a:rPr>
              <a:t>基金重大项目课题</a:t>
            </a:r>
            <a:r>
              <a:rPr lang="en-US" altLang="zh-CN" sz="2400" dirty="0">
                <a:solidFill>
                  <a:srgbClr val="800000"/>
                </a:solidFill>
                <a:latin typeface="黑体" pitchFamily="49" charset="-122"/>
                <a:ea typeface="黑体" pitchFamily="49" charset="-122"/>
              </a:rPr>
              <a:t>,200</a:t>
            </a:r>
            <a:r>
              <a:rPr lang="zh-CN" altLang="en-US" sz="2400" dirty="0">
                <a:solidFill>
                  <a:srgbClr val="800000"/>
                </a:solidFill>
                <a:latin typeface="黑体" pitchFamily="49" charset="-122"/>
                <a:ea typeface="黑体" pitchFamily="49" charset="-122"/>
              </a:rPr>
              <a:t>万</a:t>
            </a:r>
            <a:endParaRPr lang="en-US" altLang="zh-CN" sz="2400" dirty="0">
              <a:solidFill>
                <a:srgbClr val="800000"/>
              </a:solidFill>
              <a:latin typeface="黑体" pitchFamily="49" charset="-122"/>
              <a:ea typeface="黑体" pitchFamily="49" charset="-122"/>
            </a:endParaRPr>
          </a:p>
          <a:p>
            <a:pPr>
              <a:spcBef>
                <a:spcPts val="600"/>
              </a:spcBef>
              <a:buNone/>
              <a:defRPr/>
            </a:pPr>
            <a:r>
              <a:rPr lang="en-US" altLang="zh-CN" sz="2400" dirty="0">
                <a:solidFill>
                  <a:schemeClr val="bg2"/>
                </a:solidFill>
                <a:latin typeface="黑体" pitchFamily="49" charset="-122"/>
                <a:ea typeface="黑体" pitchFamily="49" charset="-122"/>
              </a:rPr>
              <a:t>5.</a:t>
            </a:r>
            <a:r>
              <a:rPr lang="zh-CN" altLang="en-US" sz="2400" dirty="0">
                <a:solidFill>
                  <a:schemeClr val="bg2"/>
                </a:solidFill>
                <a:latin typeface="黑体" pitchFamily="49" charset="-122"/>
                <a:ea typeface="黑体" pitchFamily="49" charset="-122"/>
              </a:rPr>
              <a:t>传感器网络数据管理关键技术的研究，</a:t>
            </a:r>
            <a:r>
              <a:rPr lang="en-US" altLang="zh-CN" sz="2400" dirty="0">
                <a:solidFill>
                  <a:srgbClr val="800000"/>
                </a:solidFill>
                <a:latin typeface="黑体" pitchFamily="49" charset="-122"/>
                <a:ea typeface="黑体" pitchFamily="49" charset="-122"/>
              </a:rPr>
              <a:t>NSFC</a:t>
            </a:r>
            <a:r>
              <a:rPr kumimoji="0" lang="zh-CN" altLang="en-US" sz="2400" dirty="0">
                <a:solidFill>
                  <a:srgbClr val="800000"/>
                </a:solidFill>
                <a:latin typeface="黑体" pitchFamily="49" charset="-122"/>
                <a:ea typeface="黑体" pitchFamily="49" charset="-122"/>
                <a:cs typeface="Times New Roman" pitchFamily="18" charset="0"/>
              </a:rPr>
              <a:t>面上，</a:t>
            </a:r>
            <a:r>
              <a:rPr kumimoji="0" lang="en-US" altLang="zh-CN" sz="2400" dirty="0">
                <a:solidFill>
                  <a:srgbClr val="800000"/>
                </a:solidFill>
                <a:latin typeface="黑体" pitchFamily="49" charset="-122"/>
                <a:ea typeface="黑体" pitchFamily="49" charset="-122"/>
                <a:cs typeface="Times New Roman" pitchFamily="18" charset="0"/>
              </a:rPr>
              <a:t>30</a:t>
            </a:r>
            <a:r>
              <a:rPr kumimoji="0" lang="zh-CN" altLang="en-US" sz="2400" dirty="0">
                <a:solidFill>
                  <a:srgbClr val="800000"/>
                </a:solidFill>
                <a:latin typeface="黑体" pitchFamily="49" charset="-122"/>
                <a:ea typeface="黑体" pitchFamily="49" charset="-122"/>
                <a:cs typeface="Times New Roman" pitchFamily="18" charset="0"/>
              </a:rPr>
              <a:t>万</a:t>
            </a:r>
            <a:endParaRPr lang="en-US" altLang="zh-CN" sz="2400" dirty="0">
              <a:solidFill>
                <a:schemeClr val="bg2"/>
              </a:solidFill>
              <a:latin typeface="黑体" pitchFamily="49" charset="-122"/>
              <a:ea typeface="黑体" pitchFamily="49" charset="-122"/>
            </a:endParaRPr>
          </a:p>
          <a:p>
            <a:pPr>
              <a:spcBef>
                <a:spcPts val="600"/>
              </a:spcBef>
              <a:buNone/>
              <a:defRPr/>
            </a:pPr>
            <a:r>
              <a:rPr lang="en-US" altLang="zh-CN" sz="2400" dirty="0">
                <a:solidFill>
                  <a:schemeClr val="bg2"/>
                </a:solidFill>
                <a:latin typeface="黑体" pitchFamily="49" charset="-122"/>
                <a:ea typeface="黑体" pitchFamily="49" charset="-122"/>
              </a:rPr>
              <a:t>6.</a:t>
            </a:r>
            <a:r>
              <a:rPr lang="zh-CN" altLang="en-US" sz="2400" dirty="0">
                <a:solidFill>
                  <a:schemeClr val="bg2"/>
                </a:solidFill>
                <a:latin typeface="黑体" pitchFamily="49" charset="-122"/>
                <a:ea typeface="黑体" pitchFamily="49" charset="-122"/>
              </a:rPr>
              <a:t>传感器网络时空序列模式挖掘算法研究，</a:t>
            </a:r>
            <a:r>
              <a:rPr lang="en-US" altLang="zh-CN" sz="2400" dirty="0">
                <a:solidFill>
                  <a:srgbClr val="800000"/>
                </a:solidFill>
                <a:latin typeface="黑体" pitchFamily="49" charset="-122"/>
                <a:ea typeface="黑体" pitchFamily="49" charset="-122"/>
              </a:rPr>
              <a:t>NSFC</a:t>
            </a:r>
            <a:r>
              <a:rPr kumimoji="0" lang="zh-CN" altLang="en-US" sz="2400" dirty="0">
                <a:solidFill>
                  <a:srgbClr val="800000"/>
                </a:solidFill>
                <a:latin typeface="黑体" pitchFamily="49" charset="-122"/>
                <a:ea typeface="黑体" pitchFamily="49" charset="-122"/>
                <a:cs typeface="Times New Roman" pitchFamily="18" charset="0"/>
              </a:rPr>
              <a:t>面上，</a:t>
            </a:r>
            <a:r>
              <a:rPr kumimoji="0" lang="en-US" altLang="zh-CN" sz="2400" dirty="0">
                <a:solidFill>
                  <a:srgbClr val="800000"/>
                </a:solidFill>
                <a:latin typeface="黑体" pitchFamily="49" charset="-122"/>
                <a:ea typeface="黑体" pitchFamily="49" charset="-122"/>
                <a:cs typeface="Times New Roman" pitchFamily="18" charset="0"/>
              </a:rPr>
              <a:t>20</a:t>
            </a:r>
            <a:r>
              <a:rPr kumimoji="0" lang="zh-CN" altLang="en-US" sz="2400" dirty="0">
                <a:solidFill>
                  <a:srgbClr val="800000"/>
                </a:solidFill>
                <a:latin typeface="黑体" pitchFamily="49" charset="-122"/>
                <a:ea typeface="黑体" pitchFamily="49" charset="-122"/>
                <a:cs typeface="Times New Roman" pitchFamily="18" charset="0"/>
              </a:rPr>
              <a:t>万</a:t>
            </a:r>
            <a:endParaRPr kumimoji="0" lang="en-US" altLang="zh-CN" sz="2400" dirty="0">
              <a:solidFill>
                <a:schemeClr val="bg2"/>
              </a:solidFill>
              <a:latin typeface="黑体" pitchFamily="49" charset="-122"/>
              <a:ea typeface="黑体" pitchFamily="49" charset="-122"/>
              <a:cs typeface="Times New Roman" pitchFamily="18" charset="0"/>
            </a:endParaRPr>
          </a:p>
          <a:p>
            <a:pPr>
              <a:spcBef>
                <a:spcPts val="600"/>
              </a:spcBef>
              <a:buNone/>
              <a:defRPr/>
            </a:pPr>
            <a:r>
              <a:rPr lang="en-US" altLang="zh-CN" sz="2400" dirty="0">
                <a:solidFill>
                  <a:schemeClr val="bg2"/>
                </a:solidFill>
                <a:latin typeface="黑体" pitchFamily="49" charset="-122"/>
                <a:ea typeface="黑体" pitchFamily="49" charset="-122"/>
              </a:rPr>
              <a:t>7.</a:t>
            </a:r>
            <a:r>
              <a:rPr kumimoji="0" lang="en-US" altLang="zh-CN" sz="2400" dirty="0">
                <a:solidFill>
                  <a:schemeClr val="bg2"/>
                </a:solidFill>
                <a:latin typeface="黑体" pitchFamily="49" charset="-122"/>
                <a:ea typeface="黑体" pitchFamily="49" charset="-122"/>
                <a:cs typeface="Times New Roman" pitchFamily="18" charset="0"/>
              </a:rPr>
              <a:t> ……</a:t>
            </a:r>
            <a:endParaRPr kumimoji="0" lang="en-US" altLang="zh-CN" sz="2400" dirty="0">
              <a:solidFill>
                <a:srgbClr val="800000"/>
              </a:solidFill>
              <a:latin typeface="黑体" pitchFamily="49" charset="-122"/>
              <a:ea typeface="黑体" pitchFamily="49" charset="-122"/>
              <a:cs typeface="Times New Roman" pitchFamily="18" charset="0"/>
            </a:endParaRPr>
          </a:p>
          <a:p>
            <a:pPr lvl="1">
              <a:spcBef>
                <a:spcPts val="0"/>
              </a:spcBef>
              <a:defRPr/>
            </a:pPr>
            <a:endParaRPr lang="en-US" altLang="zh-CN" dirty="0">
              <a:solidFill>
                <a:srgbClr val="000099"/>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4"/>
          <p:cNvSpPr txBox="1"/>
          <p:nvPr/>
        </p:nvSpPr>
        <p:spPr>
          <a:xfrm>
            <a:off x="142876" y="852681"/>
            <a:ext cx="8929718" cy="5643578"/>
          </a:xfrm>
          <a:prstGeom prst="rect">
            <a:avLst/>
          </a:prstGeom>
        </p:spPr>
        <p:txBody>
          <a:bodyPr/>
          <a:lstStyle/>
          <a:p>
            <a:pPr marL="342900" marR="0" lvl="0" indent="-342900" algn="l" defTabSz="914400" rtl="0" eaLnBrk="0" fontAlgn="base" latinLnBrk="0" hangingPunct="0">
              <a:spcBef>
                <a:spcPts val="600"/>
              </a:spcBef>
              <a:spcAft>
                <a:spcPct val="0"/>
              </a:spcAft>
              <a:buClr>
                <a:schemeClr val="hlink"/>
              </a:buClr>
              <a:buSzPct val="50000"/>
              <a:defRPr/>
            </a:pPr>
            <a:r>
              <a:rPr kumimoji="1" lang="zh-CN" altLang="en-US" sz="3200" b="0" i="0" u="none" strike="noStrike" kern="0" cap="none" spc="0" normalizeH="0" baseline="0" noProof="0" dirty="0">
                <a:ln>
                  <a:noFill/>
                </a:ln>
                <a:solidFill>
                  <a:schemeClr val="bg2">
                    <a:lumMod val="50000"/>
                    <a:lumOff val="50000"/>
                  </a:schemeClr>
                </a:solidFill>
                <a:effectLst/>
                <a:uLnTx/>
                <a:uFillTx/>
                <a:latin typeface="黑体" pitchFamily="49" charset="-122"/>
                <a:ea typeface="黑体" pitchFamily="49" charset="-122"/>
                <a:cs typeface="+mn-cs"/>
              </a:rPr>
              <a:t>海量数据存储</a:t>
            </a:r>
            <a:r>
              <a:rPr lang="zh-CN" altLang="en-US" sz="3200" b="0" kern="0" dirty="0">
                <a:solidFill>
                  <a:schemeClr val="bg2">
                    <a:lumMod val="50000"/>
                    <a:lumOff val="50000"/>
                  </a:schemeClr>
                </a:solidFill>
                <a:latin typeface="黑体" pitchFamily="49" charset="-122"/>
                <a:ea typeface="黑体" pitchFamily="49" charset="-122"/>
              </a:rPr>
              <a:t>与</a:t>
            </a:r>
            <a:r>
              <a:rPr kumimoji="1" lang="zh-CN" altLang="en-US" sz="3200" b="0" i="0" u="none" strike="noStrike" kern="0" cap="none" spc="0" normalizeH="0" baseline="0" noProof="0" dirty="0">
                <a:ln>
                  <a:noFill/>
                </a:ln>
                <a:solidFill>
                  <a:schemeClr val="bg2">
                    <a:lumMod val="50000"/>
                    <a:lumOff val="50000"/>
                  </a:schemeClr>
                </a:solidFill>
                <a:effectLst/>
                <a:uLnTx/>
                <a:uFillTx/>
                <a:latin typeface="黑体" pitchFamily="49" charset="-122"/>
                <a:ea typeface="黑体" pitchFamily="49" charset="-122"/>
                <a:cs typeface="+mn-cs"/>
              </a:rPr>
              <a:t>管理基础理论研究课题</a:t>
            </a:r>
            <a:endParaRPr lang="en-US" altLang="zh-CN" sz="3200" b="0" kern="0" dirty="0">
              <a:solidFill>
                <a:schemeClr val="bg2">
                  <a:lumMod val="50000"/>
                  <a:lumOff val="50000"/>
                </a:schemeClr>
              </a:solidFill>
              <a:latin typeface="黑体" pitchFamily="49" charset="-122"/>
              <a:ea typeface="黑体" pitchFamily="49" charset="-122"/>
            </a:endParaRPr>
          </a:p>
          <a:p>
            <a:pPr marL="342900" indent="-342900" eaLnBrk="0" hangingPunct="0">
              <a:spcBef>
                <a:spcPts val="600"/>
              </a:spcBef>
              <a:buClr>
                <a:schemeClr val="hlink"/>
              </a:buClr>
              <a:buSzPct val="50000"/>
            </a:pPr>
            <a:r>
              <a:rPr lang="en-US" altLang="zh-CN" sz="2800" b="0" dirty="0">
                <a:latin typeface="黑体" pitchFamily="49" charset="-122"/>
                <a:ea typeface="黑体" pitchFamily="49" charset="-122"/>
              </a:rPr>
              <a:t>1.</a:t>
            </a:r>
            <a:r>
              <a:rPr lang="zh-CN" altLang="en-US" sz="2800" b="0" dirty="0">
                <a:latin typeface="黑体" pitchFamily="49" charset="-122"/>
                <a:ea typeface="黑体" pitchFamily="49" charset="-122"/>
              </a:rPr>
              <a:t>计算机群集并行计算环境与并行数据库系统研究，</a:t>
            </a:r>
            <a:r>
              <a:rPr lang="zh-CN" altLang="en-US" sz="2800" b="0" dirty="0">
                <a:solidFill>
                  <a:srgbClr val="800000"/>
                </a:solidFill>
                <a:latin typeface="黑体" pitchFamily="49" charset="-122"/>
                <a:ea typeface="黑体" pitchFamily="49" charset="-122"/>
              </a:rPr>
              <a:t>国家杰出青年基金项目，</a:t>
            </a:r>
            <a:r>
              <a:rPr lang="en-US" altLang="zh-CN" sz="2800" b="0" dirty="0">
                <a:solidFill>
                  <a:srgbClr val="800000"/>
                </a:solidFill>
                <a:latin typeface="黑体" pitchFamily="49" charset="-122"/>
                <a:ea typeface="黑体" pitchFamily="49" charset="-122"/>
              </a:rPr>
              <a:t>80</a:t>
            </a:r>
            <a:r>
              <a:rPr lang="zh-CN" altLang="en-US" sz="2800" b="0" dirty="0">
                <a:solidFill>
                  <a:srgbClr val="800000"/>
                </a:solidFill>
                <a:latin typeface="黑体" pitchFamily="49" charset="-122"/>
                <a:ea typeface="黑体" pitchFamily="49" charset="-122"/>
              </a:rPr>
              <a:t>万</a:t>
            </a:r>
            <a:r>
              <a:rPr lang="zh-CN" altLang="en-US" sz="2800" b="0" dirty="0">
                <a:latin typeface="黑体" pitchFamily="49" charset="-122"/>
                <a:ea typeface="黑体" pitchFamily="49" charset="-122"/>
              </a:rPr>
              <a:t>；</a:t>
            </a:r>
            <a:endParaRPr lang="en-US" altLang="zh-CN" sz="2800" b="0" dirty="0">
              <a:latin typeface="黑体" pitchFamily="49" charset="-122"/>
              <a:ea typeface="黑体" pitchFamily="49" charset="-122"/>
            </a:endParaRPr>
          </a:p>
          <a:p>
            <a:pPr marL="342900" indent="-342900" eaLnBrk="0" hangingPunct="0">
              <a:spcBef>
                <a:spcPts val="600"/>
              </a:spcBef>
              <a:buClr>
                <a:schemeClr val="hlink"/>
              </a:buClr>
              <a:buSzPct val="50000"/>
            </a:pPr>
            <a:r>
              <a:rPr lang="en-US" altLang="zh-CN" sz="2800" b="0" dirty="0">
                <a:latin typeface="黑体" pitchFamily="49" charset="-122"/>
                <a:ea typeface="黑体" pitchFamily="49" charset="-122"/>
              </a:rPr>
              <a:t>2.</a:t>
            </a:r>
            <a:r>
              <a:rPr lang="zh-CN" altLang="en-US" sz="2800" b="0" dirty="0">
                <a:latin typeface="黑体" pitchFamily="49" charset="-122"/>
                <a:ea typeface="黑体" pitchFamily="49" charset="-122"/>
              </a:rPr>
              <a:t>海量信息组织、管理、实现机制，</a:t>
            </a:r>
            <a:r>
              <a:rPr lang="zh-CN" altLang="en-US" sz="2800" b="0" dirty="0">
                <a:solidFill>
                  <a:srgbClr val="800000"/>
                </a:solidFill>
                <a:latin typeface="黑体" pitchFamily="49" charset="-122"/>
                <a:ea typeface="黑体" pitchFamily="49" charset="-122"/>
              </a:rPr>
              <a:t>国家</a:t>
            </a:r>
            <a:r>
              <a:rPr lang="en-US" altLang="zh-CN" sz="2800" b="0" dirty="0">
                <a:solidFill>
                  <a:srgbClr val="800000"/>
                </a:solidFill>
                <a:latin typeface="黑体" pitchFamily="49" charset="-122"/>
                <a:ea typeface="黑体" pitchFamily="49" charset="-122"/>
              </a:rPr>
              <a:t>973</a:t>
            </a:r>
            <a:r>
              <a:rPr lang="zh-CN" altLang="en-US" sz="2800" b="0" dirty="0">
                <a:solidFill>
                  <a:srgbClr val="800000"/>
                </a:solidFill>
                <a:latin typeface="黑体" pitchFamily="49" charset="-122"/>
                <a:ea typeface="黑体" pitchFamily="49" charset="-122"/>
              </a:rPr>
              <a:t>计划课题，</a:t>
            </a:r>
            <a:r>
              <a:rPr lang="en-US" altLang="zh-CN" sz="2800" b="0" dirty="0">
                <a:solidFill>
                  <a:srgbClr val="800000"/>
                </a:solidFill>
                <a:latin typeface="黑体" pitchFamily="49" charset="-122"/>
                <a:ea typeface="黑体" pitchFamily="49" charset="-122"/>
              </a:rPr>
              <a:t>150</a:t>
            </a:r>
            <a:r>
              <a:rPr lang="zh-CN" altLang="en-US" sz="2800" b="0" dirty="0">
                <a:solidFill>
                  <a:srgbClr val="800000"/>
                </a:solidFill>
                <a:latin typeface="黑体" pitchFamily="49" charset="-122"/>
                <a:ea typeface="黑体" pitchFamily="49" charset="-122"/>
              </a:rPr>
              <a:t>万</a:t>
            </a:r>
            <a:r>
              <a:rPr kumimoji="0" lang="en-US" altLang="zh-CN" sz="2800" b="0" dirty="0">
                <a:latin typeface="黑体" pitchFamily="49" charset="-122"/>
                <a:ea typeface="黑体" pitchFamily="49" charset="-122"/>
                <a:cs typeface="Times New Roman" pitchFamily="18" charset="0"/>
              </a:rPr>
              <a:t>;</a:t>
            </a:r>
            <a:endParaRPr kumimoji="0" lang="en-US" altLang="zh-CN" sz="2800" b="0" dirty="0">
              <a:latin typeface="黑体" pitchFamily="49" charset="-122"/>
              <a:ea typeface="黑体" pitchFamily="49" charset="-122"/>
              <a:cs typeface="Times New Roman" pitchFamily="18" charset="0"/>
            </a:endParaRPr>
          </a:p>
          <a:p>
            <a:pPr marL="342900" indent="-342900" eaLnBrk="0" hangingPunct="0">
              <a:spcBef>
                <a:spcPts val="600"/>
              </a:spcBef>
              <a:buClr>
                <a:schemeClr val="hlink"/>
              </a:buClr>
              <a:buSzPct val="50000"/>
            </a:pPr>
            <a:r>
              <a:rPr lang="en-US" altLang="zh-CN" sz="2800" b="0" dirty="0">
                <a:latin typeface="黑体" pitchFamily="49" charset="-122"/>
                <a:ea typeface="黑体" pitchFamily="49" charset="-122"/>
              </a:rPr>
              <a:t>3.</a:t>
            </a:r>
            <a:r>
              <a:rPr lang="zh-CN" altLang="en-US" sz="2800" b="0" dirty="0">
                <a:latin typeface="黑体" pitchFamily="49" charset="-122"/>
                <a:ea typeface="黑体" pitchFamily="49" charset="-122"/>
              </a:rPr>
              <a:t>压缩数据库关键技术的研究</a:t>
            </a:r>
            <a:r>
              <a:rPr lang="en-US" altLang="zh-CN" sz="2800" b="0" dirty="0">
                <a:latin typeface="黑体" pitchFamily="49" charset="-122"/>
                <a:ea typeface="黑体" pitchFamily="49" charset="-122"/>
              </a:rPr>
              <a:t>, </a:t>
            </a:r>
            <a:r>
              <a:rPr lang="en-US" altLang="zh-CN" sz="2800" b="0" dirty="0">
                <a:solidFill>
                  <a:srgbClr val="800000"/>
                </a:solidFill>
                <a:latin typeface="黑体" pitchFamily="49" charset="-122"/>
                <a:ea typeface="黑体" pitchFamily="49" charset="-122"/>
              </a:rPr>
              <a:t>NSFC</a:t>
            </a:r>
            <a:r>
              <a:rPr lang="zh-CN" altLang="en-US" sz="2800" b="0" dirty="0">
                <a:solidFill>
                  <a:srgbClr val="800000"/>
                </a:solidFill>
                <a:latin typeface="黑体" pitchFamily="49" charset="-122"/>
                <a:ea typeface="黑体" pitchFamily="49" charset="-122"/>
              </a:rPr>
              <a:t>面上项目，</a:t>
            </a:r>
            <a:r>
              <a:rPr lang="en-US" altLang="zh-CN" sz="2800" b="0" dirty="0">
                <a:solidFill>
                  <a:srgbClr val="800000"/>
                </a:solidFill>
                <a:latin typeface="黑体" pitchFamily="49" charset="-122"/>
                <a:ea typeface="黑体" pitchFamily="49" charset="-122"/>
              </a:rPr>
              <a:t>24</a:t>
            </a:r>
            <a:r>
              <a:rPr lang="zh-CN" altLang="en-US" sz="2800" b="0" dirty="0">
                <a:solidFill>
                  <a:srgbClr val="800000"/>
                </a:solidFill>
                <a:latin typeface="黑体" pitchFamily="49" charset="-122"/>
                <a:ea typeface="黑体" pitchFamily="49" charset="-122"/>
              </a:rPr>
              <a:t>万</a:t>
            </a:r>
            <a:r>
              <a:rPr kumimoji="0" lang="en-US" altLang="zh-CN" sz="2800" b="0" dirty="0">
                <a:latin typeface="黑体" pitchFamily="49" charset="-122"/>
                <a:ea typeface="黑体" pitchFamily="49" charset="-122"/>
                <a:cs typeface="Times New Roman" pitchFamily="18" charset="0"/>
              </a:rPr>
              <a:t>;</a:t>
            </a:r>
            <a:endParaRPr kumimoji="0" lang="en-US" altLang="zh-CN" sz="2800" b="0" dirty="0">
              <a:latin typeface="黑体" pitchFamily="49" charset="-122"/>
              <a:ea typeface="黑体" pitchFamily="49" charset="-122"/>
              <a:cs typeface="Times New Roman" pitchFamily="18" charset="0"/>
            </a:endParaRPr>
          </a:p>
          <a:p>
            <a:pPr marL="342900" indent="-342900" eaLnBrk="0" hangingPunct="0">
              <a:spcBef>
                <a:spcPts val="600"/>
              </a:spcBef>
              <a:buClr>
                <a:schemeClr val="hlink"/>
              </a:buClr>
              <a:buSzPct val="50000"/>
            </a:pPr>
            <a:r>
              <a:rPr lang="en-US" altLang="zh-CN" sz="2800" b="0" dirty="0">
                <a:latin typeface="黑体" pitchFamily="49" charset="-122"/>
                <a:ea typeface="黑体" pitchFamily="49" charset="-122"/>
              </a:rPr>
              <a:t>4.</a:t>
            </a:r>
            <a:r>
              <a:rPr lang="zh-CN" altLang="en-US" sz="2800" b="0" dirty="0">
                <a:latin typeface="黑体" pitchFamily="49" charset="-122"/>
                <a:ea typeface="黑体" pitchFamily="49" charset="-122"/>
              </a:rPr>
              <a:t>并行数据库系统基础研究</a:t>
            </a:r>
            <a:r>
              <a:rPr lang="en-US" altLang="zh-CN" sz="2800" b="0" dirty="0">
                <a:latin typeface="黑体" pitchFamily="49" charset="-122"/>
                <a:ea typeface="黑体" pitchFamily="49" charset="-122"/>
              </a:rPr>
              <a:t>, </a:t>
            </a:r>
            <a:r>
              <a:rPr lang="en-US" altLang="zh-CN" sz="2800" b="0" dirty="0">
                <a:solidFill>
                  <a:srgbClr val="800000"/>
                </a:solidFill>
                <a:latin typeface="黑体" pitchFamily="49" charset="-122"/>
                <a:ea typeface="黑体" pitchFamily="49" charset="-122"/>
              </a:rPr>
              <a:t>NSFC</a:t>
            </a:r>
            <a:r>
              <a:rPr lang="zh-CN" altLang="en-US" sz="2800" b="0" dirty="0">
                <a:solidFill>
                  <a:srgbClr val="800000"/>
                </a:solidFill>
                <a:latin typeface="黑体" pitchFamily="49" charset="-122"/>
                <a:ea typeface="黑体" pitchFamily="49" charset="-122"/>
              </a:rPr>
              <a:t>面上项目，</a:t>
            </a:r>
            <a:r>
              <a:rPr lang="en-US" altLang="zh-CN" sz="2800" b="0" dirty="0">
                <a:solidFill>
                  <a:srgbClr val="800000"/>
                </a:solidFill>
                <a:latin typeface="黑体" pitchFamily="49" charset="-122"/>
                <a:ea typeface="黑体" pitchFamily="49" charset="-122"/>
              </a:rPr>
              <a:t>16</a:t>
            </a:r>
            <a:r>
              <a:rPr lang="zh-CN" altLang="en-US" sz="2800" b="0" dirty="0">
                <a:solidFill>
                  <a:srgbClr val="800000"/>
                </a:solidFill>
                <a:latin typeface="黑体" pitchFamily="49" charset="-122"/>
                <a:ea typeface="黑体" pitchFamily="49" charset="-122"/>
              </a:rPr>
              <a:t>万</a:t>
            </a:r>
            <a:r>
              <a:rPr kumimoji="0" lang="en-US" altLang="zh-CN" sz="2800" b="0" dirty="0">
                <a:latin typeface="黑体" pitchFamily="49" charset="-122"/>
                <a:ea typeface="黑体" pitchFamily="49" charset="-122"/>
                <a:cs typeface="Times New Roman" pitchFamily="18" charset="0"/>
              </a:rPr>
              <a:t>;</a:t>
            </a:r>
            <a:endParaRPr kumimoji="0" lang="en-US" altLang="zh-CN" sz="2800" b="0" dirty="0">
              <a:latin typeface="黑体" pitchFamily="49" charset="-122"/>
              <a:ea typeface="黑体" pitchFamily="49" charset="-122"/>
              <a:cs typeface="Times New Roman" pitchFamily="18" charset="0"/>
            </a:endParaRPr>
          </a:p>
          <a:p>
            <a:pPr marL="342900" indent="-342900" eaLnBrk="0" hangingPunct="0">
              <a:spcBef>
                <a:spcPts val="600"/>
              </a:spcBef>
              <a:buClr>
                <a:schemeClr val="hlink"/>
              </a:buClr>
              <a:buSzPct val="50000"/>
            </a:pPr>
            <a:r>
              <a:rPr lang="en-US" altLang="zh-CN" sz="2800" b="0" dirty="0">
                <a:latin typeface="黑体" pitchFamily="49" charset="-122"/>
                <a:ea typeface="黑体" pitchFamily="49" charset="-122"/>
              </a:rPr>
              <a:t>5.</a:t>
            </a:r>
            <a:r>
              <a:rPr lang="zh-CN" altLang="en-US" sz="2800" b="0" dirty="0">
                <a:latin typeface="黑体" pitchFamily="49" charset="-122"/>
                <a:ea typeface="黑体" pitchFamily="49" charset="-122"/>
              </a:rPr>
              <a:t>并行数据仓库和数据挖掘</a:t>
            </a:r>
            <a:r>
              <a:rPr lang="en-US" altLang="zh-CN" sz="2800" b="0" dirty="0">
                <a:latin typeface="黑体" pitchFamily="49" charset="-122"/>
                <a:ea typeface="黑体" pitchFamily="49" charset="-122"/>
              </a:rPr>
              <a:t>, </a:t>
            </a:r>
            <a:r>
              <a:rPr lang="en-US" altLang="zh-CN" sz="2800" b="0" dirty="0">
                <a:solidFill>
                  <a:srgbClr val="800000"/>
                </a:solidFill>
                <a:latin typeface="黑体" pitchFamily="49" charset="-122"/>
                <a:ea typeface="黑体" pitchFamily="49" charset="-122"/>
              </a:rPr>
              <a:t>NSFC</a:t>
            </a:r>
            <a:r>
              <a:rPr lang="zh-CN" altLang="en-US" sz="2800" b="0" dirty="0">
                <a:solidFill>
                  <a:srgbClr val="800000"/>
                </a:solidFill>
                <a:latin typeface="黑体" pitchFamily="49" charset="-122"/>
                <a:ea typeface="黑体" pitchFamily="49" charset="-122"/>
              </a:rPr>
              <a:t>面上项目，</a:t>
            </a:r>
            <a:r>
              <a:rPr lang="en-US" altLang="zh-CN" sz="2800" b="0" dirty="0">
                <a:solidFill>
                  <a:srgbClr val="800000"/>
                </a:solidFill>
                <a:latin typeface="黑体" pitchFamily="49" charset="-122"/>
                <a:ea typeface="黑体" pitchFamily="49" charset="-122"/>
              </a:rPr>
              <a:t>20</a:t>
            </a:r>
            <a:r>
              <a:rPr lang="zh-CN" altLang="en-US" sz="2800" b="0" dirty="0">
                <a:solidFill>
                  <a:srgbClr val="800000"/>
                </a:solidFill>
                <a:latin typeface="黑体" pitchFamily="49" charset="-122"/>
                <a:ea typeface="黑体" pitchFamily="49" charset="-122"/>
              </a:rPr>
              <a:t>万</a:t>
            </a:r>
            <a:r>
              <a:rPr kumimoji="0" lang="en-US" altLang="zh-CN" sz="2800" b="0" dirty="0">
                <a:latin typeface="黑体" pitchFamily="49" charset="-122"/>
                <a:ea typeface="黑体" pitchFamily="49" charset="-122"/>
                <a:cs typeface="Times New Roman" pitchFamily="18" charset="0"/>
              </a:rPr>
              <a:t>.</a:t>
            </a:r>
            <a:endParaRPr kumimoji="0" lang="en-US" altLang="zh-CN" sz="2800" b="0" dirty="0">
              <a:latin typeface="黑体" pitchFamily="49" charset="-122"/>
              <a:ea typeface="黑体" pitchFamily="49" charset="-122"/>
              <a:cs typeface="Times New Roman" pitchFamily="18" charset="0"/>
            </a:endParaRPr>
          </a:p>
          <a:p>
            <a:pPr marL="342900" lvl="0" indent="-342900" eaLnBrk="0" hangingPunct="0">
              <a:spcBef>
                <a:spcPts val="600"/>
              </a:spcBef>
              <a:buClr>
                <a:schemeClr val="hlink"/>
              </a:buClr>
              <a:buSzPct val="50000"/>
            </a:pPr>
            <a:r>
              <a:rPr lang="en-US" altLang="zh-CN" sz="2800" b="0" kern="0" dirty="0">
                <a:latin typeface="黑体" pitchFamily="49" charset="-122"/>
                <a:ea typeface="黑体" pitchFamily="49" charset="-122"/>
              </a:rPr>
              <a:t>6.</a:t>
            </a:r>
            <a:r>
              <a:rPr lang="zh-CN" altLang="en-US" sz="2800" b="0" kern="0" dirty="0">
                <a:latin typeface="黑体" pitchFamily="49" charset="-122"/>
                <a:ea typeface="黑体" pitchFamily="49" charset="-122"/>
              </a:rPr>
              <a:t>低能耗海量数据管理，</a:t>
            </a:r>
            <a:r>
              <a:rPr lang="en-US" altLang="zh-CN" sz="2800" b="0" kern="0" dirty="0">
                <a:solidFill>
                  <a:srgbClr val="990000"/>
                </a:solidFill>
                <a:latin typeface="黑体" pitchFamily="49" charset="-122"/>
                <a:ea typeface="黑体" pitchFamily="49" charset="-122"/>
              </a:rPr>
              <a:t>NSFC</a:t>
            </a:r>
            <a:r>
              <a:rPr lang="zh-CN" altLang="en-US" sz="2800" b="0" kern="0" dirty="0">
                <a:solidFill>
                  <a:srgbClr val="990000"/>
                </a:solidFill>
                <a:latin typeface="黑体" pitchFamily="49" charset="-122"/>
                <a:ea typeface="黑体" pitchFamily="49" charset="-122"/>
              </a:rPr>
              <a:t>面上项目</a:t>
            </a:r>
            <a:r>
              <a:rPr lang="en-US" altLang="zh-CN" sz="2800" b="0" kern="0" dirty="0">
                <a:solidFill>
                  <a:srgbClr val="990000"/>
                </a:solidFill>
                <a:latin typeface="黑体" pitchFamily="49" charset="-122"/>
                <a:ea typeface="黑体" pitchFamily="49" charset="-122"/>
              </a:rPr>
              <a:t>,40</a:t>
            </a:r>
            <a:r>
              <a:rPr lang="zh-CN" altLang="en-US" sz="2800" b="0" kern="0" dirty="0">
                <a:solidFill>
                  <a:srgbClr val="990000"/>
                </a:solidFill>
                <a:latin typeface="黑体" pitchFamily="49" charset="-122"/>
                <a:ea typeface="黑体" pitchFamily="49" charset="-122"/>
              </a:rPr>
              <a:t>万</a:t>
            </a:r>
            <a:r>
              <a:rPr lang="en-US" altLang="zh-CN" sz="2800" b="0" kern="0" dirty="0">
                <a:latin typeface="黑体" pitchFamily="49" charset="-122"/>
                <a:ea typeface="黑体" pitchFamily="49" charset="-122"/>
              </a:rPr>
              <a:t>.</a:t>
            </a:r>
            <a:endParaRPr lang="en-US" altLang="zh-CN" sz="2800" b="0" kern="0" dirty="0">
              <a:latin typeface="黑体" pitchFamily="49" charset="-122"/>
              <a:ea typeface="黑体" pitchFamily="49" charset="-122"/>
            </a:endParaRPr>
          </a:p>
          <a:p>
            <a:pPr marL="342900" lvl="0" indent="-342900" eaLnBrk="0" hangingPunct="0">
              <a:spcBef>
                <a:spcPts val="600"/>
              </a:spcBef>
              <a:buClr>
                <a:schemeClr val="hlink"/>
              </a:buClr>
              <a:buSzPct val="50000"/>
            </a:pPr>
            <a:r>
              <a:rPr lang="en-US" altLang="zh-CN" sz="2800" b="0" kern="0" dirty="0">
                <a:latin typeface="黑体" pitchFamily="49" charset="-122"/>
                <a:ea typeface="黑体" pitchFamily="49" charset="-122"/>
              </a:rPr>
              <a:t>7.</a:t>
            </a:r>
            <a:r>
              <a:rPr lang="zh-CN" altLang="en-US" sz="2800" b="0" kern="0" dirty="0">
                <a:latin typeface="黑体" pitchFamily="49" charset="-122"/>
                <a:ea typeface="黑体" pitchFamily="49" charset="-122"/>
              </a:rPr>
              <a:t>图数据库管理系统理论与技术，</a:t>
            </a:r>
            <a:r>
              <a:rPr lang="en-US" altLang="zh-CN" sz="2800" b="0" kern="0" dirty="0">
                <a:solidFill>
                  <a:srgbClr val="990000"/>
                </a:solidFill>
                <a:latin typeface="黑体" pitchFamily="49" charset="-122"/>
                <a:ea typeface="黑体" pitchFamily="49" charset="-122"/>
              </a:rPr>
              <a:t> NSFC</a:t>
            </a:r>
            <a:r>
              <a:rPr lang="zh-CN" altLang="en-US" sz="2800" b="0" kern="0" dirty="0">
                <a:solidFill>
                  <a:srgbClr val="990000"/>
                </a:solidFill>
                <a:latin typeface="黑体" pitchFamily="49" charset="-122"/>
                <a:ea typeface="黑体" pitchFamily="49" charset="-122"/>
              </a:rPr>
              <a:t>面上项目</a:t>
            </a:r>
            <a:r>
              <a:rPr lang="en-US" altLang="zh-CN" sz="2800" b="0" kern="0" dirty="0">
                <a:solidFill>
                  <a:srgbClr val="990000"/>
                </a:solidFill>
                <a:latin typeface="黑体" pitchFamily="49" charset="-122"/>
                <a:ea typeface="黑体" pitchFamily="49" charset="-122"/>
              </a:rPr>
              <a:t>,56</a:t>
            </a:r>
            <a:r>
              <a:rPr lang="zh-CN" altLang="en-US" sz="2800" b="0" kern="0" dirty="0">
                <a:solidFill>
                  <a:srgbClr val="990000"/>
                </a:solidFill>
                <a:latin typeface="黑体" pitchFamily="49" charset="-122"/>
                <a:ea typeface="黑体" pitchFamily="49" charset="-122"/>
              </a:rPr>
              <a:t>万</a:t>
            </a:r>
            <a:r>
              <a:rPr lang="en-US" altLang="zh-CN" sz="2800" b="0" kern="0" dirty="0">
                <a:latin typeface="黑体" pitchFamily="49" charset="-122"/>
                <a:ea typeface="黑体" pitchFamily="49" charset="-122"/>
              </a:rPr>
              <a:t>.</a:t>
            </a:r>
            <a:endParaRPr lang="zh-CN" altLang="en-US" sz="2800" b="0" kern="0" dirty="0"/>
          </a:p>
          <a:p>
            <a:pPr marL="342900" indent="-342900" eaLnBrk="0" hangingPunct="0">
              <a:spcBef>
                <a:spcPts val="600"/>
              </a:spcBef>
              <a:buClr>
                <a:schemeClr val="hlink"/>
              </a:buClr>
              <a:buSzPct val="50000"/>
            </a:pPr>
            <a:r>
              <a:rPr kumimoji="0" lang="en-US" altLang="zh-CN" sz="2800" b="0" kern="0" dirty="0">
                <a:latin typeface="黑体" pitchFamily="49" charset="-122"/>
                <a:ea typeface="黑体" pitchFamily="49" charset="-122"/>
                <a:cs typeface="Times New Roman" pitchFamily="18" charset="0"/>
              </a:rPr>
              <a:t>8.</a:t>
            </a:r>
            <a:r>
              <a:rPr lang="zh-CN" altLang="en-US" sz="2800" b="0" kern="0" dirty="0">
                <a:latin typeface="黑体" pitchFamily="49" charset="-122"/>
                <a:ea typeface="黑体" pitchFamily="49" charset="-122"/>
              </a:rPr>
              <a:t>内存机群的大数据分析，</a:t>
            </a:r>
            <a:r>
              <a:rPr lang="en-US" altLang="zh-CN" sz="2800" b="0" kern="0" dirty="0">
                <a:solidFill>
                  <a:srgbClr val="990000"/>
                </a:solidFill>
                <a:latin typeface="黑体" pitchFamily="49" charset="-122"/>
                <a:ea typeface="黑体" pitchFamily="49" charset="-122"/>
              </a:rPr>
              <a:t>2017/1-2020/12 , NSFC</a:t>
            </a:r>
            <a:r>
              <a:rPr lang="zh-CN" altLang="en-US" sz="2800" b="0" kern="0" dirty="0">
                <a:solidFill>
                  <a:srgbClr val="990000"/>
                </a:solidFill>
                <a:latin typeface="黑体" pitchFamily="49" charset="-122"/>
                <a:ea typeface="黑体" pitchFamily="49" charset="-122"/>
              </a:rPr>
              <a:t>面上项目，</a:t>
            </a:r>
            <a:r>
              <a:rPr lang="en-US" altLang="zh-CN" sz="2800" b="0" kern="0" dirty="0">
                <a:solidFill>
                  <a:srgbClr val="990000"/>
                </a:solidFill>
                <a:latin typeface="黑体" pitchFamily="49" charset="-122"/>
                <a:ea typeface="黑体" pitchFamily="49" charset="-122"/>
              </a:rPr>
              <a:t>80</a:t>
            </a:r>
            <a:r>
              <a:rPr lang="zh-CN" altLang="en-US" sz="2800" b="0" kern="0" dirty="0">
                <a:solidFill>
                  <a:srgbClr val="990000"/>
                </a:solidFill>
                <a:latin typeface="黑体" pitchFamily="49" charset="-122"/>
                <a:ea typeface="黑体" pitchFamily="49" charset="-122"/>
              </a:rPr>
              <a:t>万</a:t>
            </a:r>
            <a:r>
              <a:rPr lang="en-US" altLang="zh-CN" sz="2800" b="0" kern="0" dirty="0">
                <a:latin typeface="黑体" pitchFamily="49" charset="-122"/>
                <a:ea typeface="黑体" pitchFamily="49" charset="-122"/>
              </a:rPr>
              <a:t>.</a:t>
            </a:r>
            <a:endParaRPr kumimoji="0" lang="en-US" altLang="zh-CN" sz="2800" b="0" kern="0" dirty="0">
              <a:latin typeface="黑体" pitchFamily="49" charset="-122"/>
              <a:ea typeface="黑体" pitchFamily="49" charset="-122"/>
              <a:cs typeface="Times New Roman" pitchFamily="18" charset="0"/>
            </a:endParaRPr>
          </a:p>
          <a:p>
            <a:pPr marL="342900" indent="-342900" eaLnBrk="0" hangingPunct="0">
              <a:spcBef>
                <a:spcPts val="600"/>
              </a:spcBef>
              <a:buClr>
                <a:schemeClr val="hlink"/>
              </a:buClr>
              <a:buSzPct val="50000"/>
            </a:pPr>
            <a:endParaRPr kumimoji="0" lang="en-US" altLang="zh-CN" sz="2800" b="0" dirty="0">
              <a:latin typeface="黑体" pitchFamily="49" charset="-122"/>
              <a:ea typeface="黑体" pitchFamily="49" charset="-122"/>
              <a:cs typeface="Times New Roman" pitchFamily="18" charset="0"/>
            </a:endParaRPr>
          </a:p>
        </p:txBody>
      </p:sp>
      <p:sp>
        <p:nvSpPr>
          <p:cNvPr id="3" name="TextBox 12"/>
          <p:cNvSpPr txBox="1">
            <a:spLocks noChangeArrowheads="1"/>
          </p:cNvSpPr>
          <p:nvPr/>
        </p:nvSpPr>
        <p:spPr bwMode="auto">
          <a:xfrm>
            <a:off x="4000496" y="11802"/>
            <a:ext cx="5143504"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已经完成的研究课题</a:t>
            </a:r>
            <a:endParaRPr lang="zh-CN" altLang="en-US" sz="4000" dirty="0">
              <a:solidFill>
                <a:srgbClr val="800000"/>
              </a:solidFill>
              <a:latin typeface="黑体" pitchFamily="49" charset="-122"/>
              <a:ea typeface="黑体" pitchFamily="49" charset="-122"/>
            </a:endParaRPr>
          </a:p>
        </p:txBody>
      </p:sp>
      <p:cxnSp>
        <p:nvCxnSpPr>
          <p:cNvPr id="4" name="直接连接符 3"/>
          <p:cNvCxnSpPr/>
          <p:nvPr/>
        </p:nvCxnSpPr>
        <p:spPr bwMode="auto">
          <a:xfrm>
            <a:off x="3600000" y="779681"/>
            <a:ext cx="5544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285720" y="1571612"/>
            <a:ext cx="8715404" cy="3873612"/>
          </a:xfrm>
          <a:prstGeom prst="rect">
            <a:avLst/>
          </a:prstGeom>
        </p:spPr>
        <p:txBody>
          <a:bodyPr/>
          <a:lstStyle/>
          <a:p>
            <a:pPr marL="342900" lvl="0" indent="-342900" eaLnBrk="0" hangingPunct="0">
              <a:spcBef>
                <a:spcPts val="600"/>
              </a:spcBef>
              <a:buClr>
                <a:schemeClr val="hlink"/>
              </a:buClr>
              <a:buSzPct val="50000"/>
              <a:defRPr/>
            </a:pPr>
            <a:r>
              <a:rPr kumimoji="0" lang="zh-CN" altLang="en-US" sz="3200" b="0" kern="0" dirty="0">
                <a:solidFill>
                  <a:schemeClr val="bg2">
                    <a:lumMod val="50000"/>
                    <a:lumOff val="50000"/>
                  </a:schemeClr>
                </a:solidFill>
                <a:latin typeface="黑体" pitchFamily="49" charset="-122"/>
                <a:ea typeface="黑体" pitchFamily="49" charset="-122"/>
                <a:cs typeface="Times New Roman" pitchFamily="18" charset="0"/>
              </a:rPr>
              <a:t>大数据治理与分析的课题</a:t>
            </a:r>
            <a:endParaRPr kumimoji="0" lang="en-US" altLang="zh-CN" sz="3200" b="0" i="0" u="none" strike="noStrike" kern="0" cap="none" spc="0" normalizeH="0" baseline="0" noProof="0" dirty="0">
              <a:ln>
                <a:noFill/>
              </a:ln>
              <a:solidFill>
                <a:schemeClr val="bg2">
                  <a:lumMod val="50000"/>
                  <a:lumOff val="50000"/>
                </a:schemeClr>
              </a:solidFill>
              <a:effectLst/>
              <a:uLnTx/>
              <a:uFillTx/>
              <a:latin typeface="黑体" pitchFamily="49" charset="-122"/>
              <a:ea typeface="黑体" pitchFamily="49" charset="-122"/>
              <a:cs typeface="Times New Roman" pitchFamily="18" charset="0"/>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1.</a:t>
            </a:r>
            <a:r>
              <a:rPr lang="zh-CN" altLang="en-US" sz="2800" b="0" kern="0" dirty="0">
                <a:latin typeface="黑体" pitchFamily="49" charset="-122"/>
                <a:ea typeface="黑体" pitchFamily="49" charset="-122"/>
              </a:rPr>
              <a:t>海量信息可用性基础理论与关键技术研究，</a:t>
            </a:r>
            <a:r>
              <a:rPr lang="en-US" sz="2800" b="0" kern="0" dirty="0">
                <a:solidFill>
                  <a:srgbClr val="990000"/>
                </a:solidFill>
                <a:latin typeface="黑体" pitchFamily="49" charset="-122"/>
                <a:ea typeface="黑体" pitchFamily="49" charset="-122"/>
              </a:rPr>
              <a:t>973</a:t>
            </a:r>
            <a:r>
              <a:rPr lang="zh-CN" altLang="en-US" sz="2800" b="0" kern="0" dirty="0">
                <a:solidFill>
                  <a:srgbClr val="990000"/>
                </a:solidFill>
                <a:latin typeface="黑体" pitchFamily="49" charset="-122"/>
                <a:ea typeface="黑体" pitchFamily="49" charset="-122"/>
              </a:rPr>
              <a:t>计划项目，</a:t>
            </a:r>
            <a:r>
              <a:rPr lang="en-US" altLang="zh-CN" sz="2800" b="0" kern="0" dirty="0">
                <a:solidFill>
                  <a:srgbClr val="990000"/>
                </a:solidFill>
                <a:latin typeface="黑体" pitchFamily="49" charset="-122"/>
                <a:ea typeface="黑体" pitchFamily="49" charset="-122"/>
              </a:rPr>
              <a:t>1200/3200</a:t>
            </a:r>
            <a:r>
              <a:rPr lang="zh-CN" altLang="en-US" sz="2800" b="0" kern="0" dirty="0">
                <a:solidFill>
                  <a:srgbClr val="990000"/>
                </a:solidFill>
                <a:latin typeface="黑体" pitchFamily="49" charset="-122"/>
                <a:ea typeface="黑体" pitchFamily="49" charset="-122"/>
              </a:rPr>
              <a:t>万</a:t>
            </a:r>
            <a:r>
              <a:rPr lang="zh-CN" altLang="en-US" sz="2800" b="0" kern="0" dirty="0">
                <a:latin typeface="黑体" pitchFamily="49" charset="-122"/>
                <a:ea typeface="黑体" pitchFamily="49" charset="-122"/>
              </a:rPr>
              <a:t>；</a:t>
            </a:r>
            <a:endParaRPr lang="en-US" altLang="zh-CN" sz="2800" b="0" kern="0" dirty="0">
              <a:latin typeface="黑体" pitchFamily="49" charset="-122"/>
              <a:ea typeface="黑体" pitchFamily="49" charset="-122"/>
            </a:endParaRPr>
          </a:p>
          <a:p>
            <a:pPr marL="342900" lvl="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2.</a:t>
            </a:r>
            <a:r>
              <a:rPr lang="zh-CN" altLang="en-US" sz="2800" b="0" kern="0" dirty="0">
                <a:latin typeface="黑体" pitchFamily="49" charset="-122"/>
                <a:ea typeface="黑体" pitchFamily="49" charset="-122"/>
              </a:rPr>
              <a:t>数据质量管理的理论与关键技术，</a:t>
            </a:r>
            <a:r>
              <a:rPr lang="en-US" altLang="zh-CN" sz="2800" b="0" kern="0" dirty="0">
                <a:solidFill>
                  <a:srgbClr val="990000"/>
                </a:solidFill>
                <a:latin typeface="黑体" pitchFamily="49" charset="-122"/>
                <a:ea typeface="黑体" pitchFamily="49" charset="-122"/>
              </a:rPr>
              <a:t>NSFC</a:t>
            </a:r>
            <a:r>
              <a:rPr lang="zh-CN" altLang="en-US" sz="2800" b="0" kern="0" dirty="0">
                <a:solidFill>
                  <a:srgbClr val="990000"/>
                </a:solidFill>
                <a:latin typeface="黑体" pitchFamily="49" charset="-122"/>
                <a:ea typeface="黑体" pitchFamily="49" charset="-122"/>
              </a:rPr>
              <a:t>重点项目，</a:t>
            </a:r>
            <a:r>
              <a:rPr lang="en-US" altLang="zh-CN" sz="2800" b="0" kern="0" dirty="0">
                <a:solidFill>
                  <a:srgbClr val="990000"/>
                </a:solidFill>
                <a:latin typeface="黑体" pitchFamily="49" charset="-122"/>
                <a:ea typeface="黑体" pitchFamily="49" charset="-122"/>
              </a:rPr>
              <a:t>270</a:t>
            </a:r>
            <a:r>
              <a:rPr lang="zh-CN" altLang="en-US" sz="2800" b="0" kern="0" dirty="0">
                <a:solidFill>
                  <a:srgbClr val="990000"/>
                </a:solidFill>
                <a:latin typeface="黑体" pitchFamily="49" charset="-122"/>
                <a:ea typeface="黑体" pitchFamily="49" charset="-122"/>
              </a:rPr>
              <a:t>万</a:t>
            </a:r>
            <a:r>
              <a:rPr lang="en-US" sz="2800" b="0" kern="0" dirty="0">
                <a:latin typeface="黑体" pitchFamily="49" charset="-122"/>
                <a:ea typeface="黑体" pitchFamily="49" charset="-122"/>
              </a:rPr>
              <a:t>;</a:t>
            </a:r>
            <a:endParaRPr kumimoji="1" lang="en-US" altLang="zh-CN"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endParaRPr>
          </a:p>
          <a:p>
            <a:pPr marL="342900" marR="0" lvl="0" indent="-342900" algn="l" defTabSz="914400" rtl="0" eaLnBrk="0" fontAlgn="base" latinLnBrk="0" hangingPunct="0">
              <a:spcBef>
                <a:spcPts val="600"/>
              </a:spcBef>
              <a:spcAft>
                <a:spcPct val="0"/>
              </a:spcAft>
              <a:buClr>
                <a:schemeClr val="hlink"/>
              </a:buClr>
              <a:buSzPct val="50000"/>
              <a:defRPr/>
            </a:pPr>
            <a:r>
              <a:rPr kumimoji="1" lang="en-US" altLang="zh-CN"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3.</a:t>
            </a:r>
            <a:r>
              <a:rPr kumimoji="1" lang="zh-CN" altLang="en-US"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对象识别的基础理论和技术，</a:t>
            </a:r>
            <a:r>
              <a:rPr kumimoji="1" lang="en-US" altLang="zh-CN" sz="2800" b="0" i="0" u="none" strike="noStrike" kern="0" cap="none" spc="0" normalizeH="0" baseline="0" noProof="0" dirty="0">
                <a:ln>
                  <a:noFill/>
                </a:ln>
                <a:solidFill>
                  <a:srgbClr val="990000"/>
                </a:solidFill>
                <a:effectLst/>
                <a:uLnTx/>
                <a:uFillTx/>
                <a:latin typeface="黑体" pitchFamily="49" charset="-122"/>
                <a:ea typeface="黑体" pitchFamily="49" charset="-122"/>
                <a:cs typeface="+mn-cs"/>
              </a:rPr>
              <a:t>NSFC</a:t>
            </a:r>
            <a:r>
              <a:rPr kumimoji="1" lang="zh-CN" altLang="en-US" sz="2800" b="0" i="0" u="none" strike="noStrike" kern="0" cap="none" spc="0" normalizeH="0" baseline="0" noProof="0" dirty="0">
                <a:ln>
                  <a:noFill/>
                </a:ln>
                <a:solidFill>
                  <a:srgbClr val="990000"/>
                </a:solidFill>
                <a:effectLst/>
                <a:uLnTx/>
                <a:uFillTx/>
                <a:latin typeface="黑体" pitchFamily="49" charset="-122"/>
                <a:ea typeface="黑体" pitchFamily="49" charset="-122"/>
                <a:cs typeface="+mn-cs"/>
              </a:rPr>
              <a:t>面上项目，</a:t>
            </a:r>
            <a:r>
              <a:rPr lang="en-US" altLang="zh-CN" sz="2800" b="0" kern="0" dirty="0">
                <a:solidFill>
                  <a:srgbClr val="990000"/>
                </a:solidFill>
                <a:latin typeface="黑体" pitchFamily="49" charset="-122"/>
                <a:ea typeface="黑体" pitchFamily="49" charset="-122"/>
              </a:rPr>
              <a:t>2</a:t>
            </a:r>
            <a:r>
              <a:rPr kumimoji="1" lang="en-US" altLang="zh-CN" sz="2800" b="0" i="0" u="none" strike="noStrike" kern="0" cap="none" spc="0" normalizeH="0" baseline="0" noProof="0" dirty="0">
                <a:ln>
                  <a:noFill/>
                </a:ln>
                <a:solidFill>
                  <a:srgbClr val="990000"/>
                </a:solidFill>
                <a:effectLst/>
                <a:uLnTx/>
                <a:uFillTx/>
                <a:latin typeface="黑体" pitchFamily="49" charset="-122"/>
                <a:ea typeface="黑体" pitchFamily="49" charset="-122"/>
                <a:cs typeface="+mn-cs"/>
              </a:rPr>
              <a:t>0</a:t>
            </a:r>
            <a:r>
              <a:rPr kumimoji="1" lang="zh-CN" altLang="en-US" sz="2800" b="0" i="0" u="none" strike="noStrike" kern="0" cap="none" spc="0" normalizeH="0" baseline="0" noProof="0" dirty="0">
                <a:ln>
                  <a:noFill/>
                </a:ln>
                <a:solidFill>
                  <a:srgbClr val="990000"/>
                </a:solidFill>
                <a:effectLst/>
                <a:uLnTx/>
                <a:uFillTx/>
                <a:latin typeface="黑体" pitchFamily="49" charset="-122"/>
                <a:ea typeface="黑体" pitchFamily="49" charset="-122"/>
                <a:cs typeface="+mn-cs"/>
              </a:rPr>
              <a:t>万</a:t>
            </a:r>
            <a:r>
              <a:rPr kumimoji="1" lang="en-US" altLang="zh-CN"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a:t>
            </a:r>
            <a:endParaRPr kumimoji="1" lang="en-US" altLang="zh-CN"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4.</a:t>
            </a:r>
            <a:r>
              <a:rPr lang="zh-CN" altLang="en-US" sz="2800" b="0" kern="0" dirty="0">
                <a:latin typeface="黑体" pitchFamily="49" charset="-122"/>
                <a:ea typeface="黑体" pitchFamily="49" charset="-122"/>
              </a:rPr>
              <a:t>制造业大数据分析的理论和关键技术研究， </a:t>
            </a:r>
            <a:r>
              <a:rPr lang="en-US" altLang="zh-CN" sz="2800" b="0" kern="0" dirty="0">
                <a:solidFill>
                  <a:srgbClr val="990000"/>
                </a:solidFill>
                <a:latin typeface="黑体" pitchFamily="49" charset="-122"/>
                <a:ea typeface="黑体" pitchFamily="49" charset="-122"/>
              </a:rPr>
              <a:t>NSFC</a:t>
            </a:r>
            <a:r>
              <a:rPr lang="zh-CN" altLang="en-US" sz="2800" b="0" kern="0" dirty="0">
                <a:solidFill>
                  <a:srgbClr val="990000"/>
                </a:solidFill>
                <a:latin typeface="黑体" pitchFamily="49" charset="-122"/>
                <a:ea typeface="黑体" pitchFamily="49" charset="-122"/>
              </a:rPr>
              <a:t>重点，</a:t>
            </a:r>
            <a:r>
              <a:rPr lang="en-US" altLang="zh-CN" sz="2800" b="0" kern="0" dirty="0">
                <a:solidFill>
                  <a:srgbClr val="990000"/>
                </a:solidFill>
                <a:latin typeface="黑体" pitchFamily="49" charset="-122"/>
                <a:ea typeface="黑体" pitchFamily="49" charset="-122"/>
              </a:rPr>
              <a:t>226</a:t>
            </a:r>
            <a:r>
              <a:rPr lang="zh-CN" altLang="en-US" sz="2800" b="0" kern="0" dirty="0">
                <a:solidFill>
                  <a:srgbClr val="990000"/>
                </a:solidFill>
                <a:latin typeface="黑体" pitchFamily="49" charset="-122"/>
                <a:ea typeface="黑体" pitchFamily="49" charset="-122"/>
              </a:rPr>
              <a:t>万</a:t>
            </a:r>
            <a:endParaRPr lang="en-US" altLang="zh-CN" sz="2800" b="0" kern="0" dirty="0">
              <a:solidFill>
                <a:srgbClr val="990000"/>
              </a:solidFill>
              <a:latin typeface="黑体" pitchFamily="49" charset="-122"/>
              <a:ea typeface="黑体" pitchFamily="49" charset="-122"/>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5.</a:t>
            </a:r>
            <a:r>
              <a:rPr lang="zh-CN" altLang="en-US" sz="2800" b="0" kern="0" dirty="0">
                <a:latin typeface="黑体" pitchFamily="49" charset="-122"/>
                <a:ea typeface="黑体" pitchFamily="49" charset="-122"/>
              </a:rPr>
              <a:t>大数据上错误检测与修复关键技术的研究，</a:t>
            </a:r>
            <a:r>
              <a:rPr lang="en-US" altLang="zh-CN" sz="2800" b="0" kern="0" dirty="0">
                <a:solidFill>
                  <a:srgbClr val="990000"/>
                </a:solidFill>
                <a:latin typeface="黑体" pitchFamily="49" charset="-122"/>
                <a:ea typeface="黑体" pitchFamily="49" charset="-122"/>
              </a:rPr>
              <a:t>NSFC</a:t>
            </a:r>
            <a:r>
              <a:rPr lang="zh-CN" altLang="en-US" sz="2800" b="0" kern="0" dirty="0">
                <a:solidFill>
                  <a:srgbClr val="990000"/>
                </a:solidFill>
                <a:latin typeface="黑体" pitchFamily="49" charset="-122"/>
                <a:ea typeface="黑体" pitchFamily="49" charset="-122"/>
              </a:rPr>
              <a:t>面上项目，</a:t>
            </a:r>
            <a:r>
              <a:rPr lang="en-US" altLang="zh-CN" sz="2800" b="0" kern="0" dirty="0">
                <a:solidFill>
                  <a:srgbClr val="990000"/>
                </a:solidFill>
                <a:latin typeface="黑体" pitchFamily="49" charset="-122"/>
                <a:ea typeface="黑体" pitchFamily="49" charset="-122"/>
              </a:rPr>
              <a:t>80</a:t>
            </a:r>
            <a:r>
              <a:rPr lang="zh-CN" altLang="en-US" sz="2800" b="0" kern="0" dirty="0">
                <a:solidFill>
                  <a:srgbClr val="990000"/>
                </a:solidFill>
                <a:latin typeface="黑体" pitchFamily="49" charset="-122"/>
                <a:ea typeface="黑体" pitchFamily="49" charset="-122"/>
              </a:rPr>
              <a:t>万</a:t>
            </a:r>
            <a:r>
              <a:rPr lang="en-US" altLang="zh-CN" sz="2800" b="0" kern="0" dirty="0">
                <a:latin typeface="黑体" pitchFamily="49" charset="-122"/>
                <a:ea typeface="黑体" pitchFamily="49" charset="-122"/>
              </a:rPr>
              <a:t>.</a:t>
            </a:r>
            <a:endParaRPr lang="en-US" altLang="zh-CN" sz="2800" b="0" kern="0" dirty="0">
              <a:latin typeface="黑体" pitchFamily="49" charset="-122"/>
              <a:ea typeface="黑体" pitchFamily="49" charset="-122"/>
            </a:endParaRPr>
          </a:p>
          <a:p>
            <a:pPr marL="342900" indent="-342900" eaLnBrk="0" hangingPunct="0">
              <a:spcBef>
                <a:spcPts val="600"/>
              </a:spcBef>
              <a:buClr>
                <a:schemeClr val="hlink"/>
              </a:buClr>
              <a:buSzPct val="50000"/>
              <a:defRPr/>
            </a:pPr>
            <a:endParaRPr lang="en-US" altLang="zh-CN" sz="2800" b="0" kern="0" dirty="0">
              <a:latin typeface="黑体" pitchFamily="49" charset="-122"/>
              <a:ea typeface="黑体" pitchFamily="49" charset="-122"/>
            </a:endParaRPr>
          </a:p>
          <a:p>
            <a:pPr marL="342900" marR="0" lvl="0" indent="-342900" algn="l" defTabSz="914400" rtl="0" eaLnBrk="0" fontAlgn="base" latinLnBrk="0" hangingPunct="0">
              <a:spcBef>
                <a:spcPts val="600"/>
              </a:spcBef>
              <a:spcAft>
                <a:spcPct val="0"/>
              </a:spcAft>
              <a:buClr>
                <a:schemeClr val="hlink"/>
              </a:buClr>
              <a:buSzPct val="50000"/>
              <a:defRPr/>
            </a:pPr>
            <a:endParaRPr kumimoji="1" lang="en-US" altLang="zh-CN"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endParaRPr>
          </a:p>
        </p:txBody>
      </p:sp>
      <p:sp>
        <p:nvSpPr>
          <p:cNvPr id="3" name="TextBox 12"/>
          <p:cNvSpPr txBox="1">
            <a:spLocks noChangeArrowheads="1"/>
          </p:cNvSpPr>
          <p:nvPr/>
        </p:nvSpPr>
        <p:spPr bwMode="auto">
          <a:xfrm>
            <a:off x="4000496" y="373543"/>
            <a:ext cx="5143504"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已经完成的研究课题</a:t>
            </a:r>
            <a:endParaRPr lang="zh-CN" altLang="en-US" sz="4000" dirty="0">
              <a:solidFill>
                <a:srgbClr val="800000"/>
              </a:solidFill>
              <a:latin typeface="黑体" pitchFamily="49" charset="-122"/>
              <a:ea typeface="黑体" pitchFamily="49" charset="-122"/>
            </a:endParaRPr>
          </a:p>
        </p:txBody>
      </p:sp>
      <p:cxnSp>
        <p:nvCxnSpPr>
          <p:cNvPr id="4" name="直接连接符 3"/>
          <p:cNvCxnSpPr/>
          <p:nvPr/>
        </p:nvCxnSpPr>
        <p:spPr bwMode="auto">
          <a:xfrm>
            <a:off x="3643306" y="1073612"/>
            <a:ext cx="5544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28596" y="214290"/>
            <a:ext cx="5943584" cy="725470"/>
          </a:xfrm>
          <a:prstGeom prst="rect">
            <a:avLst/>
          </a:prstGeom>
        </p:spPr>
        <p:txBody>
          <a:bodyPr/>
          <a:lstStyle/>
          <a:p>
            <a:pPr marL="0" marR="0" lvl="0" indent="0" defTabSz="914400" rtl="0" eaLnBrk="0" fontAlgn="base" latinLnBrk="0" hangingPunct="0">
              <a:spcBef>
                <a:spcPct val="0"/>
              </a:spcBef>
              <a:spcAft>
                <a:spcPct val="0"/>
              </a:spcAft>
              <a:buClrTx/>
              <a:buSzTx/>
              <a:buFontTx/>
              <a:buNone/>
              <a:defRPr/>
            </a:pPr>
            <a:r>
              <a:rPr kumimoji="1" lang="zh-CN" altLang="en-US" sz="40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rPr>
              <a:t>李建中教授</a:t>
            </a:r>
            <a:endParaRPr kumimoji="1" lang="zh-CN" altLang="en-US" sz="4000" b="0" i="0" u="none" strike="noStrike" kern="0" cap="none" spc="0" normalizeH="0" baseline="0" noProof="0" dirty="0">
              <a:ln>
                <a:noFill/>
              </a:ln>
              <a:solidFill>
                <a:srgbClr val="FF0000"/>
              </a:solidFill>
              <a:effectLst/>
              <a:uLnTx/>
              <a:uFillTx/>
              <a:latin typeface="华文隶书" pitchFamily="2" charset="-122"/>
              <a:ea typeface="华文隶书" pitchFamily="2" charset="-122"/>
              <a:cs typeface="+mj-cs"/>
            </a:endParaRPr>
          </a:p>
        </p:txBody>
      </p:sp>
      <p:sp>
        <p:nvSpPr>
          <p:cNvPr id="3" name="TextBox 11"/>
          <p:cNvSpPr txBox="1"/>
          <p:nvPr/>
        </p:nvSpPr>
        <p:spPr>
          <a:xfrm>
            <a:off x="500034" y="857232"/>
            <a:ext cx="8425170" cy="5693866"/>
          </a:xfrm>
          <a:prstGeom prst="rect">
            <a:avLst/>
          </a:prstGeom>
          <a:noFill/>
          <a:ln>
            <a:noFill/>
          </a:ln>
          <a:effectLst>
            <a:glow rad="101600">
              <a:schemeClr val="accent4">
                <a:satMod val="175000"/>
                <a:alpha val="40000"/>
              </a:schemeClr>
            </a:glow>
          </a:effectLst>
        </p:spPr>
        <p:txBody>
          <a:bodyPr wrap="square" rtlCol="0">
            <a:spAutoFit/>
          </a:bodyPr>
          <a:lstStyle>
            <a:defPPr>
              <a:defRPr lang="zh-CN"/>
            </a:defPPr>
            <a:lvl1pPr algn="just" rtl="0" fontAlgn="base">
              <a:lnSpc>
                <a:spcPct val="110000"/>
              </a:lnSpc>
              <a:spcBef>
                <a:spcPct val="20000"/>
              </a:spcBef>
              <a:spcAft>
                <a:spcPct val="0"/>
              </a:spcAft>
              <a:buClr>
                <a:schemeClr val="hlink"/>
              </a:buClr>
              <a:buSzPct val="50000"/>
              <a:buFont typeface="Monotype Sorts" pitchFamily="2" charset="2"/>
              <a:defRPr kumimoji="1" sz="3000" b="1" kern="1200">
                <a:solidFill>
                  <a:schemeClr val="bg2"/>
                </a:solidFill>
                <a:latin typeface="Times New Roman" pitchFamily="18" charset="0"/>
                <a:ea typeface="华文新魏" pitchFamily="2" charset="-122"/>
                <a:cs typeface="+mn-cs"/>
              </a:defRPr>
            </a:lvl1pPr>
            <a:lvl2pPr marL="457200" algn="just" rtl="0" fontAlgn="base">
              <a:lnSpc>
                <a:spcPct val="110000"/>
              </a:lnSpc>
              <a:spcBef>
                <a:spcPct val="20000"/>
              </a:spcBef>
              <a:spcAft>
                <a:spcPct val="0"/>
              </a:spcAft>
              <a:buClr>
                <a:schemeClr val="hlink"/>
              </a:buClr>
              <a:buSzPct val="50000"/>
              <a:buFont typeface="Monotype Sorts" pitchFamily="2" charset="2"/>
              <a:defRPr kumimoji="1" sz="3000" b="1" kern="1200">
                <a:solidFill>
                  <a:schemeClr val="bg2"/>
                </a:solidFill>
                <a:latin typeface="Times New Roman" pitchFamily="18" charset="0"/>
                <a:ea typeface="华文新魏" pitchFamily="2" charset="-122"/>
                <a:cs typeface="+mn-cs"/>
              </a:defRPr>
            </a:lvl2pPr>
            <a:lvl3pPr marL="914400" algn="just" rtl="0" fontAlgn="base">
              <a:lnSpc>
                <a:spcPct val="110000"/>
              </a:lnSpc>
              <a:spcBef>
                <a:spcPct val="20000"/>
              </a:spcBef>
              <a:spcAft>
                <a:spcPct val="0"/>
              </a:spcAft>
              <a:buClr>
                <a:schemeClr val="hlink"/>
              </a:buClr>
              <a:buSzPct val="50000"/>
              <a:buFont typeface="Monotype Sorts" pitchFamily="2" charset="2"/>
              <a:defRPr kumimoji="1" sz="3000" b="1" kern="1200">
                <a:solidFill>
                  <a:schemeClr val="bg2"/>
                </a:solidFill>
                <a:latin typeface="Times New Roman" pitchFamily="18" charset="0"/>
                <a:ea typeface="华文新魏" pitchFamily="2" charset="-122"/>
                <a:cs typeface="+mn-cs"/>
              </a:defRPr>
            </a:lvl3pPr>
            <a:lvl4pPr marL="1371600" algn="just" rtl="0" fontAlgn="base">
              <a:lnSpc>
                <a:spcPct val="110000"/>
              </a:lnSpc>
              <a:spcBef>
                <a:spcPct val="20000"/>
              </a:spcBef>
              <a:spcAft>
                <a:spcPct val="0"/>
              </a:spcAft>
              <a:buClr>
                <a:schemeClr val="hlink"/>
              </a:buClr>
              <a:buSzPct val="50000"/>
              <a:buFont typeface="Monotype Sorts" pitchFamily="2" charset="2"/>
              <a:defRPr kumimoji="1" sz="3000" b="1" kern="1200">
                <a:solidFill>
                  <a:schemeClr val="bg2"/>
                </a:solidFill>
                <a:latin typeface="Times New Roman" pitchFamily="18" charset="0"/>
                <a:ea typeface="华文新魏" pitchFamily="2" charset="-122"/>
                <a:cs typeface="+mn-cs"/>
              </a:defRPr>
            </a:lvl4pPr>
            <a:lvl5pPr marL="1828800" algn="just" rtl="0" fontAlgn="base">
              <a:lnSpc>
                <a:spcPct val="110000"/>
              </a:lnSpc>
              <a:spcBef>
                <a:spcPct val="20000"/>
              </a:spcBef>
              <a:spcAft>
                <a:spcPct val="0"/>
              </a:spcAft>
              <a:buClr>
                <a:schemeClr val="hlink"/>
              </a:buClr>
              <a:buSzPct val="50000"/>
              <a:buFont typeface="Monotype Sorts" pitchFamily="2" charset="2"/>
              <a:defRPr kumimoji="1" sz="3000" b="1" kern="1200">
                <a:solidFill>
                  <a:schemeClr val="bg2"/>
                </a:solidFill>
                <a:latin typeface="Times New Roman" pitchFamily="18" charset="0"/>
                <a:ea typeface="华文新魏" pitchFamily="2" charset="-122"/>
                <a:cs typeface="+mn-cs"/>
              </a:defRPr>
            </a:lvl5pPr>
            <a:lvl6pPr marL="2286000" algn="l" defTabSz="914400" rtl="0" eaLnBrk="1" latinLnBrk="0" hangingPunct="1">
              <a:defRPr kumimoji="1" sz="3000" b="1" kern="1200">
                <a:solidFill>
                  <a:schemeClr val="bg2"/>
                </a:solidFill>
                <a:latin typeface="Times New Roman" pitchFamily="18" charset="0"/>
                <a:ea typeface="华文新魏" pitchFamily="2" charset="-122"/>
                <a:cs typeface="+mn-cs"/>
              </a:defRPr>
            </a:lvl6pPr>
            <a:lvl7pPr marL="2743200" algn="l" defTabSz="914400" rtl="0" eaLnBrk="1" latinLnBrk="0" hangingPunct="1">
              <a:defRPr kumimoji="1" sz="3000" b="1" kern="1200">
                <a:solidFill>
                  <a:schemeClr val="bg2"/>
                </a:solidFill>
                <a:latin typeface="Times New Roman" pitchFamily="18" charset="0"/>
                <a:ea typeface="华文新魏" pitchFamily="2" charset="-122"/>
                <a:cs typeface="+mn-cs"/>
              </a:defRPr>
            </a:lvl7pPr>
            <a:lvl8pPr marL="3200400" algn="l" defTabSz="914400" rtl="0" eaLnBrk="1" latinLnBrk="0" hangingPunct="1">
              <a:defRPr kumimoji="1" sz="3000" b="1" kern="1200">
                <a:solidFill>
                  <a:schemeClr val="bg2"/>
                </a:solidFill>
                <a:latin typeface="Times New Roman" pitchFamily="18" charset="0"/>
                <a:ea typeface="华文新魏" pitchFamily="2" charset="-122"/>
                <a:cs typeface="+mn-cs"/>
              </a:defRPr>
            </a:lvl8pPr>
            <a:lvl9pPr marL="3657600" algn="l" defTabSz="914400" rtl="0" eaLnBrk="1" latinLnBrk="0" hangingPunct="1">
              <a:defRPr kumimoji="1" sz="3000" b="1" kern="1200">
                <a:solidFill>
                  <a:schemeClr val="bg2"/>
                </a:solidFill>
                <a:latin typeface="Times New Roman" pitchFamily="18" charset="0"/>
                <a:ea typeface="华文新魏" pitchFamily="2" charset="-122"/>
                <a:cs typeface="+mn-cs"/>
              </a:defRPr>
            </a:lvl9pPr>
          </a:lstStyle>
          <a:p>
            <a:pPr marL="363855" indent="-363855" algn="l">
              <a:spcBef>
                <a:spcPts val="0"/>
              </a:spcBef>
              <a:buClr>
                <a:srgbClr val="800000"/>
              </a:buClr>
              <a:buFont typeface="Wingdings" pitchFamily="2" charset="2"/>
              <a:buChar char="n"/>
            </a:pPr>
            <a:r>
              <a:rPr lang="zh-CN" altLang="en-US" sz="3200" b="0" dirty="0">
                <a:ea typeface="黑体" pitchFamily="49" charset="-122"/>
                <a:cs typeface="Times New Roman" pitchFamily="18" charset="0"/>
              </a:rPr>
              <a:t>研究方向：大数据、物联网</a:t>
            </a:r>
            <a:endParaRPr lang="en-US" altLang="zh-CN" sz="3200" b="0" dirty="0">
              <a:ea typeface="黑体" pitchFamily="49" charset="-122"/>
              <a:cs typeface="Times New Roman" pitchFamily="18" charset="0"/>
            </a:endParaRPr>
          </a:p>
          <a:p>
            <a:pPr marL="363855" indent="-363855" algn="l">
              <a:spcBef>
                <a:spcPts val="0"/>
              </a:spcBef>
              <a:buClr>
                <a:srgbClr val="800000"/>
              </a:buClr>
              <a:buFont typeface="Wingdings" pitchFamily="2" charset="2"/>
              <a:buChar char="n"/>
            </a:pPr>
            <a:r>
              <a:rPr lang="en-US" altLang="zh-CN" sz="3200" b="0" dirty="0">
                <a:ea typeface="黑体" pitchFamily="49" charset="-122"/>
                <a:cs typeface="Times New Roman" pitchFamily="18" charset="0"/>
              </a:rPr>
              <a:t>1985-1993</a:t>
            </a:r>
            <a:r>
              <a:rPr lang="zh-CN" altLang="en-US" sz="3200" b="0" dirty="0">
                <a:ea typeface="黑体" pitchFamily="49" charset="-122"/>
                <a:cs typeface="Times New Roman" pitchFamily="18" charset="0"/>
              </a:rPr>
              <a:t>年：美国加州大学伯克利</a:t>
            </a:r>
            <a:endParaRPr lang="en-US" altLang="zh-CN" sz="3200" b="0" dirty="0">
              <a:ea typeface="黑体" pitchFamily="49" charset="-122"/>
              <a:cs typeface="Times New Roman" pitchFamily="18" charset="0"/>
            </a:endParaRPr>
          </a:p>
          <a:p>
            <a:pPr marL="363855" indent="-363855" algn="l">
              <a:spcBef>
                <a:spcPts val="0"/>
              </a:spcBef>
              <a:buClr>
                <a:srgbClr val="800000"/>
              </a:buClr>
            </a:pPr>
            <a:r>
              <a:rPr lang="zh-CN" altLang="en-US" sz="3200" b="0" dirty="0">
                <a:ea typeface="黑体" pitchFamily="49" charset="-122"/>
                <a:cs typeface="Times New Roman" pitchFamily="18" charset="0"/>
              </a:rPr>
              <a:t>    分校劳伦斯国家实验室研究员</a:t>
            </a:r>
            <a:endParaRPr lang="en-US" altLang="zh-CN" sz="3200" b="0" dirty="0">
              <a:ea typeface="黑体" pitchFamily="49" charset="-122"/>
              <a:cs typeface="Times New Roman" pitchFamily="18" charset="0"/>
            </a:endParaRPr>
          </a:p>
          <a:p>
            <a:pPr marL="363855" indent="-363855" algn="l">
              <a:spcBef>
                <a:spcPts val="0"/>
              </a:spcBef>
              <a:buClr>
                <a:srgbClr val="800000"/>
              </a:buClr>
              <a:buFont typeface="Wingdings" pitchFamily="2" charset="2"/>
              <a:buChar char="n"/>
            </a:pPr>
            <a:r>
              <a:rPr lang="zh-CN" altLang="en-US" sz="3200" b="0" dirty="0">
                <a:solidFill>
                  <a:srgbClr val="FF0000"/>
                </a:solidFill>
                <a:ea typeface="黑体" pitchFamily="49" charset="-122"/>
                <a:cs typeface="Times New Roman" pitchFamily="18" charset="0"/>
              </a:rPr>
              <a:t>国家杰出青年基金</a:t>
            </a:r>
            <a:r>
              <a:rPr lang="zh-CN" altLang="en-US" sz="3200" b="0" dirty="0">
                <a:ea typeface="黑体" pitchFamily="49" charset="-122"/>
                <a:cs typeface="Times New Roman" pitchFamily="18" charset="0"/>
              </a:rPr>
              <a:t>获得者</a:t>
            </a:r>
            <a:endParaRPr lang="en-US" altLang="zh-CN" sz="3200" b="0" dirty="0">
              <a:solidFill>
                <a:srgbClr val="FF0000"/>
              </a:solidFill>
              <a:ea typeface="黑体" pitchFamily="49" charset="-122"/>
              <a:cs typeface="Times New Roman" pitchFamily="18" charset="0"/>
            </a:endParaRPr>
          </a:p>
          <a:p>
            <a:pPr marL="363855" indent="-363855" algn="l">
              <a:spcBef>
                <a:spcPts val="0"/>
              </a:spcBef>
              <a:buClr>
                <a:srgbClr val="800000"/>
              </a:buClr>
              <a:buFont typeface="Wingdings" pitchFamily="2" charset="2"/>
              <a:buChar char="n"/>
            </a:pPr>
            <a:r>
              <a:rPr lang="zh-CN" altLang="en-US" sz="3200" b="0" dirty="0">
                <a:ea typeface="黑体" pitchFamily="49" charset="-122"/>
                <a:cs typeface="Times New Roman" pitchFamily="18" charset="0"/>
              </a:rPr>
              <a:t>国家</a:t>
            </a:r>
            <a:r>
              <a:rPr lang="en-US" altLang="zh-CN" sz="3200" b="0" dirty="0">
                <a:solidFill>
                  <a:srgbClr val="FF0000"/>
                </a:solidFill>
                <a:ea typeface="黑体" pitchFamily="49" charset="-122"/>
                <a:cs typeface="Times New Roman" pitchFamily="18" charset="0"/>
              </a:rPr>
              <a:t>973</a:t>
            </a:r>
            <a:r>
              <a:rPr lang="zh-CN" altLang="en-US" sz="3200" b="0" dirty="0">
                <a:solidFill>
                  <a:srgbClr val="FF0000"/>
                </a:solidFill>
                <a:ea typeface="黑体" pitchFamily="49" charset="-122"/>
                <a:cs typeface="Times New Roman" pitchFamily="18" charset="0"/>
              </a:rPr>
              <a:t>计划项目首席科学家</a:t>
            </a:r>
            <a:endParaRPr lang="en-US" altLang="zh-CN" sz="3200" b="0" dirty="0">
              <a:solidFill>
                <a:srgbClr val="FF0000"/>
              </a:solidFill>
              <a:ea typeface="黑体" pitchFamily="49" charset="-122"/>
              <a:cs typeface="Times New Roman" pitchFamily="18" charset="0"/>
            </a:endParaRPr>
          </a:p>
          <a:p>
            <a:pPr marL="363855" indent="-363855" algn="l">
              <a:spcBef>
                <a:spcPts val="0"/>
              </a:spcBef>
              <a:buClr>
                <a:srgbClr val="800000"/>
              </a:buClr>
              <a:buFont typeface="Wingdings" pitchFamily="2" charset="2"/>
              <a:buChar char="n"/>
            </a:pPr>
            <a:r>
              <a:rPr lang="zh-CN" altLang="en-US" sz="3200" b="0" dirty="0">
                <a:ea typeface="黑体" pitchFamily="49" charset="-122"/>
                <a:cs typeface="Times New Roman" pitchFamily="18" charset="0"/>
              </a:rPr>
              <a:t>从事海量计算研究 </a:t>
            </a:r>
            <a:r>
              <a:rPr lang="en-US" altLang="zh-CN" sz="3200" b="0" dirty="0">
                <a:solidFill>
                  <a:schemeClr val="bg2">
                    <a:lumMod val="50000"/>
                    <a:lumOff val="50000"/>
                  </a:schemeClr>
                </a:solidFill>
                <a:ea typeface="黑体" pitchFamily="49" charset="-122"/>
                <a:cs typeface="Times New Roman" pitchFamily="18" charset="0"/>
              </a:rPr>
              <a:t>30</a:t>
            </a:r>
            <a:r>
              <a:rPr lang="zh-CN" altLang="en-US" sz="3200" b="0" dirty="0">
                <a:solidFill>
                  <a:schemeClr val="bg2">
                    <a:lumMod val="50000"/>
                    <a:lumOff val="50000"/>
                  </a:schemeClr>
                </a:solidFill>
                <a:ea typeface="黑体" pitchFamily="49" charset="-122"/>
                <a:cs typeface="Times New Roman" pitchFamily="18" charset="0"/>
              </a:rPr>
              <a:t>余年</a:t>
            </a:r>
            <a:endParaRPr lang="en-US" altLang="zh-CN" sz="3200" b="0" dirty="0">
              <a:solidFill>
                <a:schemeClr val="bg2">
                  <a:lumMod val="50000"/>
                  <a:lumOff val="50000"/>
                </a:schemeClr>
              </a:solidFill>
              <a:ea typeface="黑体" pitchFamily="49" charset="-122"/>
              <a:cs typeface="Times New Roman" pitchFamily="18" charset="0"/>
            </a:endParaRPr>
          </a:p>
          <a:p>
            <a:pPr marL="363855" indent="-363855" algn="l">
              <a:spcBef>
                <a:spcPts val="0"/>
              </a:spcBef>
              <a:buClr>
                <a:srgbClr val="800000"/>
              </a:buClr>
              <a:buFont typeface="Wingdings" pitchFamily="2" charset="2"/>
              <a:buChar char="n"/>
            </a:pPr>
            <a:r>
              <a:rPr lang="zh-CN" altLang="en-US" sz="3200" b="0" dirty="0">
                <a:ea typeface="黑体" pitchFamily="49" charset="-122"/>
                <a:cs typeface="Times New Roman" pitchFamily="18" charset="0"/>
              </a:rPr>
              <a:t>学术兼职</a:t>
            </a:r>
            <a:endParaRPr lang="en-US" altLang="zh-CN" sz="3200" b="0" dirty="0">
              <a:ea typeface="黑体" pitchFamily="49" charset="-122"/>
              <a:cs typeface="Times New Roman" pitchFamily="18" charset="0"/>
            </a:endParaRPr>
          </a:p>
          <a:p>
            <a:pPr marL="821055" lvl="1" indent="-363855" algn="l">
              <a:spcBef>
                <a:spcPts val="0"/>
              </a:spcBef>
              <a:buClr>
                <a:srgbClr val="800000"/>
              </a:buClr>
              <a:buFont typeface="Wingdings" pitchFamily="2" charset="2"/>
              <a:buChar char="n"/>
            </a:pPr>
            <a:r>
              <a:rPr lang="zh-CN" altLang="en-US" sz="2800" b="0" dirty="0">
                <a:solidFill>
                  <a:srgbClr val="0000CC"/>
                </a:solidFill>
                <a:ea typeface="黑体" pitchFamily="49" charset="-122"/>
                <a:cs typeface="Times New Roman" pitchFamily="18" charset="0"/>
              </a:rPr>
              <a:t>中国计算机学会</a:t>
            </a:r>
            <a:r>
              <a:rPr lang="zh-CN" altLang="en-US" sz="2800" b="0" dirty="0">
                <a:solidFill>
                  <a:srgbClr val="FF0000"/>
                </a:solidFill>
                <a:ea typeface="黑体" pitchFamily="49" charset="-122"/>
                <a:cs typeface="Times New Roman" pitchFamily="18" charset="0"/>
              </a:rPr>
              <a:t>常务理事</a:t>
            </a:r>
            <a:r>
              <a:rPr lang="zh-CN" altLang="en-US" sz="2800" b="0" dirty="0">
                <a:solidFill>
                  <a:schemeClr val="bg2">
                    <a:lumMod val="50000"/>
                    <a:lumOff val="50000"/>
                  </a:schemeClr>
                </a:solidFill>
                <a:ea typeface="黑体" pitchFamily="49" charset="-122"/>
                <a:cs typeface="Times New Roman" pitchFamily="18" charset="0"/>
              </a:rPr>
              <a:t>、会事</a:t>
            </a:r>
            <a:endParaRPr lang="en-US" altLang="zh-CN" sz="2800" b="0" dirty="0">
              <a:solidFill>
                <a:schemeClr val="bg2">
                  <a:lumMod val="50000"/>
                  <a:lumOff val="50000"/>
                </a:schemeClr>
              </a:solidFill>
              <a:ea typeface="黑体" pitchFamily="49" charset="-122"/>
              <a:cs typeface="Times New Roman" pitchFamily="18" charset="0"/>
            </a:endParaRPr>
          </a:p>
          <a:p>
            <a:pPr marL="821055" lvl="1" indent="-363855" algn="l">
              <a:spcBef>
                <a:spcPts val="0"/>
              </a:spcBef>
              <a:buClr>
                <a:srgbClr val="800000"/>
              </a:buClr>
              <a:buFont typeface="Wingdings" pitchFamily="2" charset="2"/>
              <a:buChar char="n"/>
            </a:pPr>
            <a:r>
              <a:rPr lang="zh-CN" altLang="en-US" sz="2800" b="0" dirty="0">
                <a:solidFill>
                  <a:srgbClr val="0000CC"/>
                </a:solidFill>
                <a:ea typeface="黑体" pitchFamily="49" charset="-122"/>
                <a:cs typeface="Times New Roman" pitchFamily="18" charset="0"/>
              </a:rPr>
              <a:t>中国计算机学会传感器网络专委会</a:t>
            </a:r>
            <a:r>
              <a:rPr lang="zh-CN" altLang="en-US" sz="2800" b="0" dirty="0">
                <a:solidFill>
                  <a:srgbClr val="FF0000"/>
                </a:solidFill>
                <a:ea typeface="黑体" pitchFamily="49" charset="-122"/>
                <a:cs typeface="Times New Roman" pitchFamily="18" charset="0"/>
              </a:rPr>
              <a:t>主任</a:t>
            </a:r>
            <a:endParaRPr lang="en-US" altLang="zh-CN" sz="2800" b="0" dirty="0">
              <a:solidFill>
                <a:srgbClr val="FF0000"/>
              </a:solidFill>
              <a:ea typeface="黑体" pitchFamily="49" charset="-122"/>
              <a:cs typeface="Times New Roman" pitchFamily="18" charset="0"/>
            </a:endParaRPr>
          </a:p>
          <a:p>
            <a:pPr marL="821055" lvl="1" indent="-363855" algn="l">
              <a:spcBef>
                <a:spcPts val="0"/>
              </a:spcBef>
              <a:buClr>
                <a:srgbClr val="800000"/>
              </a:buClr>
              <a:buFont typeface="Wingdings" pitchFamily="2" charset="2"/>
              <a:buChar char="n"/>
            </a:pPr>
            <a:r>
              <a:rPr lang="zh-CN" altLang="en-US" sz="2800" b="0" dirty="0">
                <a:solidFill>
                  <a:srgbClr val="0000CC"/>
                </a:solidFill>
                <a:ea typeface="黑体" pitchFamily="49" charset="-122"/>
                <a:cs typeface="Times New Roman" pitchFamily="18" charset="0"/>
              </a:rPr>
              <a:t>中国计算机学会大数据专家委员会</a:t>
            </a:r>
            <a:r>
              <a:rPr lang="zh-CN" altLang="en-US" sz="2800" b="0" dirty="0">
                <a:solidFill>
                  <a:srgbClr val="FF0000"/>
                </a:solidFill>
                <a:ea typeface="黑体" pitchFamily="49" charset="-122"/>
                <a:cs typeface="Times New Roman" pitchFamily="18" charset="0"/>
              </a:rPr>
              <a:t>副主任</a:t>
            </a:r>
            <a:endParaRPr lang="en-US" altLang="zh-CN" sz="2800" b="0" dirty="0">
              <a:solidFill>
                <a:srgbClr val="FF0000"/>
              </a:solidFill>
              <a:ea typeface="黑体" pitchFamily="49" charset="-122"/>
              <a:cs typeface="Times New Roman" pitchFamily="18" charset="0"/>
            </a:endParaRPr>
          </a:p>
          <a:p>
            <a:pPr marL="821055" lvl="1" indent="-363855" algn="l">
              <a:spcBef>
                <a:spcPts val="0"/>
              </a:spcBef>
              <a:buClr>
                <a:srgbClr val="800000"/>
              </a:buClr>
              <a:buFont typeface="Wingdings" pitchFamily="2" charset="2"/>
              <a:buChar char="n"/>
            </a:pPr>
            <a:r>
              <a:rPr lang="zh-CN" altLang="en-US" sz="2800" b="0" dirty="0">
                <a:solidFill>
                  <a:srgbClr val="0000CC"/>
                </a:solidFill>
                <a:ea typeface="黑体" pitchFamily="49" charset="-122"/>
                <a:cs typeface="Times New Roman" pitchFamily="18" charset="0"/>
              </a:rPr>
              <a:t>中国自动化学会大数据专家委员会</a:t>
            </a:r>
            <a:r>
              <a:rPr lang="zh-CN" altLang="en-US" sz="2800" b="0" dirty="0">
                <a:solidFill>
                  <a:srgbClr val="FF0000"/>
                </a:solidFill>
                <a:ea typeface="黑体" pitchFamily="49" charset="-122"/>
                <a:cs typeface="Times New Roman" pitchFamily="18" charset="0"/>
              </a:rPr>
              <a:t>副主任</a:t>
            </a:r>
            <a:endParaRPr lang="en-US" altLang="zh-CN" sz="2800" b="0" dirty="0">
              <a:solidFill>
                <a:srgbClr val="0000CC"/>
              </a:solidFill>
              <a:ea typeface="黑体" pitchFamily="49" charset="-122"/>
              <a:cs typeface="Times New Roman" pitchFamily="18" charset="0"/>
            </a:endParaRPr>
          </a:p>
          <a:p>
            <a:pPr marL="821055" lvl="1" indent="-363855" algn="l">
              <a:spcBef>
                <a:spcPts val="0"/>
              </a:spcBef>
              <a:buClr>
                <a:srgbClr val="800000"/>
              </a:buClr>
              <a:buFont typeface="Wingdings" pitchFamily="2" charset="2"/>
              <a:buChar char="n"/>
            </a:pPr>
            <a:r>
              <a:rPr lang="zh-CN" altLang="en-US" sz="2800" b="0" dirty="0">
                <a:solidFill>
                  <a:srgbClr val="0000CC"/>
                </a:solidFill>
                <a:ea typeface="黑体" pitchFamily="49" charset="-122"/>
                <a:cs typeface="Times New Roman" pitchFamily="18" charset="0"/>
              </a:rPr>
              <a:t>黑龙江省计算机学会</a:t>
            </a:r>
            <a:r>
              <a:rPr lang="zh-CN" altLang="en-US" sz="2800" b="0" dirty="0">
                <a:solidFill>
                  <a:srgbClr val="FF0000"/>
                </a:solidFill>
                <a:ea typeface="黑体" pitchFamily="49" charset="-122"/>
                <a:cs typeface="Times New Roman" pitchFamily="18" charset="0"/>
              </a:rPr>
              <a:t>理事长</a:t>
            </a:r>
            <a:endParaRPr lang="en-US" altLang="zh-CN" sz="2800" b="0" dirty="0">
              <a:solidFill>
                <a:srgbClr val="FF0000"/>
              </a:solidFill>
              <a:ea typeface="黑体" pitchFamily="49" charset="-122"/>
              <a:cs typeface="Times New Roman" pitchFamily="18" charset="0"/>
            </a:endParaRPr>
          </a:p>
        </p:txBody>
      </p:sp>
      <p:pic>
        <p:nvPicPr>
          <p:cNvPr id="4" name="Picture 2" descr="http://db.cs.hit.edu.cn/p/jianzhongli/images/head.gif"/>
          <p:cNvPicPr>
            <a:picLocks noChangeAspect="1" noChangeArrowheads="1"/>
          </p:cNvPicPr>
          <p:nvPr/>
        </p:nvPicPr>
        <p:blipFill>
          <a:blip r:embed="rId1" cstate="print"/>
          <a:srcRect l="16908" b="18182"/>
          <a:stretch>
            <a:fillRect/>
          </a:stretch>
        </p:blipFill>
        <p:spPr bwMode="auto">
          <a:xfrm flipH="1">
            <a:off x="6929454" y="285728"/>
            <a:ext cx="1612946" cy="2160240"/>
          </a:xfrm>
          <a:prstGeom prst="rect">
            <a:avLst/>
          </a:prstGeom>
          <a:noFill/>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4"/>
          <p:cNvSpPr txBox="1"/>
          <p:nvPr/>
        </p:nvSpPr>
        <p:spPr>
          <a:xfrm>
            <a:off x="212768" y="1073612"/>
            <a:ext cx="8929718" cy="5500702"/>
          </a:xfrm>
          <a:prstGeom prst="rect">
            <a:avLst/>
          </a:prstGeom>
        </p:spPr>
        <p:txBody>
          <a:bodyPr/>
          <a:lstStyle/>
          <a:p>
            <a:pPr marL="342900" marR="0" lvl="0" indent="-342900" algn="l" defTabSz="914400" rtl="0" eaLnBrk="0" fontAlgn="base" latinLnBrk="0" hangingPunct="0">
              <a:spcBef>
                <a:spcPts val="600"/>
              </a:spcBef>
              <a:spcAft>
                <a:spcPct val="0"/>
              </a:spcAft>
              <a:buClr>
                <a:schemeClr val="hlink"/>
              </a:buClr>
              <a:buSzPct val="50000"/>
              <a:defRPr/>
            </a:pPr>
            <a:r>
              <a:rPr kumimoji="1" lang="zh-CN" altLang="en-US" sz="3200" b="0" i="0" u="none" strike="noStrike" kern="0" cap="none" spc="0" normalizeH="0" baseline="0" noProof="0" dirty="0">
                <a:ln>
                  <a:noFill/>
                </a:ln>
                <a:solidFill>
                  <a:srgbClr val="FF0000"/>
                </a:solidFill>
                <a:effectLst/>
                <a:uLnTx/>
                <a:uFillTx/>
                <a:latin typeface="黑体" pitchFamily="49" charset="-122"/>
                <a:ea typeface="黑体" pitchFamily="49" charset="-122"/>
                <a:cs typeface="+mn-cs"/>
              </a:rPr>
              <a:t>海量数据管理</a:t>
            </a:r>
            <a:r>
              <a:rPr lang="zh-CN" altLang="en-US" sz="3200" b="0" kern="0" dirty="0">
                <a:solidFill>
                  <a:srgbClr val="FF0000"/>
                </a:solidFill>
                <a:latin typeface="黑体" pitchFamily="49" charset="-122"/>
                <a:ea typeface="黑体" pitchFamily="49" charset="-122"/>
              </a:rPr>
              <a:t>系统</a:t>
            </a:r>
            <a:r>
              <a:rPr kumimoji="1" lang="zh-CN" altLang="en-US" sz="3200" b="0" i="0" u="none" strike="noStrike" kern="0" cap="none" spc="0" normalizeH="0" baseline="0" noProof="0" dirty="0">
                <a:ln>
                  <a:noFill/>
                </a:ln>
                <a:solidFill>
                  <a:srgbClr val="FF0000"/>
                </a:solidFill>
                <a:effectLst/>
                <a:uLnTx/>
                <a:uFillTx/>
                <a:latin typeface="黑体" pitchFamily="49" charset="-122"/>
                <a:ea typeface="黑体" pitchFamily="49" charset="-122"/>
                <a:cs typeface="+mn-cs"/>
              </a:rPr>
              <a:t>的课题</a:t>
            </a:r>
            <a:endParaRPr kumimoji="1" lang="en-US" altLang="zh-CN" sz="3200" b="0" i="0" u="none" strike="noStrike" kern="0" cap="none" spc="0" normalizeH="0" baseline="0" noProof="0" dirty="0">
              <a:ln>
                <a:noFill/>
              </a:ln>
              <a:solidFill>
                <a:srgbClr val="FF0000"/>
              </a:solidFill>
              <a:effectLst/>
              <a:uLnTx/>
              <a:uFillTx/>
              <a:latin typeface="黑体" pitchFamily="49" charset="-122"/>
              <a:ea typeface="黑体" pitchFamily="49" charset="-122"/>
              <a:cs typeface="+mn-cs"/>
            </a:endParaRPr>
          </a:p>
          <a:p>
            <a:pPr marL="342900" indent="-342900" eaLnBrk="0" hangingPunct="0">
              <a:spcBef>
                <a:spcPts val="600"/>
              </a:spcBef>
              <a:buClr>
                <a:schemeClr val="hlink"/>
              </a:buClr>
              <a:buSzPct val="50000"/>
            </a:pPr>
            <a:r>
              <a:rPr lang="en-US" altLang="zh-CN" sz="2400" b="0" dirty="0">
                <a:latin typeface="黑体" pitchFamily="49" charset="-122"/>
                <a:ea typeface="黑体" pitchFamily="49" charset="-122"/>
              </a:rPr>
              <a:t>1.</a:t>
            </a:r>
            <a:r>
              <a:rPr lang="zh-CN" altLang="en-US" sz="2400" b="0" dirty="0">
                <a:latin typeface="黑体" pitchFamily="49" charset="-122"/>
                <a:ea typeface="黑体" pitchFamily="49" charset="-122"/>
              </a:rPr>
              <a:t>机群并行数据库系统，</a:t>
            </a:r>
            <a:r>
              <a:rPr lang="zh-CN" altLang="en-US" sz="2400" b="0" dirty="0">
                <a:solidFill>
                  <a:srgbClr val="800000"/>
                </a:solidFill>
                <a:latin typeface="黑体" pitchFamily="49" charset="-122"/>
                <a:ea typeface="黑体" pitchFamily="49" charset="-122"/>
              </a:rPr>
              <a:t>国家重大产业化项目，</a:t>
            </a:r>
            <a:r>
              <a:rPr lang="en-US" altLang="zh-CN" sz="2400" b="0" dirty="0">
                <a:solidFill>
                  <a:srgbClr val="800000"/>
                </a:solidFill>
                <a:latin typeface="黑体" pitchFamily="49" charset="-122"/>
                <a:ea typeface="黑体" pitchFamily="49" charset="-122"/>
              </a:rPr>
              <a:t>2000</a:t>
            </a:r>
            <a:r>
              <a:rPr lang="zh-CN" altLang="en-US" sz="2400" b="0" dirty="0">
                <a:solidFill>
                  <a:srgbClr val="800000"/>
                </a:solidFill>
                <a:latin typeface="黑体" pitchFamily="49" charset="-122"/>
                <a:ea typeface="黑体" pitchFamily="49" charset="-122"/>
              </a:rPr>
              <a:t>万</a:t>
            </a:r>
            <a:r>
              <a:rPr lang="en-US" altLang="zh-CN" sz="2400" b="0" dirty="0">
                <a:latin typeface="黑体" pitchFamily="49" charset="-122"/>
                <a:ea typeface="黑体" pitchFamily="49" charset="-122"/>
              </a:rPr>
              <a:t>;</a:t>
            </a:r>
            <a:endParaRPr lang="en-US" altLang="zh-CN" sz="2400" b="0" dirty="0">
              <a:latin typeface="黑体" pitchFamily="49" charset="-122"/>
              <a:ea typeface="黑体" pitchFamily="49" charset="-122"/>
            </a:endParaRPr>
          </a:p>
          <a:p>
            <a:pPr marL="342900" lvl="1" indent="-342900" eaLnBrk="0" hangingPunct="0">
              <a:spcBef>
                <a:spcPts val="600"/>
              </a:spcBef>
              <a:buClr>
                <a:schemeClr val="hlink"/>
              </a:buClr>
              <a:buSzPct val="50000"/>
            </a:pPr>
            <a:r>
              <a:rPr lang="en-US" altLang="zh-CN" sz="2400" b="0" dirty="0">
                <a:latin typeface="黑体" pitchFamily="49" charset="-122"/>
                <a:ea typeface="黑体" pitchFamily="49" charset="-122"/>
              </a:rPr>
              <a:t>2.</a:t>
            </a:r>
            <a:r>
              <a:rPr lang="zh-CN" altLang="en-US" sz="2400" b="0" dirty="0">
                <a:latin typeface="黑体" pitchFamily="49" charset="-122"/>
                <a:ea typeface="黑体" pitchFamily="49" charset="-122"/>
              </a:rPr>
              <a:t>数据仓库与数据挖掘技术，</a:t>
            </a:r>
            <a:r>
              <a:rPr kumimoji="0" lang="zh-CN" altLang="en-US" sz="2400" b="0" dirty="0">
                <a:solidFill>
                  <a:srgbClr val="800000"/>
                </a:solidFill>
                <a:latin typeface="黑体" pitchFamily="49" charset="-122"/>
                <a:ea typeface="黑体" pitchFamily="49" charset="-122"/>
                <a:cs typeface="Times New Roman" pitchFamily="18" charset="0"/>
              </a:rPr>
              <a:t>国家</a:t>
            </a:r>
            <a:r>
              <a:rPr kumimoji="0" lang="en-US" altLang="zh-CN" sz="2400" b="0" dirty="0">
                <a:solidFill>
                  <a:srgbClr val="800000"/>
                </a:solidFill>
                <a:latin typeface="黑体" pitchFamily="49" charset="-122"/>
                <a:ea typeface="黑体" pitchFamily="49" charset="-122"/>
                <a:cs typeface="Times New Roman" pitchFamily="18" charset="0"/>
              </a:rPr>
              <a:t>863</a:t>
            </a:r>
            <a:r>
              <a:rPr kumimoji="0" lang="zh-CN" altLang="en-US" sz="2400" b="0" dirty="0">
                <a:solidFill>
                  <a:srgbClr val="800000"/>
                </a:solidFill>
                <a:latin typeface="黑体" pitchFamily="49" charset="-122"/>
                <a:ea typeface="黑体" pitchFamily="49" charset="-122"/>
                <a:cs typeface="Times New Roman" pitchFamily="18" charset="0"/>
              </a:rPr>
              <a:t>计划项目，</a:t>
            </a:r>
            <a:r>
              <a:rPr kumimoji="0" lang="en-US" altLang="zh-CN" sz="2400" b="0" dirty="0">
                <a:solidFill>
                  <a:srgbClr val="800000"/>
                </a:solidFill>
                <a:latin typeface="黑体" pitchFamily="49" charset="-122"/>
                <a:ea typeface="黑体" pitchFamily="49" charset="-122"/>
                <a:cs typeface="Times New Roman" pitchFamily="18" charset="0"/>
              </a:rPr>
              <a:t>50</a:t>
            </a:r>
            <a:r>
              <a:rPr kumimoji="0" lang="zh-CN" altLang="en-US" sz="2400" b="0" dirty="0">
                <a:solidFill>
                  <a:srgbClr val="800000"/>
                </a:solidFill>
                <a:latin typeface="黑体" pitchFamily="49" charset="-122"/>
                <a:ea typeface="黑体" pitchFamily="49" charset="-122"/>
                <a:cs typeface="Times New Roman" pitchFamily="18" charset="0"/>
              </a:rPr>
              <a:t>万</a:t>
            </a:r>
            <a:r>
              <a:rPr kumimoji="0" lang="en-US" altLang="zh-CN" sz="2400" b="0" dirty="0">
                <a:latin typeface="黑体" pitchFamily="49" charset="-122"/>
                <a:ea typeface="黑体" pitchFamily="49" charset="-122"/>
                <a:cs typeface="Times New Roman" pitchFamily="18" charset="0"/>
              </a:rPr>
              <a:t>;</a:t>
            </a:r>
            <a:endParaRPr kumimoji="0" lang="en-US" altLang="zh-CN" sz="2400" b="0" dirty="0">
              <a:latin typeface="黑体" pitchFamily="49" charset="-122"/>
              <a:ea typeface="黑体" pitchFamily="49" charset="-122"/>
              <a:cs typeface="Times New Roman" pitchFamily="18" charset="0"/>
            </a:endParaRPr>
          </a:p>
          <a:p>
            <a:pPr marL="342900" lvl="1" indent="-342900" eaLnBrk="0" hangingPunct="0">
              <a:spcBef>
                <a:spcPts val="600"/>
              </a:spcBef>
              <a:buClr>
                <a:schemeClr val="hlink"/>
              </a:buClr>
              <a:buSzPct val="50000"/>
            </a:pPr>
            <a:r>
              <a:rPr lang="en-US" altLang="zh-CN" sz="2400" b="0" dirty="0">
                <a:latin typeface="黑体" pitchFamily="49" charset="-122"/>
                <a:ea typeface="黑体" pitchFamily="49" charset="-122"/>
              </a:rPr>
              <a:t>3.</a:t>
            </a:r>
            <a:r>
              <a:rPr lang="zh-CN" altLang="en-US" sz="2400" b="0" dirty="0">
                <a:latin typeface="黑体" pitchFamily="49" charset="-122"/>
                <a:ea typeface="黑体" pitchFamily="49" charset="-122"/>
              </a:rPr>
              <a:t>国产数据库与国外主流数据库性能评估，</a:t>
            </a:r>
            <a:r>
              <a:rPr kumimoji="0" lang="zh-CN" altLang="en-US" sz="2400" b="0" dirty="0">
                <a:solidFill>
                  <a:srgbClr val="800000"/>
                </a:solidFill>
                <a:latin typeface="黑体" pitchFamily="49" charset="-122"/>
                <a:ea typeface="黑体" pitchFamily="49" charset="-122"/>
                <a:cs typeface="Times New Roman" pitchFamily="18" charset="0"/>
              </a:rPr>
              <a:t>国家</a:t>
            </a:r>
            <a:r>
              <a:rPr kumimoji="0" lang="en-US" altLang="zh-CN" sz="2400" b="0" dirty="0">
                <a:solidFill>
                  <a:srgbClr val="800000"/>
                </a:solidFill>
                <a:latin typeface="黑体" pitchFamily="49" charset="-122"/>
                <a:ea typeface="黑体" pitchFamily="49" charset="-122"/>
                <a:cs typeface="Times New Roman" pitchFamily="18" charset="0"/>
              </a:rPr>
              <a:t>863</a:t>
            </a:r>
            <a:r>
              <a:rPr kumimoji="0" lang="zh-CN" altLang="en-US" sz="2400" b="0" dirty="0">
                <a:solidFill>
                  <a:srgbClr val="800000"/>
                </a:solidFill>
                <a:latin typeface="黑体" pitchFamily="49" charset="-122"/>
                <a:ea typeface="黑体" pitchFamily="49" charset="-122"/>
                <a:cs typeface="Times New Roman" pitchFamily="18" charset="0"/>
              </a:rPr>
              <a:t>计划项目，</a:t>
            </a:r>
            <a:r>
              <a:rPr kumimoji="0" lang="en-US" altLang="zh-CN" sz="2400" b="0" dirty="0">
                <a:solidFill>
                  <a:srgbClr val="800000"/>
                </a:solidFill>
                <a:latin typeface="黑体" pitchFamily="49" charset="-122"/>
                <a:ea typeface="黑体" pitchFamily="49" charset="-122"/>
                <a:cs typeface="Times New Roman" pitchFamily="18" charset="0"/>
              </a:rPr>
              <a:t>100</a:t>
            </a:r>
            <a:r>
              <a:rPr kumimoji="0" lang="zh-CN" altLang="en-US" sz="2400" b="0" dirty="0">
                <a:solidFill>
                  <a:srgbClr val="800000"/>
                </a:solidFill>
                <a:latin typeface="黑体" pitchFamily="49" charset="-122"/>
                <a:ea typeface="黑体" pitchFamily="49" charset="-122"/>
                <a:cs typeface="Times New Roman" pitchFamily="18" charset="0"/>
              </a:rPr>
              <a:t>万</a:t>
            </a:r>
            <a:r>
              <a:rPr kumimoji="0" lang="en-US" altLang="zh-CN" sz="2400" b="0" dirty="0">
                <a:latin typeface="黑体" pitchFamily="49" charset="-122"/>
                <a:ea typeface="黑体" pitchFamily="49" charset="-122"/>
                <a:cs typeface="Times New Roman" pitchFamily="18" charset="0"/>
              </a:rPr>
              <a:t>;</a:t>
            </a:r>
            <a:endParaRPr kumimoji="0" lang="en-US" altLang="zh-CN" sz="2400" b="0" dirty="0">
              <a:latin typeface="黑体" pitchFamily="49" charset="-122"/>
              <a:ea typeface="黑体" pitchFamily="49" charset="-122"/>
              <a:cs typeface="Times New Roman" pitchFamily="18" charset="0"/>
            </a:endParaRPr>
          </a:p>
          <a:p>
            <a:pPr marL="342900" lvl="1" indent="-342900" eaLnBrk="0" hangingPunct="0">
              <a:spcBef>
                <a:spcPts val="600"/>
              </a:spcBef>
              <a:buClr>
                <a:schemeClr val="hlink"/>
              </a:buClr>
              <a:buSzPct val="50000"/>
            </a:pPr>
            <a:r>
              <a:rPr lang="en-US" altLang="zh-CN" sz="2400" b="0" dirty="0">
                <a:latin typeface="黑体" pitchFamily="49" charset="-122"/>
                <a:ea typeface="黑体" pitchFamily="49" charset="-122"/>
              </a:rPr>
              <a:t>4.</a:t>
            </a:r>
            <a:r>
              <a:rPr lang="zh-CN" altLang="en-US" sz="2400" b="0" dirty="0">
                <a:latin typeface="黑体" pitchFamily="49" charset="-122"/>
                <a:ea typeface="黑体" pitchFamily="49" charset="-122"/>
              </a:rPr>
              <a:t>高安全机群数据库系统，</a:t>
            </a:r>
            <a:r>
              <a:rPr kumimoji="0" lang="zh-CN" altLang="en-US" sz="2400" b="0" dirty="0">
                <a:solidFill>
                  <a:srgbClr val="800000"/>
                </a:solidFill>
                <a:latin typeface="黑体" pitchFamily="49" charset="-122"/>
                <a:ea typeface="黑体" pitchFamily="49" charset="-122"/>
                <a:cs typeface="Times New Roman" pitchFamily="18" charset="0"/>
              </a:rPr>
              <a:t>国家</a:t>
            </a:r>
            <a:r>
              <a:rPr kumimoji="0" lang="en-US" altLang="zh-CN" sz="2400" b="0" dirty="0">
                <a:solidFill>
                  <a:srgbClr val="800000"/>
                </a:solidFill>
                <a:latin typeface="黑体" pitchFamily="49" charset="-122"/>
                <a:ea typeface="黑体" pitchFamily="49" charset="-122"/>
                <a:cs typeface="Times New Roman" pitchFamily="18" charset="0"/>
              </a:rPr>
              <a:t>863</a:t>
            </a:r>
            <a:r>
              <a:rPr kumimoji="0" lang="zh-CN" altLang="en-US" sz="2400" b="0" dirty="0">
                <a:solidFill>
                  <a:srgbClr val="800000"/>
                </a:solidFill>
                <a:latin typeface="黑体" pitchFamily="49" charset="-122"/>
                <a:ea typeface="黑体" pitchFamily="49" charset="-122"/>
                <a:cs typeface="Times New Roman" pitchFamily="18" charset="0"/>
              </a:rPr>
              <a:t>计划项目，</a:t>
            </a:r>
            <a:r>
              <a:rPr kumimoji="0" lang="en-US" altLang="zh-CN" sz="2400" b="0" dirty="0">
                <a:solidFill>
                  <a:srgbClr val="800000"/>
                </a:solidFill>
                <a:latin typeface="黑体" pitchFamily="49" charset="-122"/>
                <a:ea typeface="黑体" pitchFamily="49" charset="-122"/>
                <a:cs typeface="Times New Roman" pitchFamily="18" charset="0"/>
              </a:rPr>
              <a:t>300</a:t>
            </a:r>
            <a:r>
              <a:rPr kumimoji="0" lang="zh-CN" altLang="en-US" sz="2400" b="0" dirty="0">
                <a:solidFill>
                  <a:srgbClr val="800000"/>
                </a:solidFill>
                <a:latin typeface="黑体" pitchFamily="49" charset="-122"/>
                <a:ea typeface="黑体" pitchFamily="49" charset="-122"/>
                <a:cs typeface="Times New Roman" pitchFamily="18" charset="0"/>
              </a:rPr>
              <a:t>万</a:t>
            </a:r>
            <a:r>
              <a:rPr kumimoji="0" lang="zh-CN" altLang="en-US" sz="2400" b="0" dirty="0">
                <a:latin typeface="黑体" pitchFamily="49" charset="-122"/>
                <a:ea typeface="黑体" pitchFamily="49" charset="-122"/>
                <a:cs typeface="Times New Roman" pitchFamily="18" charset="0"/>
              </a:rPr>
              <a:t>；</a:t>
            </a:r>
            <a:endParaRPr kumimoji="0" lang="en-US" altLang="zh-CN" sz="2400" b="0" dirty="0">
              <a:latin typeface="黑体" pitchFamily="49" charset="-122"/>
              <a:ea typeface="黑体" pitchFamily="49" charset="-122"/>
              <a:cs typeface="Times New Roman" pitchFamily="18" charset="0"/>
            </a:endParaRPr>
          </a:p>
          <a:p>
            <a:pPr marL="342900" lvl="1" indent="-342900" eaLnBrk="0" hangingPunct="0">
              <a:spcBef>
                <a:spcPts val="600"/>
              </a:spcBef>
              <a:buClr>
                <a:schemeClr val="hlink"/>
              </a:buClr>
              <a:buSzPct val="50000"/>
            </a:pPr>
            <a:r>
              <a:rPr lang="en-US" altLang="zh-CN" sz="2400" b="0" dirty="0">
                <a:latin typeface="黑体" pitchFamily="49" charset="-122"/>
                <a:ea typeface="黑体" pitchFamily="49" charset="-122"/>
              </a:rPr>
              <a:t>5.</a:t>
            </a:r>
            <a:r>
              <a:rPr lang="zh-CN" altLang="en-US" sz="2400" b="0" dirty="0">
                <a:latin typeface="黑体" pitchFamily="49" charset="-122"/>
                <a:ea typeface="黑体" pitchFamily="49" charset="-122"/>
              </a:rPr>
              <a:t>并行数据库系统研究，</a:t>
            </a:r>
            <a:r>
              <a:rPr kumimoji="0" lang="zh-CN" altLang="en-US" sz="2400" b="0" dirty="0">
                <a:solidFill>
                  <a:srgbClr val="800000"/>
                </a:solidFill>
                <a:latin typeface="黑体" pitchFamily="49" charset="-122"/>
                <a:ea typeface="黑体" pitchFamily="49" charset="-122"/>
                <a:cs typeface="Times New Roman" pitchFamily="18" charset="0"/>
              </a:rPr>
              <a:t>国家</a:t>
            </a:r>
            <a:r>
              <a:rPr kumimoji="0" lang="en-US" altLang="zh-CN" sz="2400" b="0" dirty="0">
                <a:solidFill>
                  <a:srgbClr val="800000"/>
                </a:solidFill>
                <a:latin typeface="黑体" pitchFamily="49" charset="-122"/>
                <a:ea typeface="黑体" pitchFamily="49" charset="-122"/>
                <a:cs typeface="Times New Roman" pitchFamily="18" charset="0"/>
              </a:rPr>
              <a:t>863</a:t>
            </a:r>
            <a:r>
              <a:rPr kumimoji="0" lang="zh-CN" altLang="en-US" sz="2400" b="0" dirty="0">
                <a:solidFill>
                  <a:srgbClr val="800000"/>
                </a:solidFill>
                <a:latin typeface="黑体" pitchFamily="49" charset="-122"/>
                <a:ea typeface="黑体" pitchFamily="49" charset="-122"/>
                <a:cs typeface="Times New Roman" pitchFamily="18" charset="0"/>
              </a:rPr>
              <a:t>计划项目，</a:t>
            </a:r>
            <a:r>
              <a:rPr kumimoji="0" lang="en-US" altLang="zh-CN" sz="2400" b="0" dirty="0">
                <a:solidFill>
                  <a:srgbClr val="800000"/>
                </a:solidFill>
                <a:latin typeface="黑体" pitchFamily="49" charset="-122"/>
                <a:ea typeface="黑体" pitchFamily="49" charset="-122"/>
                <a:cs typeface="Times New Roman" pitchFamily="18" charset="0"/>
              </a:rPr>
              <a:t>80</a:t>
            </a:r>
            <a:r>
              <a:rPr kumimoji="0" lang="zh-CN" altLang="en-US" sz="2400" b="0" dirty="0">
                <a:solidFill>
                  <a:srgbClr val="800000"/>
                </a:solidFill>
                <a:latin typeface="黑体" pitchFamily="49" charset="-122"/>
                <a:ea typeface="黑体" pitchFamily="49" charset="-122"/>
                <a:cs typeface="Times New Roman" pitchFamily="18" charset="0"/>
              </a:rPr>
              <a:t>万</a:t>
            </a:r>
            <a:r>
              <a:rPr kumimoji="0" lang="zh-CN" altLang="en-US" sz="2400" b="0" dirty="0">
                <a:latin typeface="黑体" pitchFamily="49" charset="-122"/>
                <a:ea typeface="黑体" pitchFamily="49" charset="-122"/>
                <a:cs typeface="Times New Roman" pitchFamily="18" charset="0"/>
              </a:rPr>
              <a:t>；</a:t>
            </a:r>
            <a:endParaRPr lang="en-US" sz="2400" b="0" dirty="0">
              <a:latin typeface="黑体" pitchFamily="49" charset="-122"/>
              <a:ea typeface="黑体" pitchFamily="49" charset="-122"/>
            </a:endParaRPr>
          </a:p>
          <a:p>
            <a:pPr marL="342900" lvl="1" indent="-342900" eaLnBrk="0" hangingPunct="0">
              <a:spcBef>
                <a:spcPts val="600"/>
              </a:spcBef>
              <a:buClr>
                <a:schemeClr val="hlink"/>
              </a:buClr>
              <a:buSzPct val="50000"/>
            </a:pPr>
            <a:r>
              <a:rPr lang="en-US" altLang="zh-CN" sz="2400" b="0" dirty="0">
                <a:latin typeface="黑体" pitchFamily="49" charset="-122"/>
                <a:ea typeface="黑体" pitchFamily="49" charset="-122"/>
              </a:rPr>
              <a:t>6.</a:t>
            </a:r>
            <a:r>
              <a:rPr lang="zh-CN" altLang="en-US" sz="2400" b="0" dirty="0">
                <a:latin typeface="黑体" pitchFamily="49" charset="-122"/>
                <a:ea typeface="黑体" pitchFamily="49" charset="-122"/>
              </a:rPr>
              <a:t>并行数据仓库管理系统，</a:t>
            </a:r>
            <a:r>
              <a:rPr kumimoji="0" lang="zh-CN" altLang="en-US" sz="2400" b="0" dirty="0">
                <a:solidFill>
                  <a:srgbClr val="800000"/>
                </a:solidFill>
                <a:latin typeface="黑体" pitchFamily="49" charset="-122"/>
                <a:ea typeface="黑体" pitchFamily="49" charset="-122"/>
                <a:cs typeface="Times New Roman" pitchFamily="18" charset="0"/>
              </a:rPr>
              <a:t>国家</a:t>
            </a:r>
            <a:r>
              <a:rPr kumimoji="0" lang="en-US" altLang="zh-CN" sz="2400" b="0" dirty="0">
                <a:solidFill>
                  <a:srgbClr val="800000"/>
                </a:solidFill>
                <a:latin typeface="黑体" pitchFamily="49" charset="-122"/>
                <a:ea typeface="黑体" pitchFamily="49" charset="-122"/>
                <a:cs typeface="Times New Roman" pitchFamily="18" charset="0"/>
              </a:rPr>
              <a:t>863</a:t>
            </a:r>
            <a:r>
              <a:rPr kumimoji="0" lang="zh-CN" altLang="en-US" sz="2400" b="0" dirty="0">
                <a:solidFill>
                  <a:srgbClr val="800000"/>
                </a:solidFill>
                <a:latin typeface="黑体" pitchFamily="49" charset="-122"/>
                <a:ea typeface="黑体" pitchFamily="49" charset="-122"/>
                <a:cs typeface="Times New Roman" pitchFamily="18" charset="0"/>
              </a:rPr>
              <a:t>计划项目，</a:t>
            </a:r>
            <a:r>
              <a:rPr kumimoji="0" lang="en-US" altLang="zh-CN" sz="2400" b="0" dirty="0">
                <a:solidFill>
                  <a:srgbClr val="800000"/>
                </a:solidFill>
                <a:latin typeface="黑体" pitchFamily="49" charset="-122"/>
                <a:ea typeface="黑体" pitchFamily="49" charset="-122"/>
                <a:cs typeface="Times New Roman" pitchFamily="18" charset="0"/>
              </a:rPr>
              <a:t>60</a:t>
            </a:r>
            <a:r>
              <a:rPr kumimoji="0" lang="zh-CN" altLang="en-US" sz="2400" b="0" dirty="0">
                <a:solidFill>
                  <a:srgbClr val="800000"/>
                </a:solidFill>
                <a:latin typeface="黑体" pitchFamily="49" charset="-122"/>
                <a:ea typeface="黑体" pitchFamily="49" charset="-122"/>
                <a:cs typeface="Times New Roman" pitchFamily="18" charset="0"/>
              </a:rPr>
              <a:t>万</a:t>
            </a:r>
            <a:r>
              <a:rPr kumimoji="0" lang="en-US" altLang="zh-CN" sz="2400" b="0" dirty="0">
                <a:latin typeface="黑体" pitchFamily="49" charset="-122"/>
                <a:ea typeface="黑体" pitchFamily="49" charset="-122"/>
                <a:cs typeface="Times New Roman" pitchFamily="18" charset="0"/>
              </a:rPr>
              <a:t>;</a:t>
            </a:r>
            <a:endParaRPr kumimoji="0" lang="en-US" altLang="zh-CN" sz="2400" b="0" dirty="0">
              <a:latin typeface="黑体" pitchFamily="49" charset="-122"/>
              <a:ea typeface="黑体" pitchFamily="49" charset="-122"/>
              <a:cs typeface="Times New Roman" pitchFamily="18" charset="0"/>
            </a:endParaRPr>
          </a:p>
          <a:p>
            <a:pPr marL="342900" lvl="1" indent="-342900" eaLnBrk="0" hangingPunct="0">
              <a:spcBef>
                <a:spcPts val="600"/>
              </a:spcBef>
              <a:buClr>
                <a:schemeClr val="hlink"/>
              </a:buClr>
              <a:buSzPct val="50000"/>
            </a:pPr>
            <a:r>
              <a:rPr lang="en-US" altLang="zh-CN" sz="2400" b="0" dirty="0">
                <a:latin typeface="黑体" pitchFamily="49" charset="-122"/>
                <a:ea typeface="黑体" pitchFamily="49" charset="-122"/>
              </a:rPr>
              <a:t>7.</a:t>
            </a:r>
            <a:r>
              <a:rPr lang="zh-CN" altLang="en-US" sz="2400" b="0" dirty="0">
                <a:latin typeface="黑体" pitchFamily="49" charset="-122"/>
                <a:ea typeface="黑体" pitchFamily="49" charset="-122"/>
              </a:rPr>
              <a:t>集群并行数据库管理系统，</a:t>
            </a:r>
            <a:r>
              <a:rPr kumimoji="0" lang="zh-CN" altLang="en-US" sz="2400" b="0" dirty="0">
                <a:solidFill>
                  <a:srgbClr val="800000"/>
                </a:solidFill>
                <a:latin typeface="黑体" pitchFamily="49" charset="-122"/>
                <a:ea typeface="黑体" pitchFamily="49" charset="-122"/>
                <a:cs typeface="Times New Roman" pitchFamily="18" charset="0"/>
              </a:rPr>
              <a:t>国家</a:t>
            </a:r>
            <a:r>
              <a:rPr kumimoji="0" lang="en-US" altLang="zh-CN" sz="2400" b="0" dirty="0">
                <a:solidFill>
                  <a:srgbClr val="800000"/>
                </a:solidFill>
                <a:latin typeface="黑体" pitchFamily="49" charset="-122"/>
                <a:ea typeface="黑体" pitchFamily="49" charset="-122"/>
                <a:cs typeface="Times New Roman" pitchFamily="18" charset="0"/>
              </a:rPr>
              <a:t>863</a:t>
            </a:r>
            <a:r>
              <a:rPr kumimoji="0" lang="zh-CN" altLang="en-US" sz="2400" b="0" dirty="0">
                <a:solidFill>
                  <a:srgbClr val="800000"/>
                </a:solidFill>
                <a:latin typeface="黑体" pitchFamily="49" charset="-122"/>
                <a:ea typeface="黑体" pitchFamily="49" charset="-122"/>
                <a:cs typeface="Times New Roman" pitchFamily="18" charset="0"/>
              </a:rPr>
              <a:t>计划项目，</a:t>
            </a:r>
            <a:r>
              <a:rPr kumimoji="0" lang="en-US" altLang="zh-CN" sz="2400" b="0" dirty="0">
                <a:solidFill>
                  <a:srgbClr val="800000"/>
                </a:solidFill>
                <a:latin typeface="黑体" pitchFamily="49" charset="-122"/>
                <a:ea typeface="黑体" pitchFamily="49" charset="-122"/>
                <a:cs typeface="Times New Roman" pitchFamily="18" charset="0"/>
              </a:rPr>
              <a:t>20</a:t>
            </a:r>
            <a:r>
              <a:rPr kumimoji="0" lang="zh-CN" altLang="en-US" sz="2400" b="0" dirty="0">
                <a:solidFill>
                  <a:srgbClr val="800000"/>
                </a:solidFill>
                <a:latin typeface="黑体" pitchFamily="49" charset="-122"/>
                <a:ea typeface="黑体" pitchFamily="49" charset="-122"/>
                <a:cs typeface="Times New Roman" pitchFamily="18" charset="0"/>
              </a:rPr>
              <a:t>万</a:t>
            </a:r>
            <a:r>
              <a:rPr kumimoji="0" lang="en-US" altLang="zh-CN" sz="2400" b="0" dirty="0">
                <a:latin typeface="黑体" pitchFamily="49" charset="-122"/>
                <a:ea typeface="黑体" pitchFamily="49" charset="-122"/>
                <a:cs typeface="Times New Roman" pitchFamily="18" charset="0"/>
              </a:rPr>
              <a:t>.</a:t>
            </a:r>
            <a:endParaRPr kumimoji="0" lang="en-US" altLang="zh-CN" sz="2400" b="0" dirty="0">
              <a:latin typeface="黑体" pitchFamily="49" charset="-122"/>
              <a:ea typeface="黑体" pitchFamily="49" charset="-122"/>
              <a:cs typeface="Times New Roman" pitchFamily="18" charset="0"/>
            </a:endParaRPr>
          </a:p>
          <a:p>
            <a:pPr marL="342900" lvl="1" indent="-342900" eaLnBrk="0" hangingPunct="0">
              <a:spcBef>
                <a:spcPts val="600"/>
              </a:spcBef>
              <a:buClr>
                <a:schemeClr val="hlink"/>
              </a:buClr>
              <a:buSzPct val="50000"/>
            </a:pPr>
            <a:r>
              <a:rPr kumimoji="0" lang="en-US" altLang="zh-CN" sz="2400" b="0" dirty="0">
                <a:latin typeface="黑体" pitchFamily="49" charset="-122"/>
                <a:ea typeface="黑体" pitchFamily="49" charset="-122"/>
                <a:cs typeface="Times New Roman" pitchFamily="18" charset="0"/>
              </a:rPr>
              <a:t>8.</a:t>
            </a:r>
            <a:r>
              <a:rPr kumimoji="0" lang="zh-CN" altLang="en-US" sz="2400" b="0" dirty="0">
                <a:latin typeface="黑体" pitchFamily="49" charset="-122"/>
                <a:ea typeface="黑体" pitchFamily="49" charset="-122"/>
                <a:cs typeface="Times New Roman" pitchFamily="18" charset="0"/>
              </a:rPr>
              <a:t>支持网络安全的机群并行数据库系统，</a:t>
            </a:r>
            <a:r>
              <a:rPr kumimoji="0" lang="zh-CN" altLang="en-US" sz="2400" b="0" dirty="0">
                <a:solidFill>
                  <a:srgbClr val="800000"/>
                </a:solidFill>
                <a:latin typeface="黑体" pitchFamily="49" charset="-122"/>
                <a:ea typeface="黑体" pitchFamily="49" charset="-122"/>
                <a:cs typeface="Times New Roman" pitchFamily="18" charset="0"/>
              </a:rPr>
              <a:t>国家信息安全中心，</a:t>
            </a:r>
            <a:r>
              <a:rPr kumimoji="0" lang="en-US" altLang="zh-CN" sz="2400" b="0" dirty="0">
                <a:solidFill>
                  <a:srgbClr val="800000"/>
                </a:solidFill>
                <a:latin typeface="黑体" pitchFamily="49" charset="-122"/>
                <a:ea typeface="黑体" pitchFamily="49" charset="-122"/>
                <a:cs typeface="Times New Roman" pitchFamily="18" charset="0"/>
              </a:rPr>
              <a:t>360</a:t>
            </a:r>
            <a:r>
              <a:rPr kumimoji="0" lang="zh-CN" altLang="en-US" sz="2400" b="0" dirty="0">
                <a:solidFill>
                  <a:srgbClr val="800000"/>
                </a:solidFill>
                <a:latin typeface="黑体" pitchFamily="49" charset="-122"/>
                <a:ea typeface="黑体" pitchFamily="49" charset="-122"/>
                <a:cs typeface="Times New Roman" pitchFamily="18" charset="0"/>
              </a:rPr>
              <a:t>万</a:t>
            </a:r>
            <a:endParaRPr kumimoji="0" lang="en-US" altLang="zh-CN" sz="2400" b="0" dirty="0">
              <a:solidFill>
                <a:srgbClr val="800000"/>
              </a:solidFill>
              <a:latin typeface="黑体" pitchFamily="49" charset="-122"/>
              <a:ea typeface="黑体" pitchFamily="49" charset="-122"/>
              <a:cs typeface="Times New Roman" pitchFamily="18" charset="0"/>
            </a:endParaRPr>
          </a:p>
          <a:p>
            <a:pPr marL="342900" lvl="1" indent="-342900" eaLnBrk="0" hangingPunct="0">
              <a:spcBef>
                <a:spcPts val="600"/>
              </a:spcBef>
              <a:buClr>
                <a:schemeClr val="hlink"/>
              </a:buClr>
              <a:buSzPct val="50000"/>
            </a:pPr>
            <a:r>
              <a:rPr lang="en-US" altLang="zh-CN" sz="2400" b="0" kern="0" dirty="0">
                <a:latin typeface="黑体" pitchFamily="49" charset="-122"/>
                <a:ea typeface="黑体" pitchFamily="49" charset="-122"/>
              </a:rPr>
              <a:t>9.</a:t>
            </a:r>
            <a:r>
              <a:rPr lang="zh-CN" altLang="en-US" sz="2400" b="0" kern="0" dirty="0">
                <a:latin typeface="黑体" pitchFamily="49" charset="-122"/>
                <a:ea typeface="黑体" pitchFamily="49" charset="-122"/>
              </a:rPr>
              <a:t>高端制造大数据管理系统工具研制，</a:t>
            </a:r>
            <a:r>
              <a:rPr lang="zh-CN" altLang="en-US" sz="2400" b="0" kern="0" dirty="0">
                <a:solidFill>
                  <a:srgbClr val="990000"/>
                </a:solidFill>
                <a:latin typeface="黑体" pitchFamily="49" charset="-122"/>
                <a:ea typeface="黑体" pitchFamily="49" charset="-122"/>
              </a:rPr>
              <a:t>国家科技部重大研究计划</a:t>
            </a:r>
            <a:r>
              <a:rPr lang="zh-CN" altLang="en-US" sz="2400" b="0" kern="0" dirty="0">
                <a:latin typeface="黑体" pitchFamily="49" charset="-122"/>
                <a:ea typeface="黑体" pitchFamily="49" charset="-122"/>
              </a:rPr>
              <a:t>，</a:t>
            </a:r>
            <a:r>
              <a:rPr lang="en-US" altLang="zh-CN" sz="2400" b="0" kern="0" dirty="0">
                <a:solidFill>
                  <a:srgbClr val="800000"/>
                </a:solidFill>
                <a:latin typeface="黑体" pitchFamily="49" charset="-122"/>
                <a:ea typeface="黑体" pitchFamily="49" charset="-122"/>
              </a:rPr>
              <a:t>586</a:t>
            </a:r>
            <a:r>
              <a:rPr lang="zh-CN" altLang="en-US" sz="2400" b="0" kern="0" dirty="0">
                <a:solidFill>
                  <a:srgbClr val="800000"/>
                </a:solidFill>
                <a:latin typeface="黑体" pitchFamily="49" charset="-122"/>
                <a:ea typeface="黑体" pitchFamily="49" charset="-122"/>
              </a:rPr>
              <a:t>万</a:t>
            </a:r>
            <a:endParaRPr lang="en-US" altLang="zh-CN" sz="2400" b="0" kern="0" dirty="0">
              <a:latin typeface="黑体" pitchFamily="49" charset="-122"/>
              <a:ea typeface="黑体" pitchFamily="49" charset="-122"/>
            </a:endParaRPr>
          </a:p>
          <a:p>
            <a:pPr marL="342900" lvl="1" indent="-342900" eaLnBrk="0" hangingPunct="0">
              <a:spcBef>
                <a:spcPts val="600"/>
              </a:spcBef>
              <a:buClr>
                <a:schemeClr val="hlink"/>
              </a:buClr>
              <a:buSzPct val="50000"/>
            </a:pPr>
            <a:endParaRPr kumimoji="0" lang="en-US" altLang="zh-CN" sz="2800" b="0" dirty="0">
              <a:solidFill>
                <a:srgbClr val="800000"/>
              </a:solidFill>
              <a:latin typeface="黑体" pitchFamily="49" charset="-122"/>
              <a:ea typeface="黑体" pitchFamily="49" charset="-122"/>
              <a:cs typeface="Times New Roman" pitchFamily="18" charset="0"/>
            </a:endParaRPr>
          </a:p>
        </p:txBody>
      </p:sp>
      <p:sp>
        <p:nvSpPr>
          <p:cNvPr id="3" name="TextBox 12"/>
          <p:cNvSpPr txBox="1">
            <a:spLocks noChangeArrowheads="1"/>
          </p:cNvSpPr>
          <p:nvPr/>
        </p:nvSpPr>
        <p:spPr bwMode="auto">
          <a:xfrm>
            <a:off x="4000496" y="373543"/>
            <a:ext cx="5143504"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已经完成的研究课题</a:t>
            </a:r>
            <a:endParaRPr lang="zh-CN" altLang="en-US" sz="4000" dirty="0">
              <a:solidFill>
                <a:srgbClr val="800000"/>
              </a:solidFill>
              <a:latin typeface="黑体" pitchFamily="49" charset="-122"/>
              <a:ea typeface="黑体" pitchFamily="49" charset="-122"/>
            </a:endParaRPr>
          </a:p>
        </p:txBody>
      </p:sp>
      <p:cxnSp>
        <p:nvCxnSpPr>
          <p:cNvPr id="4" name="直接连接符 3"/>
          <p:cNvCxnSpPr/>
          <p:nvPr/>
        </p:nvCxnSpPr>
        <p:spPr bwMode="auto">
          <a:xfrm>
            <a:off x="3643306" y="1073612"/>
            <a:ext cx="5544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4000496" y="373543"/>
            <a:ext cx="5143504"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正在进行的研究课题</a:t>
            </a:r>
            <a:endParaRPr lang="zh-CN" altLang="en-US" sz="4000" dirty="0">
              <a:solidFill>
                <a:srgbClr val="800000"/>
              </a:solidFill>
              <a:latin typeface="黑体" pitchFamily="49" charset="-122"/>
              <a:ea typeface="黑体" pitchFamily="49" charset="-122"/>
            </a:endParaRPr>
          </a:p>
        </p:txBody>
      </p:sp>
      <p:cxnSp>
        <p:nvCxnSpPr>
          <p:cNvPr id="5" name="直接连接符 4"/>
          <p:cNvCxnSpPr/>
          <p:nvPr/>
        </p:nvCxnSpPr>
        <p:spPr bwMode="auto">
          <a:xfrm>
            <a:off x="3643306" y="1073612"/>
            <a:ext cx="5544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
        <p:nvSpPr>
          <p:cNvPr id="7" name="内容占位符 14"/>
          <p:cNvSpPr txBox="1"/>
          <p:nvPr/>
        </p:nvSpPr>
        <p:spPr>
          <a:xfrm>
            <a:off x="385762" y="1357298"/>
            <a:ext cx="8543956" cy="3571900"/>
          </a:xfrm>
          <a:prstGeom prst="rect">
            <a:avLst/>
          </a:prstGeom>
        </p:spPr>
        <p:txBody>
          <a:bodyPr/>
          <a:lstStyle/>
          <a:p>
            <a:pPr marL="342900" marR="0" lvl="0" indent="-342900" algn="l" defTabSz="914400" rtl="0" eaLnBrk="0" fontAlgn="base" latinLnBrk="0" hangingPunct="0">
              <a:spcBef>
                <a:spcPts val="600"/>
              </a:spcBef>
              <a:spcAft>
                <a:spcPct val="0"/>
              </a:spcAft>
              <a:buClr>
                <a:schemeClr val="hlink"/>
              </a:buClr>
              <a:buSzPct val="50000"/>
              <a:defRPr/>
            </a:pPr>
            <a:r>
              <a:rPr lang="zh-CN" altLang="en-US" sz="3200" b="0" kern="0" dirty="0">
                <a:solidFill>
                  <a:schemeClr val="bg2">
                    <a:lumMod val="50000"/>
                    <a:lumOff val="50000"/>
                  </a:schemeClr>
                </a:solidFill>
                <a:latin typeface="黑体" pitchFamily="49" charset="-122"/>
                <a:ea typeface="黑体" pitchFamily="49" charset="-122"/>
              </a:rPr>
              <a:t>大</a:t>
            </a:r>
            <a:r>
              <a:rPr kumimoji="1" lang="zh-CN" altLang="en-US" sz="3200" b="0" i="0" u="none" strike="noStrike" kern="0" cap="none" spc="0" normalizeH="0" baseline="0" noProof="0" dirty="0">
                <a:ln>
                  <a:noFill/>
                </a:ln>
                <a:solidFill>
                  <a:schemeClr val="bg2">
                    <a:lumMod val="50000"/>
                    <a:lumOff val="50000"/>
                  </a:schemeClr>
                </a:solidFill>
                <a:effectLst/>
                <a:uLnTx/>
                <a:uFillTx/>
                <a:latin typeface="黑体" pitchFamily="49" charset="-122"/>
                <a:ea typeface="黑体" pitchFamily="49" charset="-122"/>
                <a:cs typeface="+mn-cs"/>
              </a:rPr>
              <a:t>数据获取与传输研究课题</a:t>
            </a:r>
            <a:endParaRPr kumimoji="1" lang="en-US" altLang="zh-CN" sz="3200" b="0" i="0" u="none" strike="noStrike" kern="0" cap="none" spc="0" normalizeH="0" baseline="0" noProof="0" dirty="0">
              <a:ln>
                <a:noFill/>
              </a:ln>
              <a:solidFill>
                <a:schemeClr val="bg2">
                  <a:lumMod val="50000"/>
                  <a:lumOff val="50000"/>
                </a:schemeClr>
              </a:solidFill>
              <a:effectLst/>
              <a:uLnTx/>
              <a:uFillTx/>
              <a:latin typeface="黑体" pitchFamily="49" charset="-122"/>
              <a:ea typeface="黑体" pitchFamily="49" charset="-122"/>
              <a:cs typeface="+mn-cs"/>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1.</a:t>
            </a:r>
            <a:r>
              <a:rPr lang="zh-CN" altLang="en-US" sz="2800" b="0" kern="0" dirty="0">
                <a:latin typeface="黑体" pitchFamily="49" charset="-122"/>
                <a:ea typeface="黑体" pitchFamily="49" charset="-122"/>
              </a:rPr>
              <a:t>无源传输网络基础理论与关键技术研究，</a:t>
            </a:r>
            <a:r>
              <a:rPr lang="en-US" altLang="zh-CN" sz="2800" b="0" kern="0" dirty="0">
                <a:solidFill>
                  <a:srgbClr val="800000"/>
                </a:solidFill>
                <a:latin typeface="黑体" pitchFamily="49" charset="-122"/>
                <a:ea typeface="黑体" pitchFamily="49" charset="-122"/>
              </a:rPr>
              <a:t>NSFC</a:t>
            </a:r>
            <a:r>
              <a:rPr lang="zh-CN" altLang="en-US" sz="2800" b="0" kern="0" dirty="0">
                <a:solidFill>
                  <a:srgbClr val="800000"/>
                </a:solidFill>
                <a:latin typeface="黑体" pitchFamily="49" charset="-122"/>
                <a:ea typeface="黑体" pitchFamily="49" charset="-122"/>
              </a:rPr>
              <a:t>重点项目，</a:t>
            </a:r>
            <a:r>
              <a:rPr lang="en-US" altLang="zh-CN" sz="2800" b="0" kern="0" dirty="0">
                <a:solidFill>
                  <a:srgbClr val="800000"/>
                </a:solidFill>
                <a:latin typeface="黑体" pitchFamily="49" charset="-122"/>
                <a:ea typeface="黑体" pitchFamily="49" charset="-122"/>
              </a:rPr>
              <a:t>350</a:t>
            </a:r>
            <a:r>
              <a:rPr lang="zh-CN" altLang="en-US" sz="2800" b="0" kern="0" dirty="0">
                <a:solidFill>
                  <a:srgbClr val="800000"/>
                </a:solidFill>
                <a:latin typeface="黑体" pitchFamily="49" charset="-122"/>
                <a:ea typeface="黑体" pitchFamily="49" charset="-122"/>
              </a:rPr>
              <a:t>万</a:t>
            </a:r>
            <a:r>
              <a:rPr lang="en-US" altLang="zh-CN" sz="2800" b="0" kern="0" dirty="0">
                <a:latin typeface="黑体" pitchFamily="49" charset="-122"/>
                <a:ea typeface="黑体" pitchFamily="49" charset="-122"/>
              </a:rPr>
              <a:t>;</a:t>
            </a:r>
            <a:endParaRPr lang="en-US" altLang="zh-CN" sz="2800" b="0" kern="0" dirty="0">
              <a:latin typeface="黑体" pitchFamily="49" charset="-122"/>
              <a:ea typeface="黑体" pitchFamily="49" charset="-122"/>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2.</a:t>
            </a:r>
            <a:r>
              <a:rPr lang="zh-CN" altLang="zh-CN" sz="2800" b="0" kern="0" dirty="0">
                <a:latin typeface="黑体" pitchFamily="49" charset="-122"/>
                <a:ea typeface="黑体" pitchFamily="49" charset="-122"/>
              </a:rPr>
              <a:t>异构端设备多协议无缝接入与不确定性数据融合</a:t>
            </a:r>
            <a:r>
              <a:rPr lang="zh-CN" altLang="zh-CN" sz="2800" b="0" kern="0" dirty="0">
                <a:solidFill>
                  <a:srgbClr val="800000"/>
                </a:solidFill>
                <a:latin typeface="黑体" pitchFamily="49" charset="-122"/>
                <a:ea typeface="黑体" pitchFamily="49" charset="-122"/>
              </a:rPr>
              <a:t>科技部重点研发</a:t>
            </a:r>
            <a:r>
              <a:rPr lang="zh-CN" altLang="en-US" sz="2800" b="0" kern="0" dirty="0">
                <a:solidFill>
                  <a:srgbClr val="800000"/>
                </a:solidFill>
                <a:latin typeface="黑体" pitchFamily="49" charset="-122"/>
                <a:ea typeface="黑体" pitchFamily="49" charset="-122"/>
              </a:rPr>
              <a:t>计划项目，</a:t>
            </a:r>
            <a:r>
              <a:rPr lang="en-US" altLang="zh-CN" sz="2800" b="0" kern="0" dirty="0">
                <a:solidFill>
                  <a:srgbClr val="800000"/>
                </a:solidFill>
                <a:latin typeface="黑体" pitchFamily="49" charset="-122"/>
                <a:ea typeface="黑体" pitchFamily="49" charset="-122"/>
              </a:rPr>
              <a:t>492</a:t>
            </a:r>
            <a:r>
              <a:rPr lang="zh-CN" altLang="zh-CN" sz="2800" b="0" kern="0" dirty="0">
                <a:solidFill>
                  <a:srgbClr val="800000"/>
                </a:solidFill>
                <a:latin typeface="黑体" pitchFamily="49" charset="-122"/>
                <a:ea typeface="黑体" pitchFamily="49" charset="-122"/>
              </a:rPr>
              <a:t>万</a:t>
            </a:r>
            <a:endParaRPr lang="zh-CN" altLang="zh-CN" sz="2800" b="0" kern="0" dirty="0">
              <a:solidFill>
                <a:srgbClr val="800000"/>
              </a:solidFill>
              <a:latin typeface="黑体" pitchFamily="49" charset="-122"/>
              <a:ea typeface="黑体" pitchFamily="49" charset="-122"/>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3. </a:t>
            </a:r>
            <a:r>
              <a:rPr lang="zh-CN" altLang="zh-CN" sz="2800" b="0" kern="0" dirty="0">
                <a:latin typeface="黑体" pitchFamily="49" charset="-122"/>
                <a:ea typeface="黑体" pitchFamily="49" charset="-122"/>
              </a:rPr>
              <a:t>超大规模时空数据处理基础理论及关键技术研究</a:t>
            </a:r>
            <a:endParaRPr lang="zh-CN" altLang="zh-CN" sz="2800" b="0" kern="0" dirty="0">
              <a:latin typeface="黑体" pitchFamily="49" charset="-122"/>
              <a:ea typeface="黑体" pitchFamily="49" charset="-122"/>
            </a:endParaRPr>
          </a:p>
          <a:p>
            <a:pPr marL="342900" indent="-342900" eaLnBrk="0" hangingPunct="0">
              <a:spcBef>
                <a:spcPts val="600"/>
              </a:spcBef>
              <a:buClr>
                <a:schemeClr val="hlink"/>
              </a:buClr>
              <a:buSzPct val="50000"/>
              <a:defRPr/>
            </a:pPr>
            <a:endParaRPr lang="en-US" altLang="zh-CN" sz="2800" b="0" kern="0" dirty="0">
              <a:latin typeface="黑体" pitchFamily="49" charset="-122"/>
              <a:ea typeface="黑体" pitchFamily="49" charset="-122"/>
            </a:endParaRPr>
          </a:p>
        </p:txBody>
      </p:sp>
      <p:sp>
        <p:nvSpPr>
          <p:cNvPr id="2" name="Rectangle 1"/>
          <p:cNvSpPr/>
          <p:nvPr/>
        </p:nvSpPr>
        <p:spPr>
          <a:xfrm>
            <a:off x="899592" y="4405978"/>
            <a:ext cx="5096592" cy="523220"/>
          </a:xfrm>
          <a:prstGeom prst="rect">
            <a:avLst/>
          </a:prstGeom>
        </p:spPr>
        <p:txBody>
          <a:bodyPr wrap="square">
            <a:spAutoFit/>
          </a:bodyPr>
          <a:lstStyle/>
          <a:p>
            <a:pPr marL="342900" lvl="0" indent="-342900" eaLnBrk="0" hangingPunct="0">
              <a:spcBef>
                <a:spcPts val="600"/>
              </a:spcBef>
              <a:buClr>
                <a:srgbClr val="FF9966"/>
              </a:buClr>
              <a:buSzPct val="50000"/>
              <a:defRPr/>
            </a:pPr>
            <a:r>
              <a:rPr lang="zh-CN" altLang="zh-CN" sz="2800" b="0" kern="0" dirty="0">
                <a:solidFill>
                  <a:srgbClr val="800000"/>
                </a:solidFill>
                <a:latin typeface="黑体" pitchFamily="49" charset="-122"/>
                <a:ea typeface="黑体" pitchFamily="49" charset="-122"/>
              </a:rPr>
              <a:t>国家自然基金重点</a:t>
            </a:r>
            <a:r>
              <a:rPr lang="zh-CN" altLang="en-US" sz="2800" b="0" kern="0" dirty="0">
                <a:solidFill>
                  <a:srgbClr val="800000"/>
                </a:solidFill>
                <a:latin typeface="黑体" pitchFamily="49" charset="-122"/>
                <a:ea typeface="黑体" pitchFamily="49" charset="-122"/>
              </a:rPr>
              <a:t>项目，</a:t>
            </a:r>
            <a:r>
              <a:rPr lang="en-US" altLang="zh-CN" sz="2800" b="0" kern="0" dirty="0">
                <a:solidFill>
                  <a:srgbClr val="800000"/>
                </a:solidFill>
                <a:latin typeface="黑体" pitchFamily="49" charset="-122"/>
                <a:ea typeface="黑体" pitchFamily="49" charset="-122"/>
              </a:rPr>
              <a:t>103</a:t>
            </a:r>
            <a:r>
              <a:rPr lang="zh-CN" altLang="en-US" sz="2800" b="0" kern="0" dirty="0">
                <a:solidFill>
                  <a:srgbClr val="800000"/>
                </a:solidFill>
                <a:latin typeface="黑体" pitchFamily="49" charset="-122"/>
                <a:ea typeface="黑体" pitchFamily="49" charset="-122"/>
              </a:rPr>
              <a:t>万</a:t>
            </a:r>
            <a:endParaRPr lang="zh-CN" altLang="zh-CN" sz="2800" b="0" kern="0" dirty="0">
              <a:solidFill>
                <a:srgbClr val="800000"/>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251520" y="1357298"/>
            <a:ext cx="8678198" cy="5357850"/>
          </a:xfrm>
          <a:prstGeom prst="rect">
            <a:avLst/>
          </a:prstGeom>
        </p:spPr>
        <p:txBody>
          <a:bodyPr/>
          <a:lstStyle/>
          <a:p>
            <a:pPr marL="342900" marR="0" lvl="0" indent="-342900" algn="l" defTabSz="914400" rtl="0" eaLnBrk="0" fontAlgn="base" latinLnBrk="0" hangingPunct="0">
              <a:spcBef>
                <a:spcPts val="0"/>
              </a:spcBef>
              <a:spcAft>
                <a:spcPct val="0"/>
              </a:spcAft>
              <a:buClr>
                <a:schemeClr val="hlink"/>
              </a:buClr>
              <a:buSzPct val="50000"/>
              <a:defRPr/>
            </a:pPr>
            <a:r>
              <a:rPr kumimoji="0" lang="zh-CN" altLang="en-US" sz="3200" b="0" kern="0" dirty="0">
                <a:solidFill>
                  <a:schemeClr val="bg2">
                    <a:lumMod val="50000"/>
                    <a:lumOff val="50000"/>
                  </a:schemeClr>
                </a:solidFill>
                <a:latin typeface="黑体" pitchFamily="49" charset="-122"/>
                <a:ea typeface="黑体" pitchFamily="49" charset="-122"/>
                <a:cs typeface="Times New Roman" pitchFamily="18" charset="0"/>
              </a:rPr>
              <a:t>大数据存储、管理、分析基础研究课题</a:t>
            </a:r>
            <a:endParaRPr kumimoji="0" lang="en-US" altLang="zh-CN" sz="3200" b="0" i="0" u="none" strike="noStrike" kern="0" cap="none" spc="0" normalizeH="0" baseline="0" noProof="0" dirty="0">
              <a:ln>
                <a:noFill/>
              </a:ln>
              <a:solidFill>
                <a:schemeClr val="bg2">
                  <a:lumMod val="50000"/>
                  <a:lumOff val="50000"/>
                </a:schemeClr>
              </a:solidFill>
              <a:effectLst/>
              <a:uLnTx/>
              <a:uFillTx/>
              <a:latin typeface="黑体" pitchFamily="49" charset="-122"/>
              <a:ea typeface="黑体" pitchFamily="49" charset="-122"/>
              <a:cs typeface="Times New Roman" pitchFamily="18" charset="0"/>
            </a:endParaRPr>
          </a:p>
          <a:p>
            <a:pPr marL="342900" lvl="0" indent="-342900" eaLnBrk="0" hangingPunct="0">
              <a:spcBef>
                <a:spcPts val="0"/>
              </a:spcBef>
              <a:buClr>
                <a:schemeClr val="hlink"/>
              </a:buClr>
              <a:buSzPct val="50000"/>
              <a:defRPr/>
            </a:pPr>
            <a:r>
              <a:rPr kumimoji="1" lang="en-US" altLang="zh-CN"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1.</a:t>
            </a:r>
            <a:r>
              <a:rPr kumimoji="1" lang="zh-CN" altLang="en-US"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大数据分析基础理论与算法，</a:t>
            </a:r>
            <a:r>
              <a:rPr lang="en-US" altLang="zh-CN" sz="2800" b="0" kern="0" dirty="0">
                <a:solidFill>
                  <a:srgbClr val="990000"/>
                </a:solidFill>
                <a:latin typeface="黑体" pitchFamily="49" charset="-122"/>
                <a:ea typeface="黑体" pitchFamily="49" charset="-122"/>
              </a:rPr>
              <a:t> NSFC</a:t>
            </a:r>
            <a:r>
              <a:rPr lang="zh-CN" altLang="en-US" sz="2800" b="0" kern="0" dirty="0">
                <a:solidFill>
                  <a:srgbClr val="990000"/>
                </a:solidFill>
                <a:latin typeface="黑体" pitchFamily="49" charset="-122"/>
                <a:ea typeface="黑体" pitchFamily="49" charset="-122"/>
              </a:rPr>
              <a:t>重点  </a:t>
            </a:r>
            <a:r>
              <a:rPr lang="en-US" altLang="zh-CN" sz="2800" b="0" kern="0" dirty="0">
                <a:solidFill>
                  <a:srgbClr val="990000"/>
                </a:solidFill>
                <a:latin typeface="黑体" pitchFamily="49" charset="-122"/>
                <a:ea typeface="黑体" pitchFamily="49" charset="-122"/>
              </a:rPr>
              <a:t>360</a:t>
            </a:r>
            <a:r>
              <a:rPr lang="zh-CN" altLang="en-US" sz="2800" b="0" kern="0" dirty="0">
                <a:solidFill>
                  <a:srgbClr val="990000"/>
                </a:solidFill>
                <a:latin typeface="黑体" pitchFamily="49" charset="-122"/>
                <a:ea typeface="黑体" pitchFamily="49" charset="-122"/>
              </a:rPr>
              <a:t>万</a:t>
            </a:r>
            <a:endParaRPr kumimoji="1" lang="en-US" altLang="zh-CN"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endParaRPr>
          </a:p>
          <a:p>
            <a:pPr marL="342900" lvl="0" indent="-342900" eaLnBrk="0" hangingPunct="0">
              <a:spcBef>
                <a:spcPts val="0"/>
              </a:spcBef>
              <a:buClr>
                <a:schemeClr val="hlink"/>
              </a:buClr>
              <a:buSzPct val="50000"/>
              <a:defRPr/>
            </a:pPr>
            <a:r>
              <a:rPr kumimoji="1" lang="en-US" altLang="zh-CN"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2.</a:t>
            </a:r>
            <a:r>
              <a:rPr kumimoji="1" lang="zh-CN" altLang="en-US"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大数据处理核心算法及其理论分析，</a:t>
            </a:r>
            <a:r>
              <a:rPr lang="en-US" altLang="zh-CN" sz="2800" b="0" kern="0" dirty="0">
                <a:solidFill>
                  <a:srgbClr val="990000"/>
                </a:solidFill>
                <a:latin typeface="黑体" pitchFamily="49" charset="-122"/>
                <a:ea typeface="黑体" pitchFamily="49" charset="-122"/>
              </a:rPr>
              <a:t> NSFC-</a:t>
            </a:r>
            <a:r>
              <a:rPr lang="zh-CN" altLang="en-US" sz="2800" b="0" kern="0" dirty="0">
                <a:solidFill>
                  <a:srgbClr val="990000"/>
                </a:solidFill>
                <a:latin typeface="黑体" pitchFamily="49" charset="-122"/>
                <a:ea typeface="黑体" pitchFamily="49" charset="-122"/>
              </a:rPr>
              <a:t>广东省联合基金重大项目课题  </a:t>
            </a:r>
            <a:r>
              <a:rPr lang="en-US" altLang="zh-CN" sz="2800" b="0" kern="0" dirty="0">
                <a:solidFill>
                  <a:srgbClr val="990000"/>
                </a:solidFill>
                <a:latin typeface="黑体" pitchFamily="49" charset="-122"/>
                <a:ea typeface="黑体" pitchFamily="49" charset="-122"/>
              </a:rPr>
              <a:t>200</a:t>
            </a:r>
            <a:r>
              <a:rPr lang="zh-CN" altLang="en-US" sz="2800" b="0" kern="0" dirty="0">
                <a:solidFill>
                  <a:srgbClr val="990000"/>
                </a:solidFill>
                <a:latin typeface="黑体" pitchFamily="49" charset="-122"/>
                <a:ea typeface="黑体" pitchFamily="49" charset="-122"/>
              </a:rPr>
              <a:t>万</a:t>
            </a:r>
            <a:endParaRPr kumimoji="1" lang="en-US" altLang="zh-CN"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endParaRPr>
          </a:p>
          <a:p>
            <a:pPr marL="342900" lvl="0" indent="-342900" eaLnBrk="0" hangingPunct="0">
              <a:spcBef>
                <a:spcPts val="0"/>
              </a:spcBef>
              <a:buClr>
                <a:schemeClr val="hlink"/>
              </a:buClr>
              <a:buSzPct val="50000"/>
              <a:defRPr/>
            </a:pPr>
            <a:r>
              <a:rPr kumimoji="1" lang="en-US" altLang="zh-CN" sz="28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4.</a:t>
            </a:r>
            <a:r>
              <a:rPr lang="zh-CN" altLang="en-US" sz="2800" b="0" kern="0" dirty="0">
                <a:latin typeface="黑体" pitchFamily="49" charset="-122"/>
                <a:ea typeface="黑体" pitchFamily="49" charset="-122"/>
              </a:rPr>
              <a:t>基于非易失存储器的大规模图数据库系统关键技术研究，</a:t>
            </a:r>
            <a:r>
              <a:rPr lang="en-US" altLang="zh-CN" sz="2800" b="0" kern="0" dirty="0">
                <a:solidFill>
                  <a:srgbClr val="990000"/>
                </a:solidFill>
                <a:latin typeface="黑体" pitchFamily="49" charset="-122"/>
                <a:ea typeface="黑体" pitchFamily="49" charset="-122"/>
              </a:rPr>
              <a:t>NSFC</a:t>
            </a:r>
            <a:r>
              <a:rPr lang="zh-CN" altLang="en-US" sz="2800" b="0" kern="0" dirty="0">
                <a:solidFill>
                  <a:srgbClr val="990000"/>
                </a:solidFill>
                <a:latin typeface="黑体" pitchFamily="49" charset="-122"/>
                <a:ea typeface="黑体" pitchFamily="49" charset="-122"/>
              </a:rPr>
              <a:t>面上项目，</a:t>
            </a:r>
            <a:r>
              <a:rPr lang="en-US" altLang="zh-CN" sz="2800" b="0" kern="0" dirty="0">
                <a:solidFill>
                  <a:srgbClr val="990000"/>
                </a:solidFill>
                <a:latin typeface="黑体" pitchFamily="49" charset="-122"/>
                <a:ea typeface="黑体" pitchFamily="49" charset="-122"/>
              </a:rPr>
              <a:t>80</a:t>
            </a:r>
            <a:r>
              <a:rPr lang="zh-CN" altLang="en-US" sz="2800" b="0" kern="0" dirty="0">
                <a:solidFill>
                  <a:srgbClr val="990000"/>
                </a:solidFill>
                <a:latin typeface="黑体" pitchFamily="49" charset="-122"/>
                <a:ea typeface="黑体" pitchFamily="49" charset="-122"/>
              </a:rPr>
              <a:t>万</a:t>
            </a:r>
            <a:r>
              <a:rPr lang="en-US" altLang="zh-CN" sz="2800" b="0" kern="0" dirty="0">
                <a:solidFill>
                  <a:srgbClr val="990000"/>
                </a:solidFill>
                <a:latin typeface="黑体" pitchFamily="49" charset="-122"/>
                <a:ea typeface="黑体" pitchFamily="49" charset="-122"/>
              </a:rPr>
              <a:t>;</a:t>
            </a:r>
            <a:endParaRPr lang="en-US" altLang="zh-CN" sz="2800" b="0" kern="0" dirty="0">
              <a:solidFill>
                <a:srgbClr val="990000"/>
              </a:solidFill>
              <a:latin typeface="黑体" pitchFamily="49" charset="-122"/>
              <a:ea typeface="黑体" pitchFamily="49" charset="-122"/>
            </a:endParaRPr>
          </a:p>
          <a:p>
            <a:pPr marL="342900" lvl="0" indent="-342900" eaLnBrk="0" hangingPunct="0">
              <a:spcBef>
                <a:spcPts val="0"/>
              </a:spcBef>
              <a:buClr>
                <a:schemeClr val="hlink"/>
              </a:buClr>
              <a:buSzPct val="50000"/>
              <a:defRPr/>
            </a:pPr>
            <a:r>
              <a:rPr kumimoji="1" lang="en-US" altLang="zh-CN" sz="2800" b="0" i="0" u="none" strike="noStrike" kern="0" cap="none" spc="0" normalizeH="0" baseline="0" noProof="0" dirty="0">
                <a:ln>
                  <a:noFill/>
                </a:ln>
                <a:effectLst/>
                <a:uLnTx/>
                <a:uFillTx/>
                <a:latin typeface="黑体" pitchFamily="49" charset="-122"/>
                <a:ea typeface="黑体" pitchFamily="49" charset="-122"/>
                <a:cs typeface="+mn-cs"/>
              </a:rPr>
              <a:t>5.</a:t>
            </a:r>
            <a:r>
              <a:rPr lang="zh-CN" altLang="en-US" sz="2800" b="0" kern="0" dirty="0">
                <a:latin typeface="黑体" pitchFamily="49" charset="-122"/>
                <a:ea typeface="黑体" pitchFamily="49" charset="-122"/>
              </a:rPr>
              <a:t>碎片化知识聚合研究</a:t>
            </a:r>
            <a:r>
              <a:rPr kumimoji="1" lang="zh-CN" altLang="en-US" sz="2800" b="0" i="0" u="none" strike="noStrike" kern="0" cap="none" spc="0" normalizeH="0" baseline="0" noProof="0" dirty="0">
                <a:ln>
                  <a:noFill/>
                </a:ln>
                <a:effectLst/>
                <a:uLnTx/>
                <a:uFillTx/>
                <a:latin typeface="黑体" pitchFamily="49" charset="-122"/>
                <a:ea typeface="黑体" pitchFamily="49" charset="-122"/>
                <a:cs typeface="+mn-cs"/>
              </a:rPr>
              <a:t>，</a:t>
            </a:r>
            <a:r>
              <a:rPr lang="en-US" altLang="zh-CN" sz="2800" b="0" kern="0" dirty="0">
                <a:solidFill>
                  <a:srgbClr val="990000"/>
                </a:solidFill>
                <a:latin typeface="黑体" pitchFamily="49" charset="-122"/>
                <a:ea typeface="黑体" pitchFamily="49" charset="-122"/>
              </a:rPr>
              <a:t> NSFC</a:t>
            </a:r>
            <a:r>
              <a:rPr lang="zh-CN" altLang="en-US" sz="2800" b="0" kern="0" dirty="0">
                <a:solidFill>
                  <a:srgbClr val="990000"/>
                </a:solidFill>
                <a:latin typeface="黑体" pitchFamily="49" charset="-122"/>
                <a:ea typeface="黑体" pitchFamily="49" charset="-122"/>
              </a:rPr>
              <a:t>重点项目课题，</a:t>
            </a:r>
            <a:r>
              <a:rPr lang="en-US" altLang="zh-CN" sz="2800" b="0" kern="0" dirty="0">
                <a:solidFill>
                  <a:srgbClr val="990000"/>
                </a:solidFill>
                <a:latin typeface="黑体" pitchFamily="49" charset="-122"/>
                <a:ea typeface="黑体" pitchFamily="49" charset="-122"/>
              </a:rPr>
              <a:t>70</a:t>
            </a:r>
            <a:r>
              <a:rPr lang="zh-CN" altLang="en-US" sz="2800" b="0" kern="0" dirty="0">
                <a:solidFill>
                  <a:srgbClr val="990000"/>
                </a:solidFill>
                <a:latin typeface="黑体" pitchFamily="49" charset="-122"/>
                <a:ea typeface="黑体" pitchFamily="49" charset="-122"/>
              </a:rPr>
              <a:t>万</a:t>
            </a:r>
            <a:r>
              <a:rPr lang="en-US" altLang="zh-CN" sz="2800" b="0" kern="0" dirty="0">
                <a:solidFill>
                  <a:srgbClr val="990000"/>
                </a:solidFill>
                <a:latin typeface="黑体" pitchFamily="49" charset="-122"/>
                <a:ea typeface="黑体" pitchFamily="49" charset="-122"/>
              </a:rPr>
              <a:t>;</a:t>
            </a:r>
            <a:endParaRPr lang="en-US" altLang="zh-CN" sz="2800" b="0" kern="0" dirty="0">
              <a:solidFill>
                <a:srgbClr val="990000"/>
              </a:solidFill>
              <a:latin typeface="黑体" pitchFamily="49" charset="-122"/>
              <a:ea typeface="黑体" pitchFamily="49" charset="-122"/>
            </a:endParaRPr>
          </a:p>
          <a:p>
            <a:pPr marL="342900" indent="-342900" eaLnBrk="0" hangingPunct="0">
              <a:spcBef>
                <a:spcPts val="0"/>
              </a:spcBef>
              <a:buClr>
                <a:schemeClr val="hlink"/>
              </a:buClr>
              <a:buSzPct val="50000"/>
              <a:defRPr/>
            </a:pPr>
            <a:r>
              <a:rPr kumimoji="1" lang="en-US" altLang="zh-CN" sz="2800" b="0" i="0" u="none" strike="noStrike" kern="0" cap="none" spc="0" normalizeH="0" baseline="0" noProof="0" dirty="0">
                <a:ln>
                  <a:noFill/>
                </a:ln>
                <a:effectLst/>
                <a:uLnTx/>
                <a:uFillTx/>
                <a:latin typeface="黑体" pitchFamily="49" charset="-122"/>
                <a:ea typeface="黑体" pitchFamily="49" charset="-122"/>
                <a:cs typeface="+mn-cs"/>
              </a:rPr>
              <a:t>6.</a:t>
            </a:r>
            <a:r>
              <a:rPr lang="zh-CN" altLang="en-US" sz="2800" b="0" kern="0" dirty="0">
                <a:latin typeface="黑体" pitchFamily="49" charset="-122"/>
                <a:ea typeface="黑体" pitchFamily="49" charset="-122"/>
              </a:rPr>
              <a:t>基于云计算的大数据管理，</a:t>
            </a:r>
            <a:r>
              <a:rPr lang="en-US" altLang="zh-CN" sz="2800" b="0" kern="0" dirty="0">
                <a:solidFill>
                  <a:srgbClr val="990000"/>
                </a:solidFill>
                <a:latin typeface="黑体" pitchFamily="49" charset="-122"/>
                <a:ea typeface="黑体" pitchFamily="49" charset="-122"/>
              </a:rPr>
              <a:t>NSFC</a:t>
            </a:r>
            <a:r>
              <a:rPr lang="zh-CN" altLang="en-US" sz="2800" b="0" kern="0" dirty="0">
                <a:solidFill>
                  <a:srgbClr val="990000"/>
                </a:solidFill>
                <a:latin typeface="黑体" pitchFamily="49" charset="-122"/>
                <a:ea typeface="黑体" pitchFamily="49" charset="-122"/>
              </a:rPr>
              <a:t>面上项目，</a:t>
            </a:r>
            <a:r>
              <a:rPr lang="en-US" altLang="zh-CN" sz="2800" b="0" kern="0" dirty="0">
                <a:solidFill>
                  <a:srgbClr val="990000"/>
                </a:solidFill>
                <a:latin typeface="黑体" pitchFamily="49" charset="-122"/>
                <a:ea typeface="黑体" pitchFamily="49" charset="-122"/>
              </a:rPr>
              <a:t>60</a:t>
            </a:r>
            <a:r>
              <a:rPr lang="zh-CN" altLang="en-US" sz="2800" b="0" kern="0" dirty="0">
                <a:solidFill>
                  <a:srgbClr val="990000"/>
                </a:solidFill>
                <a:latin typeface="黑体" pitchFamily="49" charset="-122"/>
                <a:ea typeface="黑体" pitchFamily="49" charset="-122"/>
              </a:rPr>
              <a:t>万</a:t>
            </a:r>
            <a:r>
              <a:rPr lang="en-US" altLang="zh-CN" sz="2800" b="0" kern="0" dirty="0">
                <a:latin typeface="黑体" pitchFamily="49" charset="-122"/>
                <a:ea typeface="黑体" pitchFamily="49" charset="-122"/>
              </a:rPr>
              <a:t>;</a:t>
            </a:r>
            <a:endParaRPr lang="en-US" altLang="zh-CN" sz="2800" b="0" kern="0" dirty="0">
              <a:latin typeface="黑体" pitchFamily="49" charset="-122"/>
              <a:ea typeface="黑体" pitchFamily="49" charset="-122"/>
            </a:endParaRPr>
          </a:p>
        </p:txBody>
      </p:sp>
      <p:sp>
        <p:nvSpPr>
          <p:cNvPr id="3" name="TextBox 12"/>
          <p:cNvSpPr txBox="1">
            <a:spLocks noChangeArrowheads="1"/>
          </p:cNvSpPr>
          <p:nvPr/>
        </p:nvSpPr>
        <p:spPr bwMode="auto">
          <a:xfrm>
            <a:off x="4000496" y="373543"/>
            <a:ext cx="5143504"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正在进行的研究课题</a:t>
            </a:r>
            <a:endParaRPr lang="zh-CN" altLang="en-US" sz="4000" dirty="0">
              <a:solidFill>
                <a:srgbClr val="800000"/>
              </a:solidFill>
              <a:latin typeface="黑体" pitchFamily="49" charset="-122"/>
              <a:ea typeface="黑体" pitchFamily="49" charset="-122"/>
            </a:endParaRPr>
          </a:p>
        </p:txBody>
      </p:sp>
      <p:cxnSp>
        <p:nvCxnSpPr>
          <p:cNvPr id="4" name="直接连接符 3"/>
          <p:cNvCxnSpPr/>
          <p:nvPr/>
        </p:nvCxnSpPr>
        <p:spPr bwMode="auto">
          <a:xfrm>
            <a:off x="3643306" y="1073612"/>
            <a:ext cx="5544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285720" y="1571612"/>
            <a:ext cx="8715404" cy="3873612"/>
          </a:xfrm>
          <a:prstGeom prst="rect">
            <a:avLst/>
          </a:prstGeom>
        </p:spPr>
        <p:txBody>
          <a:bodyPr/>
          <a:lstStyle/>
          <a:p>
            <a:pPr marL="342900" lvl="0" indent="-342900" eaLnBrk="0" hangingPunct="0">
              <a:spcBef>
                <a:spcPts val="600"/>
              </a:spcBef>
              <a:buClr>
                <a:schemeClr val="hlink"/>
              </a:buClr>
              <a:buSzPct val="50000"/>
              <a:defRPr/>
            </a:pPr>
            <a:r>
              <a:rPr kumimoji="0" lang="zh-CN" altLang="en-US" sz="3200" b="0" kern="0" dirty="0">
                <a:solidFill>
                  <a:schemeClr val="bg2">
                    <a:lumMod val="50000"/>
                    <a:lumOff val="50000"/>
                  </a:schemeClr>
                </a:solidFill>
                <a:latin typeface="黑体" pitchFamily="49" charset="-122"/>
                <a:ea typeface="黑体" pitchFamily="49" charset="-122"/>
                <a:cs typeface="Times New Roman" pitchFamily="18" charset="0"/>
              </a:rPr>
              <a:t>大数据质量管理理论与系统的课题</a:t>
            </a:r>
            <a:endParaRPr kumimoji="0" lang="zh-CN" altLang="en-US" sz="3200" b="0" kern="0" dirty="0">
              <a:solidFill>
                <a:schemeClr val="bg2">
                  <a:lumMod val="50000"/>
                  <a:lumOff val="50000"/>
                </a:schemeClr>
              </a:solidFill>
              <a:latin typeface="黑体" pitchFamily="49" charset="-122"/>
              <a:ea typeface="黑体" pitchFamily="49" charset="-122"/>
              <a:cs typeface="Times New Roman" pitchFamily="18" charset="0"/>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1.</a:t>
            </a:r>
            <a:r>
              <a:rPr lang="zh-CN" altLang="en-US" sz="2800" b="0" kern="0" dirty="0">
                <a:latin typeface="黑体" pitchFamily="49" charset="-122"/>
                <a:ea typeface="黑体" pitchFamily="49" charset="-122"/>
              </a:rPr>
              <a:t>大数据一致性管理的计算复杂性与亚线性算法</a:t>
            </a:r>
            <a:r>
              <a:rPr lang="en-US" altLang="zh-CN" sz="2800" b="0" kern="0" dirty="0">
                <a:latin typeface="黑体" pitchFamily="49" charset="-122"/>
                <a:ea typeface="黑体" pitchFamily="49" charset="-122"/>
              </a:rPr>
              <a:t>,61</a:t>
            </a:r>
            <a:r>
              <a:rPr lang="zh-CN" altLang="en-US" sz="2800" b="0" kern="0" dirty="0">
                <a:latin typeface="黑体" pitchFamily="49" charset="-122"/>
                <a:ea typeface="黑体" pitchFamily="49" charset="-122"/>
              </a:rPr>
              <a:t>万</a:t>
            </a:r>
            <a:endParaRPr lang="en-US" altLang="zh-CN" sz="2800" b="0" kern="0" dirty="0">
              <a:latin typeface="黑体" pitchFamily="49" charset="-122"/>
              <a:ea typeface="黑体" pitchFamily="49" charset="-122"/>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2.</a:t>
            </a:r>
            <a:r>
              <a:rPr lang="zh-CN" altLang="en-US" sz="2800" b="0" kern="0" dirty="0">
                <a:latin typeface="黑体" pitchFamily="49" charset="-122"/>
                <a:ea typeface="黑体" pitchFamily="49" charset="-122"/>
              </a:rPr>
              <a:t>大数据一致性错误管理理论与算法，</a:t>
            </a:r>
            <a:r>
              <a:rPr lang="en-US" altLang="zh-CN" sz="2800" b="0" kern="0" dirty="0">
                <a:latin typeface="黑体" pitchFamily="49" charset="-122"/>
                <a:ea typeface="黑体" pitchFamily="49" charset="-122"/>
              </a:rPr>
              <a:t>62</a:t>
            </a:r>
            <a:r>
              <a:rPr lang="zh-CN" altLang="en-US" sz="2800" b="0" kern="0" dirty="0">
                <a:latin typeface="黑体" pitchFamily="49" charset="-122"/>
                <a:ea typeface="黑体" pitchFamily="49" charset="-122"/>
              </a:rPr>
              <a:t>万</a:t>
            </a:r>
            <a:endParaRPr lang="en-US" altLang="zh-CN" sz="2800" b="0" kern="0" dirty="0">
              <a:latin typeface="黑体" pitchFamily="49" charset="-122"/>
              <a:ea typeface="黑体" pitchFamily="49" charset="-122"/>
            </a:endParaRPr>
          </a:p>
        </p:txBody>
      </p:sp>
      <p:sp>
        <p:nvSpPr>
          <p:cNvPr id="3" name="TextBox 12"/>
          <p:cNvSpPr txBox="1">
            <a:spLocks noChangeArrowheads="1"/>
          </p:cNvSpPr>
          <p:nvPr/>
        </p:nvSpPr>
        <p:spPr bwMode="auto">
          <a:xfrm>
            <a:off x="4000496" y="373543"/>
            <a:ext cx="5143504"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正在进行的研究课题</a:t>
            </a:r>
            <a:endParaRPr lang="zh-CN" altLang="en-US" sz="4000" dirty="0">
              <a:solidFill>
                <a:srgbClr val="800000"/>
              </a:solidFill>
              <a:latin typeface="黑体" pitchFamily="49" charset="-122"/>
              <a:ea typeface="黑体" pitchFamily="49" charset="-122"/>
            </a:endParaRPr>
          </a:p>
        </p:txBody>
      </p:sp>
      <p:cxnSp>
        <p:nvCxnSpPr>
          <p:cNvPr id="4" name="直接连接符 3"/>
          <p:cNvCxnSpPr/>
          <p:nvPr/>
        </p:nvCxnSpPr>
        <p:spPr bwMode="auto">
          <a:xfrm>
            <a:off x="3643306" y="1073612"/>
            <a:ext cx="5544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323528" y="1142984"/>
            <a:ext cx="8712968" cy="4286279"/>
          </a:xfrm>
          <a:prstGeom prst="rect">
            <a:avLst/>
          </a:prstGeom>
        </p:spPr>
        <p:txBody>
          <a:bodyPr/>
          <a:lstStyle/>
          <a:p>
            <a:pPr marL="342900" lvl="0" indent="-342900" eaLnBrk="0" hangingPunct="0">
              <a:spcBef>
                <a:spcPts val="600"/>
              </a:spcBef>
              <a:buClr>
                <a:schemeClr val="hlink"/>
              </a:buClr>
              <a:buSzPct val="50000"/>
              <a:defRPr/>
            </a:pPr>
            <a:r>
              <a:rPr kumimoji="0" lang="zh-CN" altLang="en-US" sz="3200" b="0" kern="0" dirty="0">
                <a:solidFill>
                  <a:schemeClr val="bg2">
                    <a:lumMod val="50000"/>
                    <a:lumOff val="50000"/>
                  </a:schemeClr>
                </a:solidFill>
                <a:latin typeface="黑体" pitchFamily="49" charset="-122"/>
                <a:ea typeface="黑体" pitchFamily="49" charset="-122"/>
                <a:cs typeface="Times New Roman" pitchFamily="18" charset="0"/>
              </a:rPr>
              <a:t>面向应用的</a:t>
            </a:r>
            <a:r>
              <a:rPr lang="zh-CN" altLang="en-US" sz="3200" b="0" kern="0" dirty="0">
                <a:solidFill>
                  <a:schemeClr val="bg2">
                    <a:lumMod val="50000"/>
                    <a:lumOff val="50000"/>
                  </a:schemeClr>
                </a:solidFill>
                <a:latin typeface="黑体" pitchFamily="49" charset="-122"/>
                <a:ea typeface="黑体" pitchFamily="49" charset="-122"/>
              </a:rPr>
              <a:t>大数据系统课题</a:t>
            </a:r>
            <a:endParaRPr kumimoji="0" lang="en-US" altLang="zh-CN" sz="3200" b="0" i="0" u="none" strike="noStrike" kern="0" cap="none" spc="0" normalizeH="0" baseline="0" noProof="0" dirty="0">
              <a:ln>
                <a:noFill/>
              </a:ln>
              <a:solidFill>
                <a:schemeClr val="bg2">
                  <a:lumMod val="50000"/>
                  <a:lumOff val="50000"/>
                </a:schemeClr>
              </a:solidFill>
              <a:effectLst/>
              <a:uLnTx/>
              <a:uFillTx/>
              <a:latin typeface="黑体" pitchFamily="49" charset="-122"/>
              <a:ea typeface="黑体" pitchFamily="49" charset="-122"/>
              <a:cs typeface="Times New Roman" pitchFamily="18" charset="0"/>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1.</a:t>
            </a:r>
            <a:r>
              <a:rPr lang="zh-CN" altLang="en-US" sz="2800" b="0" kern="0" dirty="0">
                <a:latin typeface="黑体" pitchFamily="49" charset="-122"/>
                <a:ea typeface="黑体" pitchFamily="49" charset="-122"/>
              </a:rPr>
              <a:t>基于大数据应用的综合健康服务平台研发及应用示范，</a:t>
            </a:r>
            <a:r>
              <a:rPr lang="zh-CN" altLang="en-US" sz="2800" b="0" kern="0" dirty="0">
                <a:solidFill>
                  <a:srgbClr val="990000"/>
                </a:solidFill>
                <a:latin typeface="黑体" pitchFamily="49" charset="-122"/>
                <a:ea typeface="黑体" pitchFamily="49" charset="-122"/>
              </a:rPr>
              <a:t>国家科技部，</a:t>
            </a:r>
            <a:r>
              <a:rPr lang="en-US" altLang="zh-CN" sz="2800" b="0" kern="0" dirty="0">
                <a:solidFill>
                  <a:srgbClr val="990000"/>
                </a:solidFill>
                <a:latin typeface="黑体" pitchFamily="49" charset="-122"/>
                <a:ea typeface="黑体" pitchFamily="49" charset="-122"/>
              </a:rPr>
              <a:t>100</a:t>
            </a:r>
            <a:r>
              <a:rPr lang="zh-CN" altLang="en-US" sz="2800" b="0" kern="0" dirty="0">
                <a:solidFill>
                  <a:srgbClr val="990000"/>
                </a:solidFill>
                <a:latin typeface="黑体" pitchFamily="49" charset="-122"/>
                <a:ea typeface="黑体" pitchFamily="49" charset="-122"/>
              </a:rPr>
              <a:t>万</a:t>
            </a:r>
            <a:r>
              <a:rPr lang="zh-CN" altLang="en-US" sz="2800" b="0" kern="0" dirty="0">
                <a:latin typeface="黑体" pitchFamily="49" charset="-122"/>
                <a:ea typeface="黑体" pitchFamily="49" charset="-122"/>
              </a:rPr>
              <a:t>；</a:t>
            </a:r>
            <a:endParaRPr lang="en-US" altLang="zh-CN" sz="2800" b="0" kern="0" dirty="0">
              <a:latin typeface="黑体" pitchFamily="49" charset="-122"/>
              <a:ea typeface="黑体" pitchFamily="49" charset="-122"/>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2.</a:t>
            </a:r>
            <a:r>
              <a:rPr lang="zh-CN" altLang="en-US" sz="2800" b="0" kern="0" dirty="0">
                <a:latin typeface="黑体" pitchFamily="49" charset="-122"/>
                <a:ea typeface="黑体" pitchFamily="49" charset="-122"/>
              </a:rPr>
              <a:t>基于云计算平台的医疗健康大数据服务，</a:t>
            </a:r>
            <a:r>
              <a:rPr lang="zh-CN" altLang="en-US" sz="2800" b="0" kern="0" dirty="0">
                <a:solidFill>
                  <a:srgbClr val="990000"/>
                </a:solidFill>
                <a:latin typeface="黑体" pitchFamily="49" charset="-122"/>
                <a:ea typeface="黑体" pitchFamily="49" charset="-122"/>
              </a:rPr>
              <a:t>国家发改委，</a:t>
            </a:r>
            <a:r>
              <a:rPr lang="en-US" altLang="zh-CN" sz="2800" b="0" kern="0" dirty="0">
                <a:solidFill>
                  <a:srgbClr val="990000"/>
                </a:solidFill>
                <a:latin typeface="黑体" pitchFamily="49" charset="-122"/>
                <a:ea typeface="黑体" pitchFamily="49" charset="-122"/>
              </a:rPr>
              <a:t>100</a:t>
            </a:r>
            <a:r>
              <a:rPr lang="zh-CN" altLang="en-US" sz="2800" b="0" kern="0" dirty="0">
                <a:solidFill>
                  <a:srgbClr val="990000"/>
                </a:solidFill>
                <a:latin typeface="黑体" pitchFamily="49" charset="-122"/>
                <a:ea typeface="黑体" pitchFamily="49" charset="-122"/>
              </a:rPr>
              <a:t>万</a:t>
            </a:r>
            <a:r>
              <a:rPr lang="en-US" altLang="zh-CN" sz="2800" b="0" kern="0" dirty="0">
                <a:latin typeface="黑体" pitchFamily="49" charset="-122"/>
                <a:ea typeface="黑体" pitchFamily="49" charset="-122"/>
              </a:rPr>
              <a:t>.</a:t>
            </a:r>
            <a:endParaRPr lang="en-US" altLang="zh-CN" sz="2800" b="0" kern="0" dirty="0">
              <a:latin typeface="黑体" pitchFamily="49" charset="-122"/>
              <a:ea typeface="黑体" pitchFamily="49" charset="-122"/>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3.</a:t>
            </a:r>
            <a:r>
              <a:rPr lang="zh-CN" altLang="en-US" sz="2800" b="0" kern="0" dirty="0">
                <a:latin typeface="黑体" pitchFamily="49" charset="-122"/>
                <a:ea typeface="黑体" pitchFamily="49" charset="-122"/>
              </a:rPr>
              <a:t>数字水池大数据管理系统，</a:t>
            </a:r>
            <a:r>
              <a:rPr lang="en-US" altLang="zh-CN" sz="2800" b="0" kern="0" dirty="0">
                <a:solidFill>
                  <a:srgbClr val="990000"/>
                </a:solidFill>
                <a:latin typeface="黑体" pitchFamily="49" charset="-122"/>
                <a:ea typeface="黑体" pitchFamily="49" charset="-122"/>
              </a:rPr>
              <a:t>180</a:t>
            </a:r>
            <a:r>
              <a:rPr lang="zh-CN" altLang="en-US" sz="2800" b="0" kern="0" dirty="0">
                <a:solidFill>
                  <a:srgbClr val="990000"/>
                </a:solidFill>
                <a:latin typeface="黑体" pitchFamily="49" charset="-122"/>
                <a:ea typeface="黑体" pitchFamily="49" charset="-122"/>
              </a:rPr>
              <a:t>万</a:t>
            </a:r>
            <a:endParaRPr lang="en-US" altLang="zh-CN" sz="2800" b="0" kern="0" dirty="0">
              <a:solidFill>
                <a:srgbClr val="990000"/>
              </a:solidFill>
              <a:latin typeface="黑体" pitchFamily="49" charset="-122"/>
              <a:ea typeface="黑体" pitchFamily="49" charset="-122"/>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4.</a:t>
            </a:r>
            <a:r>
              <a:rPr lang="zh-CN" altLang="en-US" sz="2800" b="0" kern="0" dirty="0">
                <a:latin typeface="黑体" pitchFamily="49" charset="-122"/>
                <a:ea typeface="黑体" pitchFamily="49" charset="-122"/>
              </a:rPr>
              <a:t>基于数字仿真的大电网人工智能分析方法研究</a:t>
            </a:r>
            <a:endParaRPr lang="zh-CN" altLang="en-US" sz="2800" b="0" kern="0" dirty="0">
              <a:latin typeface="黑体" pitchFamily="49" charset="-122"/>
              <a:ea typeface="黑体" pitchFamily="49" charset="-122"/>
            </a:endParaRPr>
          </a:p>
          <a:p>
            <a:pPr marL="342900" indent="-342900" eaLnBrk="0" hangingPunct="0">
              <a:spcBef>
                <a:spcPts val="600"/>
              </a:spcBef>
              <a:buClr>
                <a:schemeClr val="hlink"/>
              </a:buClr>
              <a:buSzPct val="50000"/>
              <a:defRPr/>
            </a:pPr>
            <a:r>
              <a:rPr lang="zh-CN" altLang="en-US" sz="2800" b="0" kern="0" dirty="0">
                <a:solidFill>
                  <a:srgbClr val="990000"/>
                </a:solidFill>
                <a:latin typeface="黑体" pitchFamily="49" charset="-122"/>
                <a:ea typeface="黑体" pitchFamily="49" charset="-122"/>
              </a:rPr>
              <a:t>，国家自然科学基金联合资助项目集成项目，</a:t>
            </a:r>
            <a:r>
              <a:rPr lang="en-US" altLang="zh-CN" sz="2800" b="0" kern="0" dirty="0">
                <a:solidFill>
                  <a:srgbClr val="990000"/>
                </a:solidFill>
                <a:latin typeface="黑体" pitchFamily="49" charset="-122"/>
                <a:ea typeface="黑体" pitchFamily="49" charset="-122"/>
              </a:rPr>
              <a:t>1200</a:t>
            </a:r>
            <a:r>
              <a:rPr lang="zh-CN" altLang="en-US" sz="2800" b="0" kern="0" dirty="0">
                <a:solidFill>
                  <a:srgbClr val="990000"/>
                </a:solidFill>
                <a:latin typeface="黑体" pitchFamily="49" charset="-122"/>
                <a:ea typeface="黑体" pitchFamily="49" charset="-122"/>
              </a:rPr>
              <a:t>万元</a:t>
            </a:r>
            <a:endParaRPr lang="zh-CN" altLang="en-US" sz="2800" b="0" kern="0" dirty="0">
              <a:solidFill>
                <a:srgbClr val="990000"/>
              </a:solidFill>
              <a:latin typeface="黑体" pitchFamily="49" charset="-122"/>
              <a:ea typeface="黑体" pitchFamily="49" charset="-122"/>
            </a:endParaRPr>
          </a:p>
          <a:p>
            <a:pPr marL="342900" indent="-342900" eaLnBrk="0" hangingPunct="0">
              <a:spcBef>
                <a:spcPts val="600"/>
              </a:spcBef>
              <a:buClr>
                <a:schemeClr val="hlink"/>
              </a:buClr>
              <a:buSzPct val="50000"/>
              <a:defRPr/>
            </a:pPr>
            <a:r>
              <a:rPr lang="en-US" altLang="zh-CN" sz="2800" b="0" kern="0" dirty="0">
                <a:latin typeface="黑体" pitchFamily="49" charset="-122"/>
                <a:ea typeface="黑体" pitchFamily="49" charset="-122"/>
              </a:rPr>
              <a:t>5.</a:t>
            </a:r>
            <a:r>
              <a:rPr lang="zh-CN" altLang="en-US" sz="2800" b="0" kern="0" dirty="0">
                <a:latin typeface="黑体" pitchFamily="49" charset="-122"/>
                <a:ea typeface="黑体" pitchFamily="49" charset="-122"/>
              </a:rPr>
              <a:t>面向复杂机器学习计算的智能数据管理系统</a:t>
            </a:r>
            <a:endParaRPr lang="zh-CN" altLang="en-US" sz="2800" b="0" kern="0" dirty="0">
              <a:latin typeface="黑体" pitchFamily="49" charset="-122"/>
              <a:ea typeface="黑体" pitchFamily="49" charset="-122"/>
            </a:endParaRPr>
          </a:p>
          <a:p>
            <a:pPr marL="342900" indent="-342900" eaLnBrk="0" hangingPunct="0">
              <a:spcBef>
                <a:spcPts val="600"/>
              </a:spcBef>
              <a:buClr>
                <a:schemeClr val="hlink"/>
              </a:buClr>
              <a:buSzPct val="50000"/>
              <a:defRPr/>
            </a:pPr>
            <a:r>
              <a:rPr lang="en-US" altLang="zh-CN" sz="2800" b="0" kern="0" dirty="0">
                <a:solidFill>
                  <a:srgbClr val="990000"/>
                </a:solidFill>
                <a:latin typeface="黑体" pitchFamily="49" charset="-122"/>
                <a:ea typeface="黑体" pitchFamily="49" charset="-122"/>
              </a:rPr>
              <a:t>CCF-</a:t>
            </a:r>
            <a:r>
              <a:rPr lang="zh-CN" altLang="en-US" sz="2800" b="0" kern="0" dirty="0">
                <a:solidFill>
                  <a:srgbClr val="990000"/>
                </a:solidFill>
                <a:latin typeface="黑体" pitchFamily="49" charset="-122"/>
                <a:ea typeface="黑体" pitchFamily="49" charset="-122"/>
              </a:rPr>
              <a:t>华为数据库创新研究计划项目，</a:t>
            </a:r>
            <a:r>
              <a:rPr lang="en-US" altLang="zh-CN" sz="2800" b="0" kern="0" dirty="0">
                <a:solidFill>
                  <a:srgbClr val="990000"/>
                </a:solidFill>
                <a:latin typeface="黑体" pitchFamily="49" charset="-122"/>
                <a:ea typeface="黑体" pitchFamily="49" charset="-122"/>
              </a:rPr>
              <a:t>50</a:t>
            </a:r>
            <a:r>
              <a:rPr lang="zh-CN" altLang="en-US" sz="2800" b="0" kern="0" dirty="0">
                <a:solidFill>
                  <a:srgbClr val="990000"/>
                </a:solidFill>
                <a:latin typeface="黑体" pitchFamily="49" charset="-122"/>
                <a:ea typeface="黑体" pitchFamily="49" charset="-122"/>
              </a:rPr>
              <a:t>万</a:t>
            </a:r>
            <a:endParaRPr lang="zh-CN" altLang="en-US" sz="2800" b="0" kern="0" dirty="0">
              <a:solidFill>
                <a:srgbClr val="990000"/>
              </a:solidFill>
              <a:latin typeface="黑体" pitchFamily="49" charset="-122"/>
              <a:ea typeface="黑体" pitchFamily="49" charset="-122"/>
            </a:endParaRPr>
          </a:p>
          <a:p>
            <a:pPr marL="342900" indent="-342900" eaLnBrk="0" hangingPunct="0">
              <a:spcBef>
                <a:spcPts val="600"/>
              </a:spcBef>
              <a:buClr>
                <a:schemeClr val="hlink"/>
              </a:buClr>
              <a:buSzPct val="50000"/>
              <a:defRPr/>
            </a:pPr>
            <a:endParaRPr lang="en-US" altLang="zh-CN" sz="2800" b="0" kern="0" dirty="0">
              <a:solidFill>
                <a:srgbClr val="990000"/>
              </a:solidFill>
              <a:latin typeface="黑体" pitchFamily="49" charset="-122"/>
              <a:ea typeface="黑体" pitchFamily="49" charset="-122"/>
            </a:endParaRPr>
          </a:p>
        </p:txBody>
      </p:sp>
      <p:sp>
        <p:nvSpPr>
          <p:cNvPr id="3" name="TextBox 12"/>
          <p:cNvSpPr txBox="1">
            <a:spLocks noChangeArrowheads="1"/>
          </p:cNvSpPr>
          <p:nvPr/>
        </p:nvSpPr>
        <p:spPr bwMode="auto">
          <a:xfrm>
            <a:off x="4000496" y="373543"/>
            <a:ext cx="5143504" cy="769441"/>
          </a:xfrm>
          <a:prstGeom prst="rect">
            <a:avLst/>
          </a:prstGeom>
          <a:noFill/>
          <a:ln w="9525">
            <a:noFill/>
            <a:miter lim="800000"/>
          </a:ln>
        </p:spPr>
        <p:txBody>
          <a:bodyPr wrap="square">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正在进行的研究课题</a:t>
            </a:r>
            <a:endParaRPr lang="zh-CN" altLang="en-US" sz="4000" dirty="0">
              <a:solidFill>
                <a:srgbClr val="800000"/>
              </a:solidFill>
              <a:latin typeface="黑体" pitchFamily="49" charset="-122"/>
              <a:ea typeface="黑体" pitchFamily="49" charset="-122"/>
            </a:endParaRPr>
          </a:p>
        </p:txBody>
      </p:sp>
      <p:cxnSp>
        <p:nvCxnSpPr>
          <p:cNvPr id="5" name="直接连接符 4"/>
          <p:cNvCxnSpPr/>
          <p:nvPr/>
        </p:nvCxnSpPr>
        <p:spPr bwMode="auto">
          <a:xfrm>
            <a:off x="3643306" y="1073612"/>
            <a:ext cx="5544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619672" y="1892846"/>
            <a:ext cx="6024162" cy="2964914"/>
          </a:xfrm>
          <a:prstGeom prst="rect">
            <a:avLst/>
          </a:prstGeom>
          <a:solidFill>
            <a:srgbClr val="CCECFF"/>
          </a:solidFill>
          <a:ln w="9525">
            <a:noFill/>
            <a:miter lim="800000"/>
          </a:ln>
          <a:effectLst>
            <a:glow rad="63500">
              <a:schemeClr val="accent4">
                <a:satMod val="175000"/>
                <a:alpha val="40000"/>
              </a:schemeClr>
            </a:glow>
            <a:innerShdw blurRad="63500" dist="50800" dir="2700000">
              <a:prstClr val="black">
                <a:alpha val="50000"/>
              </a:prstClr>
            </a:innerShdw>
          </a:effectLst>
          <a:scene3d>
            <a:camera prst="orthographicFront">
              <a:rot lat="0" lon="0" rev="0"/>
            </a:camera>
            <a:lightRig rig="balanced" dir="t">
              <a:rot lat="0" lon="0" rev="8700000"/>
            </a:lightRig>
          </a:scene3d>
          <a:sp3d>
            <a:bevelT w="190500" h="38100"/>
          </a:sp3d>
        </p:spPr>
        <p:txBody>
          <a:bodyPr wrap="square">
            <a:spAutoFit/>
          </a:bodyPr>
          <a:lstStyle/>
          <a:p>
            <a:pPr marL="457200" indent="-457200">
              <a:lnSpc>
                <a:spcPts val="5600"/>
              </a:lnSpc>
              <a:buClr>
                <a:schemeClr val="hlink"/>
              </a:buClr>
              <a:buSzPct val="50000"/>
              <a:buFont typeface="Monotype Sorts" pitchFamily="2" charset="2"/>
              <a:buNone/>
              <a:defRPr/>
            </a:pPr>
            <a:r>
              <a:rPr lang="zh-CN" altLang="en-US" sz="4000" b="0" dirty="0">
                <a:solidFill>
                  <a:schemeClr val="bg1">
                    <a:lumMod val="75000"/>
                  </a:schemeClr>
                </a:solidFill>
                <a:ea typeface="黑体" pitchFamily="2" charset="-122"/>
                <a:cs typeface="Times New Roman" pitchFamily="18" charset="0"/>
              </a:rPr>
              <a:t>一、研究中教师队伍</a:t>
            </a:r>
            <a:endParaRPr lang="en-US" altLang="zh-CN" sz="4000" b="0" dirty="0">
              <a:solidFill>
                <a:schemeClr val="bg1">
                  <a:lumMod val="75000"/>
                </a:schemeClr>
              </a:solidFill>
              <a:ea typeface="黑体" pitchFamily="2" charset="-122"/>
              <a:cs typeface="Times New Roman" pitchFamily="18" charset="0"/>
            </a:endParaRPr>
          </a:p>
          <a:p>
            <a:pPr marL="457200" indent="-457200">
              <a:lnSpc>
                <a:spcPts val="5600"/>
              </a:lnSpc>
              <a:buClr>
                <a:schemeClr val="hlink"/>
              </a:buClr>
              <a:buSzPct val="50000"/>
              <a:defRPr/>
            </a:pPr>
            <a:r>
              <a:rPr lang="zh-CN" altLang="en-US" sz="4000" b="0" dirty="0">
                <a:solidFill>
                  <a:schemeClr val="bg1">
                    <a:lumMod val="75000"/>
                  </a:schemeClr>
                </a:solidFill>
                <a:ea typeface="黑体" pitchFamily="2" charset="-122"/>
                <a:cs typeface="Times New Roman" pitchFamily="18" charset="0"/>
              </a:rPr>
              <a:t>二、研究中心的研究方向</a:t>
            </a:r>
            <a:endParaRPr lang="en-US" altLang="zh-CN" sz="4000" b="0" dirty="0">
              <a:solidFill>
                <a:schemeClr val="bg1">
                  <a:lumMod val="75000"/>
                </a:schemeClr>
              </a:solidFill>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ea typeface="黑体" pitchFamily="2" charset="-122"/>
                <a:cs typeface="Times New Roman" pitchFamily="18" charset="0"/>
              </a:rPr>
              <a:t>三、研究中心标志性成果</a:t>
            </a:r>
            <a:endParaRPr lang="en-US" altLang="zh-CN" sz="4000" b="0" dirty="0">
              <a:ea typeface="黑体" pitchFamily="2" charset="-122"/>
              <a:cs typeface="Times New Roman" pitchFamily="18" charset="0"/>
            </a:endParaRPr>
          </a:p>
          <a:p>
            <a:pPr marL="457200" indent="-457200">
              <a:lnSpc>
                <a:spcPts val="5600"/>
              </a:lnSpc>
              <a:buClr>
                <a:schemeClr val="hlink"/>
              </a:buClr>
              <a:buSzPct val="50000"/>
              <a:buFont typeface="Monotype Sorts" pitchFamily="2" charset="2"/>
              <a:buNone/>
              <a:defRPr/>
            </a:pPr>
            <a:r>
              <a:rPr lang="zh-CN" altLang="en-US" sz="4000" b="0" dirty="0">
                <a:solidFill>
                  <a:schemeClr val="bg1">
                    <a:lumMod val="75000"/>
                  </a:schemeClr>
                </a:solidFill>
                <a:ea typeface="黑体" pitchFamily="2" charset="-122"/>
                <a:cs typeface="Times New Roman" pitchFamily="18" charset="0"/>
              </a:rPr>
              <a:t>四、研究中心的学生培养</a:t>
            </a:r>
            <a:endParaRPr lang="en-US" altLang="zh-CN" sz="4000" b="0" dirty="0">
              <a:solidFill>
                <a:schemeClr val="bg1">
                  <a:lumMod val="75000"/>
                </a:schemeClr>
              </a:solidFill>
              <a:ea typeface="黑体" pitchFamily="2"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596" y="823014"/>
            <a:ext cx="6215106" cy="674608"/>
          </a:xfrm>
          <a:prstGeom prst="rect">
            <a:avLst/>
          </a:prstGeom>
          <a:noFill/>
        </p:spPr>
        <p:txBody>
          <a:bodyPr wrap="square" rtlCol="0">
            <a:spAutoFit/>
          </a:bodyPr>
          <a:lstStyle/>
          <a:p>
            <a:pPr lvl="0">
              <a:lnSpc>
                <a:spcPct val="110000"/>
              </a:lnSpc>
              <a:spcBef>
                <a:spcPct val="20000"/>
              </a:spcBef>
              <a:buClr>
                <a:schemeClr val="hlink"/>
              </a:buClr>
              <a:buSzPct val="50000"/>
            </a:pPr>
            <a:r>
              <a:rPr lang="zh-CN" altLang="en-US" sz="3600" b="0" dirty="0">
                <a:solidFill>
                  <a:srgbClr val="C00000"/>
                </a:solidFill>
                <a:latin typeface="华文琥珀" pitchFamily="2" charset="-122"/>
                <a:ea typeface="华文琥珀" pitchFamily="2" charset="-122"/>
                <a:cs typeface="Times New Roman" pitchFamily="18" charset="0"/>
              </a:rPr>
              <a:t>学术论文发表情况</a:t>
            </a:r>
            <a:endParaRPr lang="zh-CN" altLang="en-US" sz="3600" b="0" dirty="0">
              <a:solidFill>
                <a:srgbClr val="C00000"/>
              </a:solidFill>
              <a:latin typeface="华文琥珀" pitchFamily="2" charset="-122"/>
              <a:ea typeface="华文琥珀" pitchFamily="2" charset="-122"/>
              <a:cs typeface="Times New Roman" pitchFamily="18" charset="0"/>
            </a:endParaRPr>
          </a:p>
        </p:txBody>
      </p:sp>
      <p:sp>
        <p:nvSpPr>
          <p:cNvPr id="4" name="Content Placeholder 2"/>
          <p:cNvSpPr/>
          <p:nvPr/>
        </p:nvSpPr>
        <p:spPr bwMode="auto">
          <a:xfrm>
            <a:off x="4606580" y="2271478"/>
            <a:ext cx="4140000" cy="4284000"/>
          </a:xfrm>
          <a:prstGeom prst="rect">
            <a:avLst/>
          </a:prstGeom>
          <a:solidFill>
            <a:schemeClr val="accent2"/>
          </a:solidFill>
          <a:ln w="9525">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nSpc>
                <a:spcPts val="3000"/>
              </a:lnSpc>
              <a:spcBef>
                <a:spcPct val="0"/>
              </a:spcBef>
              <a:buClr>
                <a:srgbClr val="800000"/>
              </a:buClr>
              <a:buSzPct val="70000"/>
              <a:buFont typeface="Wingdings" pitchFamily="2" charset="2"/>
              <a:buChar char="v"/>
              <a:defRPr/>
            </a:pPr>
            <a:r>
              <a:rPr lang="zh-CN" altLang="en-US" sz="2800" b="0" dirty="0">
                <a:ea typeface="黑体" pitchFamily="49" charset="-122"/>
                <a:cs typeface="Times New Roman" pitchFamily="18" charset="0"/>
              </a:rPr>
              <a:t>国际顶级期刊</a:t>
            </a:r>
            <a:r>
              <a:rPr lang="en-US" altLang="zh-CN" sz="2700" b="0" dirty="0">
                <a:solidFill>
                  <a:srgbClr val="FF0000"/>
                </a:solidFill>
                <a:ea typeface="黑体" pitchFamily="49" charset="-122"/>
                <a:cs typeface="Times New Roman" pitchFamily="18" charset="0"/>
              </a:rPr>
              <a:t>(39</a:t>
            </a:r>
            <a:r>
              <a:rPr lang="zh-CN" altLang="en-US" sz="2700" b="0" dirty="0">
                <a:solidFill>
                  <a:srgbClr val="FF0000"/>
                </a:solidFill>
                <a:ea typeface="黑体" pitchFamily="49" charset="-122"/>
                <a:cs typeface="Times New Roman" pitchFamily="18" charset="0"/>
              </a:rPr>
              <a:t>篇</a:t>
            </a:r>
            <a:r>
              <a:rPr lang="en-US" altLang="zh-CN" sz="2700" b="0" dirty="0">
                <a:solidFill>
                  <a:srgbClr val="FF0000"/>
                </a:solidFill>
                <a:ea typeface="黑体" pitchFamily="49" charset="-122"/>
                <a:cs typeface="Times New Roman" pitchFamily="18" charset="0"/>
              </a:rPr>
              <a:t>)</a:t>
            </a:r>
            <a:endParaRPr lang="en-US" altLang="zh-CN" sz="2700" b="0" dirty="0">
              <a:solidFill>
                <a:srgbClr val="FF0000"/>
              </a:solidFill>
              <a:ea typeface="黑体" pitchFamily="49" charset="-122"/>
              <a:cs typeface="Times New Roman" pitchFamily="18" charset="0"/>
            </a:endParaRPr>
          </a:p>
          <a:p>
            <a:pPr marL="742950" lvl="1" indent="-285750">
              <a:lnSpc>
                <a:spcPts val="3000"/>
              </a:lnSpc>
              <a:spcBef>
                <a:spcPct val="0"/>
              </a:spcBef>
              <a:buClr>
                <a:srgbClr val="FF0000"/>
              </a:buClr>
              <a:buSzPct val="85000"/>
              <a:defRPr/>
            </a:pPr>
            <a:r>
              <a:rPr lang="en-US" altLang="zh-CN" b="0" dirty="0" err="1">
                <a:solidFill>
                  <a:srgbClr val="0000FF"/>
                </a:solidFill>
                <a:ea typeface="黑体" pitchFamily="49" charset="-122"/>
                <a:cs typeface="Times New Roman" pitchFamily="18" charset="0"/>
              </a:rPr>
              <a:t>Algorithmica</a:t>
            </a:r>
            <a:r>
              <a:rPr lang="en-US" altLang="zh-CN" b="0" dirty="0">
                <a:solidFill>
                  <a:srgbClr val="0000FF"/>
                </a:solidFill>
                <a:ea typeface="黑体" pitchFamily="49" charset="-122"/>
                <a:cs typeface="Times New Roman" pitchFamily="18" charset="0"/>
              </a:rPr>
              <a:t>:      </a:t>
            </a:r>
            <a:r>
              <a:rPr lang="en-US" altLang="zh-CN" b="0" dirty="0">
                <a:solidFill>
                  <a:srgbClr val="FF0000"/>
                </a:solidFill>
                <a:ea typeface="黑体" pitchFamily="49" charset="-122"/>
                <a:cs typeface="Times New Roman" pitchFamily="18" charset="0"/>
              </a:rPr>
              <a:t>1</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ct val="0"/>
              </a:spcBef>
              <a:buClr>
                <a:srgbClr val="FF0000"/>
              </a:buClr>
              <a:buSzPct val="85000"/>
              <a:defRPr/>
            </a:pPr>
            <a:r>
              <a:rPr lang="en-US" altLang="zh-CN" b="0" dirty="0">
                <a:solidFill>
                  <a:srgbClr val="0033CC"/>
                </a:solidFill>
                <a:ea typeface="黑体" pitchFamily="49" charset="-122"/>
                <a:cs typeface="Times New Roman" pitchFamily="18" charset="0"/>
              </a:rPr>
              <a:t>ACM TODS:       </a:t>
            </a:r>
            <a:r>
              <a:rPr lang="en-US" altLang="zh-CN" b="0" dirty="0">
                <a:solidFill>
                  <a:srgbClr val="FF0000"/>
                </a:solidFill>
                <a:ea typeface="黑体" pitchFamily="49" charset="-122"/>
                <a:cs typeface="Times New Roman" pitchFamily="18" charset="0"/>
              </a:rPr>
              <a:t>4</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ct val="0"/>
              </a:spcBef>
              <a:buClr>
                <a:srgbClr val="FF0000"/>
              </a:buClr>
              <a:buSzPct val="85000"/>
              <a:defRPr/>
            </a:pPr>
            <a:r>
              <a:rPr lang="en-US" altLang="zh-CN" b="0" dirty="0">
                <a:solidFill>
                  <a:srgbClr val="0033CC"/>
                </a:solidFill>
                <a:ea typeface="黑体" pitchFamily="49" charset="-122"/>
                <a:cs typeface="Times New Roman" pitchFamily="18" charset="0"/>
              </a:rPr>
              <a:t>JACM:                 </a:t>
            </a:r>
            <a:r>
              <a:rPr lang="en-US" altLang="zh-CN" b="0" dirty="0">
                <a:solidFill>
                  <a:srgbClr val="FF0000"/>
                </a:solidFill>
                <a:ea typeface="黑体" pitchFamily="49" charset="-122"/>
                <a:cs typeface="Times New Roman" pitchFamily="18" charset="0"/>
              </a:rPr>
              <a:t>2</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ct val="0"/>
              </a:spcBef>
              <a:buClr>
                <a:srgbClr val="FF0000"/>
              </a:buClr>
              <a:buSzPct val="85000"/>
              <a:defRPr/>
            </a:pPr>
            <a:r>
              <a:rPr lang="en-US" altLang="zh-CN" b="0" dirty="0">
                <a:solidFill>
                  <a:srgbClr val="0033CC"/>
                </a:solidFill>
                <a:ea typeface="黑体" pitchFamily="49" charset="-122"/>
                <a:cs typeface="Times New Roman" pitchFamily="18" charset="0"/>
              </a:rPr>
              <a:t>VLDB Journal:    </a:t>
            </a:r>
            <a:r>
              <a:rPr lang="en-US" altLang="zh-CN" b="0" dirty="0">
                <a:solidFill>
                  <a:srgbClr val="FF0000"/>
                </a:solidFill>
                <a:ea typeface="黑体" pitchFamily="49" charset="-122"/>
                <a:cs typeface="Times New Roman" pitchFamily="18" charset="0"/>
              </a:rPr>
              <a:t>3</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ct val="0"/>
              </a:spcBef>
              <a:buClr>
                <a:srgbClr val="FF0000"/>
              </a:buClr>
              <a:buSzPct val="85000"/>
              <a:defRPr/>
            </a:pPr>
            <a:r>
              <a:rPr lang="en-US" altLang="zh-CN" b="0" dirty="0">
                <a:solidFill>
                  <a:srgbClr val="0000FF"/>
                </a:solidFill>
                <a:ea typeface="黑体" pitchFamily="49" charset="-122"/>
                <a:cs typeface="Times New Roman" pitchFamily="18" charset="0"/>
              </a:rPr>
              <a:t>JCSS:                   </a:t>
            </a:r>
            <a:r>
              <a:rPr lang="en-US" altLang="zh-CN" b="0" dirty="0">
                <a:solidFill>
                  <a:srgbClr val="FF0000"/>
                </a:solidFill>
                <a:ea typeface="黑体" pitchFamily="49" charset="-122"/>
                <a:cs typeface="Times New Roman" pitchFamily="18" charset="0"/>
              </a:rPr>
              <a:t>3</a:t>
            </a:r>
            <a:endParaRPr lang="en-US" altLang="zh-CN" b="0" dirty="0">
              <a:solidFill>
                <a:srgbClr val="0000FF"/>
              </a:solidFill>
              <a:ea typeface="黑体" pitchFamily="49" charset="-122"/>
              <a:cs typeface="Times New Roman" pitchFamily="18" charset="0"/>
            </a:endParaRPr>
          </a:p>
          <a:p>
            <a:pPr marL="742950" lvl="1" indent="-285750">
              <a:lnSpc>
                <a:spcPts val="3000"/>
              </a:lnSpc>
              <a:spcBef>
                <a:spcPct val="0"/>
              </a:spcBef>
              <a:buClr>
                <a:srgbClr val="FF0000"/>
              </a:buClr>
              <a:buSzPct val="85000"/>
              <a:defRPr/>
            </a:pPr>
            <a:r>
              <a:rPr lang="en-US" altLang="zh-CN" b="0" dirty="0">
                <a:solidFill>
                  <a:srgbClr val="0000FF"/>
                </a:solidFill>
                <a:ea typeface="黑体" pitchFamily="49" charset="-122"/>
                <a:cs typeface="Times New Roman" pitchFamily="18" charset="0"/>
              </a:rPr>
              <a:t>IEEE TKDE:       </a:t>
            </a:r>
            <a:r>
              <a:rPr lang="en-US" altLang="zh-CN" b="0" dirty="0">
                <a:solidFill>
                  <a:srgbClr val="FF0000"/>
                </a:solidFill>
                <a:ea typeface="黑体" pitchFamily="49" charset="-122"/>
                <a:cs typeface="Times New Roman" pitchFamily="18" charset="0"/>
              </a:rPr>
              <a:t>12</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ct val="0"/>
              </a:spcBef>
              <a:buClr>
                <a:srgbClr val="FF0000"/>
              </a:buClr>
              <a:buSzPct val="85000"/>
              <a:defRPr/>
            </a:pPr>
            <a:r>
              <a:rPr lang="en-US" altLang="zh-CN" b="0" dirty="0">
                <a:solidFill>
                  <a:srgbClr val="0033CC"/>
                </a:solidFill>
                <a:ea typeface="黑体" pitchFamily="49" charset="-122"/>
                <a:cs typeface="Times New Roman" pitchFamily="18" charset="0"/>
              </a:rPr>
              <a:t>IEEE TPDS:        </a:t>
            </a:r>
            <a:r>
              <a:rPr lang="en-US" altLang="zh-CN" b="0" dirty="0">
                <a:solidFill>
                  <a:schemeClr val="bg2">
                    <a:lumMod val="50000"/>
                    <a:lumOff val="50000"/>
                  </a:schemeClr>
                </a:solidFill>
                <a:ea typeface="黑体" pitchFamily="49" charset="-122"/>
                <a:cs typeface="Times New Roman" pitchFamily="18" charset="0"/>
              </a:rPr>
              <a:t>8</a:t>
            </a:r>
            <a:endParaRPr lang="en-US" altLang="zh-CN" b="0" dirty="0">
              <a:solidFill>
                <a:schemeClr val="bg2">
                  <a:lumMod val="50000"/>
                  <a:lumOff val="50000"/>
                </a:schemeClr>
              </a:solidFill>
              <a:ea typeface="黑体" pitchFamily="49" charset="-122"/>
              <a:cs typeface="Times New Roman" pitchFamily="18" charset="0"/>
            </a:endParaRPr>
          </a:p>
          <a:p>
            <a:pPr marL="742950" lvl="1" indent="-285750">
              <a:lnSpc>
                <a:spcPts val="3000"/>
              </a:lnSpc>
              <a:spcBef>
                <a:spcPct val="0"/>
              </a:spcBef>
              <a:buClr>
                <a:srgbClr val="FF0000"/>
              </a:buClr>
              <a:buSzPct val="85000"/>
              <a:defRPr/>
            </a:pPr>
            <a:r>
              <a:rPr lang="en-US" altLang="zh-CN" b="0" dirty="0">
                <a:solidFill>
                  <a:srgbClr val="0033CC"/>
                </a:solidFill>
                <a:ea typeface="黑体" pitchFamily="49" charset="-122"/>
                <a:cs typeface="Times New Roman" pitchFamily="18" charset="0"/>
              </a:rPr>
              <a:t>IEEE TV:             </a:t>
            </a:r>
            <a:r>
              <a:rPr lang="en-US" altLang="zh-CN" b="0" dirty="0">
                <a:solidFill>
                  <a:srgbClr val="FF0000"/>
                </a:solidFill>
                <a:ea typeface="黑体" pitchFamily="49" charset="-122"/>
                <a:cs typeface="Times New Roman" pitchFamily="18" charset="0"/>
              </a:rPr>
              <a:t>1</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ct val="0"/>
              </a:spcBef>
              <a:buClr>
                <a:srgbClr val="FF0000"/>
              </a:buClr>
              <a:buSzPct val="85000"/>
              <a:defRPr/>
            </a:pPr>
            <a:r>
              <a:rPr lang="en-US" altLang="zh-CN" b="0" dirty="0">
                <a:solidFill>
                  <a:srgbClr val="0033CC"/>
                </a:solidFill>
                <a:ea typeface="黑体" pitchFamily="49" charset="-122"/>
                <a:cs typeface="Times New Roman" pitchFamily="18" charset="0"/>
              </a:rPr>
              <a:t>IEEE TIP:            </a:t>
            </a:r>
            <a:r>
              <a:rPr lang="en-US" altLang="zh-CN" b="0" dirty="0">
                <a:solidFill>
                  <a:srgbClr val="FF0000"/>
                </a:solidFill>
                <a:ea typeface="黑体" pitchFamily="49" charset="-122"/>
                <a:cs typeface="Times New Roman" pitchFamily="18" charset="0"/>
              </a:rPr>
              <a:t>3</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ct val="0"/>
              </a:spcBef>
              <a:buClr>
                <a:srgbClr val="FF0000"/>
              </a:buClr>
              <a:buSzPct val="85000"/>
              <a:defRPr/>
            </a:pPr>
            <a:r>
              <a:rPr lang="en-US" altLang="zh-CN" b="0" dirty="0">
                <a:solidFill>
                  <a:srgbClr val="0000FF"/>
                </a:solidFill>
                <a:ea typeface="黑体" pitchFamily="49" charset="-122"/>
                <a:cs typeface="Times New Roman" pitchFamily="18" charset="0"/>
              </a:rPr>
              <a:t>Theoretical C.S </a:t>
            </a:r>
            <a:r>
              <a:rPr lang="en-US" altLang="zh-CN" b="0" dirty="0">
                <a:solidFill>
                  <a:srgbClr val="FF0000"/>
                </a:solidFill>
                <a:ea typeface="黑体" pitchFamily="49" charset="-122"/>
                <a:cs typeface="Times New Roman" pitchFamily="18" charset="0"/>
              </a:rPr>
              <a:t>   2</a:t>
            </a:r>
            <a:endParaRPr lang="en-US" altLang="zh-CN" b="0" dirty="0">
              <a:solidFill>
                <a:srgbClr val="FF0000"/>
              </a:solidFill>
              <a:ea typeface="黑体" pitchFamily="49" charset="-122"/>
              <a:cs typeface="Times New Roman" pitchFamily="18" charset="0"/>
            </a:endParaRPr>
          </a:p>
        </p:txBody>
      </p:sp>
      <p:sp>
        <p:nvSpPr>
          <p:cNvPr id="5" name="Content Placeholder 3"/>
          <p:cNvSpPr/>
          <p:nvPr/>
        </p:nvSpPr>
        <p:spPr bwMode="auto">
          <a:xfrm>
            <a:off x="539552" y="2285992"/>
            <a:ext cx="3905725" cy="4286280"/>
          </a:xfrm>
          <a:prstGeom prst="rect">
            <a:avLst/>
          </a:prstGeom>
          <a:solidFill>
            <a:schemeClr val="tx1">
              <a:lumMod val="20000"/>
              <a:lumOff val="80000"/>
            </a:schemeClr>
          </a:solidFill>
          <a:ln w="9525">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indent="-342900">
              <a:lnSpc>
                <a:spcPts val="3000"/>
              </a:lnSpc>
              <a:spcBef>
                <a:spcPts val="0"/>
              </a:spcBef>
              <a:buClr>
                <a:srgbClr val="800000"/>
              </a:buClr>
              <a:buSzPct val="70000"/>
              <a:buFont typeface="Wingdings" pitchFamily="2" charset="2"/>
              <a:buChar char="v"/>
              <a:defRPr/>
            </a:pPr>
            <a:r>
              <a:rPr lang="zh-CN" altLang="en-US" sz="2800" b="0" dirty="0">
                <a:solidFill>
                  <a:srgbClr val="000000"/>
                </a:solidFill>
                <a:ea typeface="黑体" pitchFamily="49" charset="-122"/>
                <a:cs typeface="Times New Roman" pitchFamily="18" charset="0"/>
              </a:rPr>
              <a:t>国际顶级会议</a:t>
            </a:r>
            <a:r>
              <a:rPr lang="zh-CN" altLang="en-US" sz="2800" b="0" dirty="0">
                <a:solidFill>
                  <a:srgbClr val="FF3300"/>
                </a:solidFill>
                <a:ea typeface="黑体" pitchFamily="49" charset="-122"/>
                <a:cs typeface="Times New Roman" pitchFamily="18" charset="0"/>
              </a:rPr>
              <a:t> </a:t>
            </a:r>
            <a:r>
              <a:rPr lang="en-US" altLang="zh-CN" sz="2800" b="0" dirty="0">
                <a:solidFill>
                  <a:srgbClr val="FF0000"/>
                </a:solidFill>
                <a:ea typeface="黑体" pitchFamily="49" charset="-122"/>
                <a:cs typeface="Times New Roman" pitchFamily="18" charset="0"/>
              </a:rPr>
              <a:t>(104</a:t>
            </a:r>
            <a:r>
              <a:rPr lang="zh-CN" altLang="en-US" sz="2800" b="0" dirty="0">
                <a:solidFill>
                  <a:srgbClr val="FF0000"/>
                </a:solidFill>
                <a:ea typeface="黑体" pitchFamily="49" charset="-122"/>
                <a:cs typeface="Times New Roman" pitchFamily="18" charset="0"/>
              </a:rPr>
              <a:t>篇</a:t>
            </a:r>
            <a:r>
              <a:rPr lang="en-US" altLang="zh-CN" sz="2800" b="0" dirty="0">
                <a:solidFill>
                  <a:srgbClr val="FF0000"/>
                </a:solidFill>
                <a:ea typeface="黑体" pitchFamily="49" charset="-122"/>
                <a:cs typeface="Times New Roman" pitchFamily="18" charset="0"/>
              </a:rPr>
              <a:t>)</a:t>
            </a:r>
            <a:endParaRPr lang="en-US" altLang="zh-CN" sz="2800" b="0" dirty="0">
              <a:solidFill>
                <a:srgbClr val="FF0000"/>
              </a:solidFill>
              <a:ea typeface="黑体" pitchFamily="49" charset="-122"/>
              <a:cs typeface="Times New Roman" pitchFamily="18" charset="0"/>
            </a:endParaRPr>
          </a:p>
          <a:p>
            <a:pPr marL="742950" lvl="1" indent="-285750">
              <a:lnSpc>
                <a:spcPts val="3000"/>
              </a:lnSpc>
              <a:spcBef>
                <a:spcPts val="0"/>
              </a:spcBef>
              <a:buClr>
                <a:srgbClr val="FF0000"/>
              </a:buClr>
              <a:buSzPct val="85000"/>
              <a:defRPr/>
            </a:pPr>
            <a:r>
              <a:rPr lang="en-US" altLang="zh-CN" b="0" dirty="0">
                <a:solidFill>
                  <a:srgbClr val="0000FF"/>
                </a:solidFill>
                <a:ea typeface="黑体" pitchFamily="49" charset="-122"/>
                <a:cs typeface="Times New Roman" pitchFamily="18" charset="0"/>
              </a:rPr>
              <a:t>SIGMOD:     </a:t>
            </a:r>
            <a:r>
              <a:rPr lang="en-US" altLang="zh-CN" b="0" dirty="0">
                <a:solidFill>
                  <a:schemeClr val="bg2">
                    <a:lumMod val="50000"/>
                    <a:lumOff val="50000"/>
                  </a:schemeClr>
                </a:solidFill>
                <a:ea typeface="黑体" pitchFamily="49" charset="-122"/>
                <a:cs typeface="Times New Roman" pitchFamily="18" charset="0"/>
              </a:rPr>
              <a:t>1</a:t>
            </a:r>
            <a:r>
              <a:rPr lang="en-US" altLang="zh-CN" b="0" dirty="0">
                <a:solidFill>
                  <a:srgbClr val="FF0000"/>
                </a:solidFill>
                <a:ea typeface="黑体" pitchFamily="49" charset="-122"/>
                <a:cs typeface="Times New Roman" pitchFamily="18" charset="0"/>
              </a:rPr>
              <a:t>6</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ts val="0"/>
              </a:spcBef>
              <a:buClr>
                <a:srgbClr val="FF0000"/>
              </a:buClr>
              <a:buSzPct val="85000"/>
              <a:defRPr/>
            </a:pPr>
            <a:r>
              <a:rPr lang="en-US" altLang="zh-CN" b="0" dirty="0">
                <a:solidFill>
                  <a:srgbClr val="0000FF"/>
                </a:solidFill>
                <a:ea typeface="黑体" pitchFamily="49" charset="-122"/>
                <a:cs typeface="Times New Roman" pitchFamily="18" charset="0"/>
              </a:rPr>
              <a:t>VLDB:          </a:t>
            </a:r>
            <a:r>
              <a:rPr lang="en-US" altLang="zh-CN" b="0" dirty="0">
                <a:solidFill>
                  <a:srgbClr val="FF0000"/>
                </a:solidFill>
                <a:ea typeface="黑体" pitchFamily="49" charset="-122"/>
                <a:cs typeface="Times New Roman" pitchFamily="18" charset="0"/>
              </a:rPr>
              <a:t>29</a:t>
            </a:r>
            <a:endParaRPr lang="en-US" altLang="zh-CN" b="0" dirty="0">
              <a:solidFill>
                <a:srgbClr val="0033CC"/>
              </a:solidFill>
              <a:ea typeface="黑体" pitchFamily="49" charset="-122"/>
              <a:cs typeface="Times New Roman" pitchFamily="18" charset="0"/>
            </a:endParaRPr>
          </a:p>
          <a:p>
            <a:pPr marL="742950" lvl="1" indent="-285750">
              <a:lnSpc>
                <a:spcPts val="3000"/>
              </a:lnSpc>
              <a:spcBef>
                <a:spcPts val="0"/>
              </a:spcBef>
              <a:buClr>
                <a:srgbClr val="FF0000"/>
              </a:buClr>
              <a:buSzPct val="85000"/>
              <a:defRPr/>
            </a:pPr>
            <a:r>
              <a:rPr lang="en-US" altLang="zh-CN" b="0" dirty="0">
                <a:solidFill>
                  <a:srgbClr val="0033CC"/>
                </a:solidFill>
                <a:ea typeface="黑体" pitchFamily="49" charset="-122"/>
                <a:cs typeface="Times New Roman" pitchFamily="18" charset="0"/>
              </a:rPr>
              <a:t>PODS            </a:t>
            </a:r>
            <a:r>
              <a:rPr lang="en-US" altLang="zh-CN" b="0" dirty="0">
                <a:solidFill>
                  <a:srgbClr val="FF0000"/>
                </a:solidFill>
                <a:ea typeface="黑体" pitchFamily="49" charset="-122"/>
                <a:cs typeface="Times New Roman" pitchFamily="18" charset="0"/>
              </a:rPr>
              <a:t>10</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ts val="0"/>
              </a:spcBef>
              <a:buClr>
                <a:srgbClr val="FF0000"/>
              </a:buClr>
              <a:buSzPct val="85000"/>
              <a:defRPr/>
            </a:pPr>
            <a:r>
              <a:rPr lang="en-US" altLang="zh-CN" b="0" dirty="0">
                <a:solidFill>
                  <a:srgbClr val="0000FF"/>
                </a:solidFill>
                <a:ea typeface="黑体" pitchFamily="49" charset="-122"/>
                <a:cs typeface="Times New Roman" pitchFamily="18" charset="0"/>
              </a:rPr>
              <a:t>SIGKDD:        </a:t>
            </a:r>
            <a:r>
              <a:rPr lang="en-US" altLang="zh-CN" b="0" dirty="0">
                <a:solidFill>
                  <a:srgbClr val="FF0000"/>
                </a:solidFill>
                <a:ea typeface="黑体" pitchFamily="49" charset="-122"/>
                <a:cs typeface="Times New Roman" pitchFamily="18" charset="0"/>
              </a:rPr>
              <a:t>2</a:t>
            </a:r>
            <a:endParaRPr lang="en-US" altLang="zh-CN" b="0" dirty="0">
              <a:solidFill>
                <a:srgbClr val="0000FF"/>
              </a:solidFill>
              <a:ea typeface="黑体" pitchFamily="49" charset="-122"/>
              <a:cs typeface="Times New Roman" pitchFamily="18" charset="0"/>
            </a:endParaRPr>
          </a:p>
          <a:p>
            <a:pPr marL="742950" lvl="1" indent="-285750">
              <a:lnSpc>
                <a:spcPts val="3000"/>
              </a:lnSpc>
              <a:spcBef>
                <a:spcPts val="0"/>
              </a:spcBef>
              <a:buClr>
                <a:srgbClr val="FF0000"/>
              </a:buClr>
              <a:buSzPct val="85000"/>
              <a:defRPr/>
            </a:pPr>
            <a:r>
              <a:rPr lang="en-US" altLang="zh-CN" b="0" dirty="0">
                <a:solidFill>
                  <a:srgbClr val="0000FF"/>
                </a:solidFill>
                <a:ea typeface="黑体" pitchFamily="49" charset="-122"/>
                <a:cs typeface="Times New Roman" pitchFamily="18" charset="0"/>
              </a:rPr>
              <a:t>INFOCOM:   </a:t>
            </a:r>
            <a:r>
              <a:rPr lang="en-US" altLang="zh-CN" b="0" dirty="0">
                <a:solidFill>
                  <a:srgbClr val="FF0000"/>
                </a:solidFill>
                <a:ea typeface="黑体" pitchFamily="49" charset="-122"/>
                <a:cs typeface="Times New Roman" pitchFamily="18" charset="0"/>
              </a:rPr>
              <a:t>14</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ts val="0"/>
              </a:spcBef>
              <a:buClr>
                <a:srgbClr val="FF0000"/>
              </a:buClr>
              <a:buSzPct val="85000"/>
              <a:defRPr/>
            </a:pPr>
            <a:r>
              <a:rPr lang="en-US" altLang="zh-CN" b="0" dirty="0">
                <a:solidFill>
                  <a:srgbClr val="0000FF"/>
                </a:solidFill>
                <a:ea typeface="黑体" pitchFamily="49" charset="-122"/>
                <a:cs typeface="Times New Roman" pitchFamily="18" charset="0"/>
              </a:rPr>
              <a:t>ACM </a:t>
            </a:r>
            <a:r>
              <a:rPr lang="en-US" altLang="zh-CN" b="0" dirty="0" err="1">
                <a:solidFill>
                  <a:srgbClr val="0000FF"/>
                </a:solidFill>
                <a:ea typeface="黑体" pitchFamily="49" charset="-122"/>
                <a:cs typeface="Times New Roman" pitchFamily="18" charset="0"/>
              </a:rPr>
              <a:t>SenSys</a:t>
            </a:r>
            <a:r>
              <a:rPr lang="en-US" altLang="zh-CN" b="0" dirty="0">
                <a:solidFill>
                  <a:srgbClr val="0000FF"/>
                </a:solidFill>
                <a:ea typeface="黑体" pitchFamily="49" charset="-122"/>
                <a:cs typeface="Times New Roman" pitchFamily="18" charset="0"/>
              </a:rPr>
              <a:t>: </a:t>
            </a:r>
            <a:r>
              <a:rPr lang="en-US" altLang="zh-CN" b="0" dirty="0">
                <a:solidFill>
                  <a:srgbClr val="FF0000"/>
                </a:solidFill>
                <a:ea typeface="黑体" pitchFamily="49" charset="-122"/>
                <a:cs typeface="Times New Roman" pitchFamily="18" charset="0"/>
              </a:rPr>
              <a:t>1</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ts val="0"/>
              </a:spcBef>
              <a:buClr>
                <a:srgbClr val="FF0000"/>
              </a:buClr>
              <a:buSzPct val="85000"/>
              <a:defRPr/>
            </a:pPr>
            <a:r>
              <a:rPr lang="en-US" altLang="zh-CN" b="0" dirty="0" err="1">
                <a:solidFill>
                  <a:srgbClr val="0000FF"/>
                </a:solidFill>
                <a:ea typeface="黑体" pitchFamily="49" charset="-122"/>
                <a:cs typeface="Times New Roman" pitchFamily="18" charset="0"/>
              </a:rPr>
              <a:t>Mobihoc</a:t>
            </a:r>
            <a:r>
              <a:rPr lang="en-US" altLang="zh-CN" b="0" dirty="0">
                <a:solidFill>
                  <a:srgbClr val="0000FF"/>
                </a:solidFill>
                <a:ea typeface="黑体" pitchFamily="49" charset="-122"/>
                <a:cs typeface="Times New Roman" pitchFamily="18" charset="0"/>
              </a:rPr>
              <a:t>:        </a:t>
            </a:r>
            <a:r>
              <a:rPr lang="en-US" altLang="zh-CN" b="0" dirty="0">
                <a:solidFill>
                  <a:schemeClr val="bg2">
                    <a:lumMod val="50000"/>
                    <a:lumOff val="50000"/>
                  </a:schemeClr>
                </a:solidFill>
                <a:ea typeface="黑体" pitchFamily="49" charset="-122"/>
                <a:cs typeface="Times New Roman" pitchFamily="18" charset="0"/>
              </a:rPr>
              <a:t>1 </a:t>
            </a:r>
            <a:endParaRPr lang="en-US" altLang="zh-CN" b="0" dirty="0">
              <a:solidFill>
                <a:schemeClr val="bg2">
                  <a:lumMod val="50000"/>
                  <a:lumOff val="50000"/>
                </a:schemeClr>
              </a:solidFill>
              <a:ea typeface="黑体" pitchFamily="49" charset="-122"/>
              <a:cs typeface="Times New Roman" pitchFamily="18" charset="0"/>
            </a:endParaRPr>
          </a:p>
          <a:p>
            <a:pPr marL="742950" lvl="1" indent="-285750">
              <a:lnSpc>
                <a:spcPts val="3000"/>
              </a:lnSpc>
              <a:spcBef>
                <a:spcPts val="0"/>
              </a:spcBef>
              <a:buClr>
                <a:srgbClr val="FF0000"/>
              </a:buClr>
              <a:buSzPct val="85000"/>
              <a:defRPr/>
            </a:pPr>
            <a:r>
              <a:rPr lang="en-US" altLang="zh-CN" b="0" dirty="0">
                <a:solidFill>
                  <a:srgbClr val="0000FF"/>
                </a:solidFill>
                <a:ea typeface="黑体" pitchFamily="49" charset="-122"/>
                <a:cs typeface="Times New Roman" pitchFamily="18" charset="0"/>
              </a:rPr>
              <a:t>ICDCS:           </a:t>
            </a:r>
            <a:r>
              <a:rPr lang="en-US" altLang="zh-CN" b="0" dirty="0">
                <a:solidFill>
                  <a:srgbClr val="FF0000"/>
                </a:solidFill>
                <a:ea typeface="黑体" pitchFamily="49" charset="-122"/>
                <a:cs typeface="Times New Roman" pitchFamily="18" charset="0"/>
              </a:rPr>
              <a:t>6</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ts val="0"/>
              </a:spcBef>
              <a:buClr>
                <a:srgbClr val="FF0000"/>
              </a:buClr>
              <a:buSzPct val="85000"/>
              <a:defRPr/>
            </a:pPr>
            <a:r>
              <a:rPr lang="en-US" altLang="zh-CN" b="0" dirty="0">
                <a:solidFill>
                  <a:srgbClr val="0000FF"/>
                </a:solidFill>
                <a:ea typeface="黑体" pitchFamily="49" charset="-122"/>
                <a:cs typeface="Times New Roman" pitchFamily="18" charset="0"/>
              </a:rPr>
              <a:t>ICDE:            </a:t>
            </a:r>
            <a:r>
              <a:rPr lang="en-US" altLang="zh-CN" b="0" dirty="0">
                <a:solidFill>
                  <a:srgbClr val="FF0000"/>
                </a:solidFill>
                <a:ea typeface="黑体" pitchFamily="49" charset="-122"/>
                <a:cs typeface="Times New Roman" pitchFamily="18" charset="0"/>
              </a:rPr>
              <a:t>19</a:t>
            </a:r>
            <a:endParaRPr lang="en-US" altLang="zh-CN" b="0" dirty="0">
              <a:solidFill>
                <a:srgbClr val="FF0000"/>
              </a:solidFill>
              <a:ea typeface="黑体" pitchFamily="49" charset="-122"/>
              <a:cs typeface="Times New Roman" pitchFamily="18" charset="0"/>
            </a:endParaRPr>
          </a:p>
          <a:p>
            <a:pPr marL="742950" lvl="1" indent="-285750">
              <a:lnSpc>
                <a:spcPts val="3000"/>
              </a:lnSpc>
              <a:spcBef>
                <a:spcPts val="0"/>
              </a:spcBef>
              <a:buClr>
                <a:srgbClr val="FF0000"/>
              </a:buClr>
              <a:buSzPct val="85000"/>
              <a:defRPr/>
            </a:pPr>
            <a:r>
              <a:rPr lang="en-US" altLang="zh-CN" b="0" dirty="0">
                <a:solidFill>
                  <a:srgbClr val="0000FF"/>
                </a:solidFill>
                <a:ea typeface="黑体" pitchFamily="49" charset="-122"/>
                <a:cs typeface="Times New Roman" pitchFamily="18" charset="0"/>
              </a:rPr>
              <a:t>SIGIR:</a:t>
            </a:r>
            <a:r>
              <a:rPr lang="en-US" altLang="zh-CN" b="0" dirty="0">
                <a:solidFill>
                  <a:srgbClr val="FF0000"/>
                </a:solidFill>
                <a:ea typeface="黑体" pitchFamily="49" charset="-122"/>
                <a:cs typeface="Times New Roman" pitchFamily="18" charset="0"/>
              </a:rPr>
              <a:t>            1</a:t>
            </a:r>
            <a:endParaRPr lang="en-US" altLang="zh-CN" b="0" dirty="0">
              <a:solidFill>
                <a:srgbClr val="FF0000"/>
              </a:solidFill>
              <a:ea typeface="黑体" pitchFamily="49" charset="-122"/>
              <a:cs typeface="Times New Roman" pitchFamily="18" charset="0"/>
            </a:endParaRPr>
          </a:p>
        </p:txBody>
      </p:sp>
      <p:sp>
        <p:nvSpPr>
          <p:cNvPr id="6" name="Text Box 7"/>
          <p:cNvSpPr txBox="1">
            <a:spLocks noChangeArrowheads="1"/>
          </p:cNvSpPr>
          <p:nvPr/>
        </p:nvSpPr>
        <p:spPr bwMode="auto">
          <a:xfrm>
            <a:off x="320522" y="1497622"/>
            <a:ext cx="8643966" cy="646973"/>
          </a:xfrm>
          <a:prstGeom prst="rect">
            <a:avLst/>
          </a:prstGeom>
          <a:noFill/>
          <a:ln w="9525">
            <a:noFill/>
            <a:miter lim="800000"/>
          </a:ln>
          <a:effectLst/>
        </p:spPr>
        <p:txBody>
          <a:bodyPr wrap="square" lIns="92075" tIns="46038" rIns="92075" bIns="46038">
            <a:spAutoFit/>
          </a:bodyPr>
          <a:lstStyle/>
          <a:p>
            <a:pPr algn="ctr" eaLnBrk="0" hangingPunct="0">
              <a:buClr>
                <a:schemeClr val="bg1"/>
              </a:buClr>
              <a:buSzPct val="75000"/>
              <a:defRPr/>
            </a:pPr>
            <a:r>
              <a:rPr lang="zh-CN" altLang="en-US" sz="3600" b="0" dirty="0">
                <a:latin typeface="黑体" pitchFamily="49" charset="-122"/>
                <a:ea typeface="黑体" pitchFamily="49" charset="-122"/>
              </a:rPr>
              <a:t>论文总数</a:t>
            </a:r>
            <a:r>
              <a:rPr lang="en-US" altLang="zh-CN" sz="3600" b="0" dirty="0">
                <a:latin typeface="黑体" pitchFamily="49" charset="-122"/>
                <a:ea typeface="黑体" pitchFamily="49" charset="-122"/>
              </a:rPr>
              <a:t>600</a:t>
            </a:r>
            <a:r>
              <a:rPr lang="zh-CN" altLang="en-US" sz="3600" b="0" dirty="0">
                <a:latin typeface="黑体" pitchFamily="49" charset="-122"/>
                <a:ea typeface="黑体" pitchFamily="49" charset="-122"/>
              </a:rPr>
              <a:t>余篇</a:t>
            </a:r>
            <a:r>
              <a:rPr lang="en-US" altLang="zh-CN" sz="3600" b="0" dirty="0">
                <a:latin typeface="黑体" pitchFamily="49" charset="-122"/>
                <a:ea typeface="黑体" pitchFamily="49" charset="-122"/>
              </a:rPr>
              <a:t>, </a:t>
            </a:r>
            <a:r>
              <a:rPr lang="zh-CN" altLang="en-US" sz="3600" b="0" dirty="0">
                <a:latin typeface="黑体" pitchFamily="49" charset="-122"/>
                <a:ea typeface="黑体" pitchFamily="49" charset="-122"/>
              </a:rPr>
              <a:t>国际一流论文</a:t>
            </a:r>
            <a:r>
              <a:rPr lang="en-US" altLang="zh-CN" sz="3600" b="0" dirty="0">
                <a:latin typeface="黑体" pitchFamily="49" charset="-122"/>
                <a:ea typeface="黑体" pitchFamily="49" charset="-122"/>
              </a:rPr>
              <a:t>140</a:t>
            </a:r>
            <a:r>
              <a:rPr lang="zh-CN" altLang="en-US" sz="3600" b="0" dirty="0">
                <a:latin typeface="黑体" pitchFamily="49" charset="-122"/>
                <a:ea typeface="黑体" pitchFamily="49" charset="-122"/>
              </a:rPr>
              <a:t>余篇</a:t>
            </a:r>
            <a:endParaRPr lang="zh-CN" altLang="en-US" sz="3600" b="0" dirty="0">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3"/>
          <p:cNvGrpSpPr/>
          <p:nvPr/>
        </p:nvGrpSpPr>
        <p:grpSpPr>
          <a:xfrm>
            <a:off x="784258" y="1500174"/>
            <a:ext cx="8574088" cy="5229225"/>
            <a:chOff x="784258" y="1500174"/>
            <a:chExt cx="8574088" cy="5229225"/>
          </a:xfrm>
        </p:grpSpPr>
        <p:grpSp>
          <p:nvGrpSpPr>
            <p:cNvPr id="3" name="组合 71"/>
            <p:cNvGrpSpPr/>
            <p:nvPr/>
          </p:nvGrpSpPr>
          <p:grpSpPr>
            <a:xfrm>
              <a:off x="784258" y="1500174"/>
              <a:ext cx="8574088" cy="5229225"/>
              <a:chOff x="755650" y="1628775"/>
              <a:chExt cx="8574088" cy="5229225"/>
            </a:xfrm>
          </p:grpSpPr>
          <p:graphicFrame>
            <p:nvGraphicFramePr>
              <p:cNvPr id="1026" name="Object 2"/>
              <p:cNvGraphicFramePr>
                <a:graphicFrameLocks noChangeAspect="1"/>
              </p:cNvGraphicFramePr>
              <p:nvPr/>
            </p:nvGraphicFramePr>
            <p:xfrm>
              <a:off x="4416425" y="3089275"/>
              <a:ext cx="114300" cy="215900"/>
            </p:xfrm>
            <a:graphic>
              <a:graphicData uri="http://schemas.openxmlformats.org/presentationml/2006/ole">
                <mc:AlternateContent xmlns:mc="http://schemas.openxmlformats.org/markup-compatibility/2006">
                  <mc:Choice xmlns:v="urn:schemas-microsoft-com:vml" Requires="v">
                    <p:oleObj spid="_x0000_s140295" name="公式" r:id="rId1" imgW="114300" imgH="215900" progId="Equation.3">
                      <p:embed/>
                    </p:oleObj>
                  </mc:Choice>
                  <mc:Fallback>
                    <p:oleObj name="公式" r:id="rId1" imgW="114300" imgH="215900" progId="Equation.3">
                      <p:embed/>
                      <p:pic>
                        <p:nvPicPr>
                          <p:cNvPr id="0" name="图片 1402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425" y="3089275"/>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7" name="Picture 6" descr="http://pic5.nipic.com/20100112/779917_145817093544_2.jpg"/>
              <p:cNvPicPr>
                <a:picLocks noChangeAspect="1" noChangeArrowheads="1"/>
              </p:cNvPicPr>
              <p:nvPr/>
            </p:nvPicPr>
            <p:blipFill>
              <a:blip r:embed="rId3" cstate="print">
                <a:clrChange>
                  <a:clrFrom>
                    <a:srgbClr val="FDFDFD"/>
                  </a:clrFrom>
                  <a:clrTo>
                    <a:srgbClr val="FDFDFD">
                      <a:alpha val="0"/>
                    </a:srgbClr>
                  </a:clrTo>
                </a:clrChange>
              </a:blip>
              <a:srcRect t="3661" b="4816"/>
              <a:stretch>
                <a:fillRect/>
              </a:stretch>
            </p:blipFill>
            <p:spPr bwMode="auto">
              <a:xfrm>
                <a:off x="4859338" y="4581525"/>
                <a:ext cx="4470400" cy="2276475"/>
              </a:xfrm>
              <a:prstGeom prst="rect">
                <a:avLst/>
              </a:prstGeom>
              <a:noFill/>
              <a:ln w="9525">
                <a:noFill/>
                <a:miter lim="800000"/>
                <a:headEnd/>
                <a:tailEnd/>
              </a:ln>
            </p:spPr>
          </p:pic>
          <p:grpSp>
            <p:nvGrpSpPr>
              <p:cNvPr id="4" name="组合 8"/>
              <p:cNvGrpSpPr/>
              <p:nvPr/>
            </p:nvGrpSpPr>
            <p:grpSpPr bwMode="auto">
              <a:xfrm>
                <a:off x="755650" y="1628775"/>
                <a:ext cx="7632700" cy="3600450"/>
                <a:chOff x="1259632" y="1772816"/>
                <a:chExt cx="6768752" cy="3168352"/>
              </a:xfrm>
            </p:grpSpPr>
            <p:pic>
              <p:nvPicPr>
                <p:cNvPr id="69" name="Picture 2" descr="http://pmgs.kongfz.com/data/pre_show_pic/16/196/949.jpg"/>
                <p:cNvPicPr>
                  <a:picLocks noChangeAspect="1" noChangeArrowheads="1"/>
                </p:cNvPicPr>
                <p:nvPr/>
              </p:nvPicPr>
              <p:blipFill>
                <a:blip r:embed="rId4" cstate="print">
                  <a:clrChange>
                    <a:clrFrom>
                      <a:srgbClr val="FEFEFE"/>
                    </a:clrFrom>
                    <a:clrTo>
                      <a:srgbClr val="FEFEFE">
                        <a:alpha val="0"/>
                      </a:srgbClr>
                    </a:clrTo>
                  </a:clrChange>
                </a:blip>
                <a:srcRect l="2026" t="3679" r="2715" b="15388"/>
                <a:stretch>
                  <a:fillRect/>
                </a:stretch>
              </p:blipFill>
              <p:spPr bwMode="auto">
                <a:xfrm>
                  <a:off x="1259632" y="1772816"/>
                  <a:ext cx="6768752" cy="3168352"/>
                </a:xfrm>
                <a:prstGeom prst="rect">
                  <a:avLst/>
                </a:prstGeom>
                <a:noFill/>
                <a:ln w="9525">
                  <a:noFill/>
                  <a:miter lim="800000"/>
                  <a:headEnd/>
                  <a:tailEnd/>
                </a:ln>
              </p:spPr>
            </p:pic>
            <p:sp>
              <p:nvSpPr>
                <p:cNvPr id="70" name="矩形 6"/>
                <p:cNvSpPr>
                  <a:spLocks noChangeArrowheads="1"/>
                </p:cNvSpPr>
                <p:nvPr/>
              </p:nvSpPr>
              <p:spPr bwMode="auto">
                <a:xfrm>
                  <a:off x="1259632" y="1772816"/>
                  <a:ext cx="1152128" cy="576064"/>
                </a:xfrm>
                <a:prstGeom prst="rect">
                  <a:avLst/>
                </a:prstGeom>
                <a:solidFill>
                  <a:schemeClr val="bg1"/>
                </a:solidFill>
                <a:ln w="9525" algn="ctr">
                  <a:solidFill>
                    <a:schemeClr val="bg1"/>
                  </a:solid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grpSp>
        </p:grpSp>
        <p:sp>
          <p:nvSpPr>
            <p:cNvPr id="73" name="矩形 9"/>
            <p:cNvSpPr>
              <a:spLocks noChangeArrowheads="1"/>
            </p:cNvSpPr>
            <p:nvPr/>
          </p:nvSpPr>
          <p:spPr bwMode="auto">
            <a:xfrm>
              <a:off x="1571605" y="2143116"/>
              <a:ext cx="6072229" cy="1795363"/>
            </a:xfrm>
            <a:prstGeom prst="rect">
              <a:avLst/>
            </a:prstGeom>
            <a:noFill/>
            <a:ln w="9525">
              <a:noFill/>
              <a:miter lim="800000"/>
            </a:ln>
          </p:spPr>
          <p:txBody>
            <a:bodyPr wrap="square">
              <a:spAutoFit/>
            </a:bodyPr>
            <a:lstStyle/>
            <a:p>
              <a:pPr algn="ctr">
                <a:buClr>
                  <a:schemeClr val="hlink"/>
                </a:buClr>
                <a:buSzPct val="50000"/>
                <a:buFont typeface="Monotype Sorts"/>
                <a:buNone/>
              </a:pPr>
              <a:r>
                <a:rPr kumimoji="0" lang="zh-CN" altLang="en-US" sz="4400" b="0" dirty="0">
                  <a:solidFill>
                    <a:srgbClr val="FF0000"/>
                  </a:solidFill>
                  <a:latin typeface="隶书" pitchFamily="49" charset="-122"/>
                  <a:ea typeface="隶书" pitchFamily="49" charset="-122"/>
                </a:rPr>
                <a:t>标志性成果一</a:t>
              </a:r>
              <a:endParaRPr kumimoji="0" lang="zh-CN" altLang="en-US" sz="4400" b="0" dirty="0">
                <a:solidFill>
                  <a:srgbClr val="FF0000"/>
                </a:solidFill>
                <a:latin typeface="隶书" pitchFamily="49" charset="-122"/>
                <a:ea typeface="隶书" pitchFamily="49" charset="-122"/>
              </a:endParaRPr>
            </a:p>
            <a:p>
              <a:pPr algn="ctr">
                <a:lnSpc>
                  <a:spcPts val="4000"/>
                </a:lnSpc>
                <a:buClr>
                  <a:schemeClr val="hlink"/>
                </a:buClr>
                <a:buSzPct val="50000"/>
                <a:buFont typeface="Monotype Sorts"/>
                <a:buNone/>
              </a:pPr>
              <a:r>
                <a:rPr kumimoji="0" lang="zh-CN" altLang="en-US" sz="4400" b="0" dirty="0">
                  <a:latin typeface="隶书" pitchFamily="49" charset="-122"/>
                  <a:ea typeface="隶书" pitchFamily="49" charset="-122"/>
                </a:rPr>
                <a:t>海量数据计算的复杂性理论和算法设计方法</a:t>
              </a:r>
              <a:endParaRPr kumimoji="0" lang="en-US" altLang="zh-CN" sz="4400" b="0" dirty="0">
                <a:latin typeface="隶书" pitchFamily="49" charset="-122"/>
                <a:ea typeface="隶书" pitchFamily="49" charset="-122"/>
              </a:endParaRPr>
            </a:p>
          </p:txBody>
        </p:sp>
      </p:gr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9"/>
          <p:cNvSpPr>
            <a:spLocks noChangeArrowheads="1"/>
          </p:cNvSpPr>
          <p:nvPr/>
        </p:nvSpPr>
        <p:spPr bwMode="auto">
          <a:xfrm>
            <a:off x="1763525" y="606388"/>
            <a:ext cx="5715040" cy="569933"/>
          </a:xfrm>
          <a:prstGeom prst="rect">
            <a:avLst/>
          </a:prstGeom>
          <a:noFill/>
          <a:ln w="9525">
            <a:noFill/>
            <a:miter lim="800000"/>
          </a:ln>
        </p:spPr>
        <p:txBody>
          <a:bodyPr anchor="b"/>
          <a:lstStyle/>
          <a:p>
            <a:pPr algn="ctr" eaLnBrk="0" hangingPunct="0">
              <a:lnSpc>
                <a:spcPct val="90000"/>
              </a:lnSpc>
              <a:buClr>
                <a:schemeClr val="hlink"/>
              </a:buClr>
              <a:buSzPct val="50000"/>
              <a:buFont typeface="Monotype Sorts"/>
              <a:buNone/>
            </a:pPr>
            <a:r>
              <a:rPr lang="zh-CN" altLang="en-US" sz="3600" dirty="0">
                <a:solidFill>
                  <a:srgbClr val="800000"/>
                </a:solidFill>
                <a:latin typeface="黑体" pitchFamily="49" charset="-122"/>
                <a:ea typeface="黑体" pitchFamily="49" charset="-122"/>
                <a:cs typeface="Arial" pitchFamily="34" charset="0"/>
              </a:rPr>
              <a:t>海量数据计算的复杂性理论</a:t>
            </a:r>
            <a:endParaRPr lang="zh-CN" altLang="en-US" sz="3600" dirty="0">
              <a:solidFill>
                <a:srgbClr val="800000"/>
              </a:solidFill>
              <a:latin typeface="黑体" pitchFamily="49" charset="-122"/>
              <a:ea typeface="黑体" pitchFamily="49" charset="-122"/>
              <a:cs typeface="Arial" pitchFamily="34" charset="0"/>
            </a:endParaRPr>
          </a:p>
        </p:txBody>
      </p:sp>
      <p:sp>
        <p:nvSpPr>
          <p:cNvPr id="8" name="Rectangle 57"/>
          <p:cNvSpPr>
            <a:spLocks noChangeArrowheads="1"/>
          </p:cNvSpPr>
          <p:nvPr/>
        </p:nvSpPr>
        <p:spPr bwMode="auto">
          <a:xfrm>
            <a:off x="323528" y="1412776"/>
            <a:ext cx="8640763" cy="3203575"/>
          </a:xfrm>
          <a:prstGeom prst="rect">
            <a:avLst/>
          </a:prstGeom>
          <a:noFill/>
          <a:ln>
            <a:noFill/>
          </a:ln>
        </p:spPr>
        <p:txBody>
          <a:bodyPr anchor="ctr"/>
          <a:lstStyle>
            <a:lvl1pPr marL="342900" indent="-342900">
              <a:spcBef>
                <a:spcPct val="50000"/>
              </a:spcBef>
              <a:buChar char="•"/>
              <a:defRPr kumimoji="1" sz="3000">
                <a:solidFill>
                  <a:schemeClr val="tx1"/>
                </a:solidFill>
                <a:latin typeface="Times New Roman" pitchFamily="18" charset="0"/>
                <a:ea typeface="华文中宋" pitchFamily="2" charset="-122"/>
                <a:cs typeface="宋体" pitchFamily="2" charset="-122"/>
              </a:defRPr>
            </a:lvl1pPr>
            <a:lvl2pPr marL="742950" indent="-285750">
              <a:spcBef>
                <a:spcPct val="20000"/>
              </a:spcBef>
              <a:buChar char="–"/>
              <a:defRPr kumimoji="1" sz="2400">
                <a:solidFill>
                  <a:schemeClr val="tx1"/>
                </a:solidFill>
                <a:latin typeface="Times New Roman" pitchFamily="18" charset="0"/>
                <a:ea typeface="宋体" pitchFamily="2" charset="-122"/>
                <a:cs typeface="宋体" pitchFamily="2" charset="-122"/>
              </a:defRPr>
            </a:lvl2pPr>
            <a:lvl3pPr marL="1143000" indent="-228600">
              <a:spcBef>
                <a:spcPct val="20000"/>
              </a:spcBef>
              <a:buChar char="•"/>
              <a:defRPr kumimoji="1" sz="2000">
                <a:solidFill>
                  <a:schemeClr val="tx1"/>
                </a:solidFill>
                <a:latin typeface="Times New Roman" pitchFamily="18" charset="0"/>
                <a:ea typeface="宋体" pitchFamily="2" charset="-122"/>
              </a:defRPr>
            </a:lvl3pPr>
            <a:lvl4pPr marL="1600200" indent="-228600">
              <a:spcBef>
                <a:spcPct val="20000"/>
              </a:spcBef>
              <a:buChar char="–"/>
              <a:defRPr kumimoji="1">
                <a:solidFill>
                  <a:schemeClr val="tx1"/>
                </a:solidFill>
                <a:latin typeface="Times New Roman" pitchFamily="18" charset="0"/>
                <a:ea typeface="宋体" pitchFamily="2" charset="-122"/>
              </a:defRPr>
            </a:lvl4pPr>
            <a:lvl5pPr marL="2057400" indent="-228600">
              <a:spcBef>
                <a:spcPct val="20000"/>
              </a:spcBef>
              <a:buChar char="»"/>
              <a:defRPr kumimoji="1" sz="16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itchFamily="18" charset="0"/>
                <a:ea typeface="宋体" pitchFamily="2" charset="-122"/>
              </a:defRPr>
            </a:lvl9pPr>
          </a:lstStyle>
          <a:p>
            <a:pPr eaLnBrk="1" latinLnBrk="1" hangingPunct="1">
              <a:lnSpc>
                <a:spcPct val="130000"/>
              </a:lnSpc>
              <a:buFont typeface="Wingdings" pitchFamily="2" charset="2"/>
              <a:buChar char="p"/>
            </a:pPr>
            <a:r>
              <a:rPr kumimoji="0" lang="zh-CN" altLang="en-US" sz="2200" b="0" dirty="0">
                <a:solidFill>
                  <a:srgbClr val="000066"/>
                </a:solidFill>
                <a:latin typeface="Arial" pitchFamily="34" charset="0"/>
              </a:rPr>
              <a:t>大数据计算问题，已无法忍受多项式或线性时间</a:t>
            </a:r>
            <a:br>
              <a:rPr kumimoji="0" lang="en-US" altLang="zh-CN" sz="2200" b="0" dirty="0">
                <a:solidFill>
                  <a:srgbClr val="000066"/>
                </a:solidFill>
                <a:latin typeface="Arial" pitchFamily="34" charset="0"/>
              </a:rPr>
            </a:br>
            <a:r>
              <a:rPr kumimoji="0" lang="zh-CN" altLang="en-US" sz="2200" b="0" dirty="0">
                <a:solidFill>
                  <a:srgbClr val="000066"/>
                </a:solidFill>
                <a:latin typeface="Arial" pitchFamily="34" charset="0"/>
              </a:rPr>
              <a:t>需建立</a:t>
            </a:r>
            <a:r>
              <a:rPr kumimoji="0" lang="zh-CN" altLang="en-US" sz="2200" dirty="0">
                <a:solidFill>
                  <a:srgbClr val="FF0000"/>
                </a:solidFill>
                <a:latin typeface="Arial" pitchFamily="34" charset="0"/>
              </a:rPr>
              <a:t>新的易解</a:t>
            </a:r>
            <a:r>
              <a:rPr kumimoji="0" lang="en-US" altLang="zh-CN" sz="2200" dirty="0">
                <a:solidFill>
                  <a:srgbClr val="FF0000"/>
                </a:solidFill>
                <a:latin typeface="Arial" pitchFamily="34" charset="0"/>
              </a:rPr>
              <a:t>/</a:t>
            </a:r>
            <a:r>
              <a:rPr kumimoji="0" lang="zh-CN" altLang="en-US" sz="2200" dirty="0">
                <a:solidFill>
                  <a:srgbClr val="FF0000"/>
                </a:solidFill>
                <a:latin typeface="Arial" pitchFamily="34" charset="0"/>
              </a:rPr>
              <a:t>难解性标准</a:t>
            </a:r>
            <a:endParaRPr kumimoji="0" lang="en-US" altLang="zh-CN" sz="2200" dirty="0">
              <a:solidFill>
                <a:srgbClr val="FF0000"/>
              </a:solidFill>
              <a:latin typeface="Arial" pitchFamily="34" charset="0"/>
            </a:endParaRPr>
          </a:p>
          <a:p>
            <a:pPr eaLnBrk="1" latinLnBrk="1" hangingPunct="1">
              <a:lnSpc>
                <a:spcPct val="130000"/>
              </a:lnSpc>
              <a:buFont typeface="Wingdings" pitchFamily="2" charset="2"/>
              <a:buChar char="p"/>
            </a:pPr>
            <a:r>
              <a:rPr kumimoji="0" lang="zh-CN" altLang="en-US" sz="2200" b="0" dirty="0">
                <a:solidFill>
                  <a:srgbClr val="002060"/>
                </a:solidFill>
                <a:latin typeface="Arial" pitchFamily="34" charset="0"/>
              </a:rPr>
              <a:t>提出通用随机访存图灵机模</a:t>
            </a:r>
            <a:endParaRPr kumimoji="0" lang="zh-CN" altLang="en-US" sz="2200" b="0" dirty="0">
              <a:solidFill>
                <a:srgbClr val="002060"/>
              </a:solidFill>
              <a:latin typeface="Arial" pitchFamily="34" charset="0"/>
            </a:endParaRPr>
          </a:p>
          <a:p>
            <a:pPr eaLnBrk="1" latinLnBrk="1" hangingPunct="1">
              <a:lnSpc>
                <a:spcPct val="130000"/>
              </a:lnSpc>
              <a:buFont typeface="Wingdings" pitchFamily="2" charset="2"/>
              <a:buChar char="p"/>
            </a:pPr>
            <a:r>
              <a:rPr kumimoji="0" lang="zh-CN" altLang="en-US" sz="2200" b="0" dirty="0">
                <a:solidFill>
                  <a:srgbClr val="002060"/>
                </a:solidFill>
                <a:latin typeface="Arial" pitchFamily="34" charset="0"/>
              </a:rPr>
              <a:t>定义了纯亚线性类及其分层</a:t>
            </a:r>
            <a:endParaRPr kumimoji="0" lang="zh-CN" altLang="en-US" sz="2200" b="0" dirty="0">
              <a:solidFill>
                <a:srgbClr val="002060"/>
              </a:solidFill>
              <a:latin typeface="Arial" pitchFamily="34" charset="0"/>
            </a:endParaRPr>
          </a:p>
          <a:p>
            <a:pPr eaLnBrk="1" latinLnBrk="1" hangingPunct="1">
              <a:lnSpc>
                <a:spcPct val="130000"/>
              </a:lnSpc>
              <a:buFont typeface="Wingdings" pitchFamily="2" charset="2"/>
              <a:buChar char="p"/>
            </a:pPr>
            <a:r>
              <a:rPr kumimoji="0" lang="zh-CN" altLang="en-US" sz="2200" b="0" dirty="0">
                <a:solidFill>
                  <a:srgbClr val="002060"/>
                </a:solidFill>
                <a:latin typeface="Arial" pitchFamily="34" charset="0"/>
              </a:rPr>
              <a:t>通过构造悖论证明了分层定理</a:t>
            </a:r>
            <a:endParaRPr kumimoji="0" lang="en-US" altLang="zh-CN" sz="2200" b="0" dirty="0">
              <a:solidFill>
                <a:srgbClr val="002060"/>
              </a:solidFill>
              <a:latin typeface="Arial" pitchFamily="34" charset="0"/>
            </a:endParaRPr>
          </a:p>
          <a:p>
            <a:pPr eaLnBrk="1" latinLnBrk="1" hangingPunct="1">
              <a:lnSpc>
                <a:spcPct val="130000"/>
              </a:lnSpc>
              <a:buFontTx/>
              <a:buNone/>
            </a:pPr>
            <a:r>
              <a:rPr kumimoji="0" lang="en-US" altLang="zh-CN" sz="2200" b="0" dirty="0">
                <a:solidFill>
                  <a:schemeClr val="accent2"/>
                </a:solidFill>
                <a:latin typeface="Arial" pitchFamily="34" charset="0"/>
              </a:rPr>
              <a:t>		</a:t>
            </a:r>
            <a:endParaRPr kumimoji="0" lang="en-US" altLang="zh-CN" sz="2200" b="0" dirty="0">
              <a:solidFill>
                <a:schemeClr val="accent2"/>
              </a:solidFill>
              <a:latin typeface="Arial" pitchFamily="34" charset="0"/>
            </a:endParaRPr>
          </a:p>
        </p:txBody>
      </p:sp>
      <p:pic>
        <p:nvPicPr>
          <p:cNvPr id="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0057" y="4164606"/>
            <a:ext cx="290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50" y="4677984"/>
            <a:ext cx="5634781"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3"/>
          <a:stretch>
            <a:fillRect/>
          </a:stretch>
        </p:blipFill>
        <p:spPr>
          <a:xfrm>
            <a:off x="5564886" y="1905442"/>
            <a:ext cx="3188977" cy="2588831"/>
          </a:xfrm>
          <a:prstGeom prst="rect">
            <a:avLst/>
          </a:prstGeom>
        </p:spPr>
      </p:pic>
      <p:pic>
        <p:nvPicPr>
          <p:cNvPr id="11" name="图片 10"/>
          <p:cNvPicPr>
            <a:picLocks noChangeAspect="1"/>
          </p:cNvPicPr>
          <p:nvPr/>
        </p:nvPicPr>
        <p:blipFill rotWithShape="1">
          <a:blip r:embed="rId4"/>
          <a:srcRect t="3918"/>
          <a:stretch>
            <a:fillRect/>
          </a:stretch>
        </p:blipFill>
        <p:spPr>
          <a:xfrm>
            <a:off x="5752518" y="4365103"/>
            <a:ext cx="2813711" cy="2287893"/>
          </a:xfrm>
          <a:prstGeom prst="rect">
            <a:avLst/>
          </a:prstGeom>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39"/>
          <p:cNvSpPr>
            <a:spLocks noChangeArrowheads="1"/>
          </p:cNvSpPr>
          <p:nvPr/>
        </p:nvSpPr>
        <p:spPr bwMode="auto">
          <a:xfrm>
            <a:off x="1763525" y="606388"/>
            <a:ext cx="5715040" cy="569933"/>
          </a:xfrm>
          <a:prstGeom prst="rect">
            <a:avLst/>
          </a:prstGeom>
          <a:noFill/>
          <a:ln w="9525">
            <a:noFill/>
            <a:miter lim="800000"/>
          </a:ln>
        </p:spPr>
        <p:txBody>
          <a:bodyPr anchor="b"/>
          <a:lstStyle/>
          <a:p>
            <a:pPr algn="ctr" eaLnBrk="0" hangingPunct="0">
              <a:lnSpc>
                <a:spcPct val="90000"/>
              </a:lnSpc>
              <a:buClr>
                <a:schemeClr val="hlink"/>
              </a:buClr>
              <a:buSzPct val="50000"/>
              <a:buFont typeface="Monotype Sorts"/>
              <a:buNone/>
            </a:pPr>
            <a:r>
              <a:rPr lang="zh-CN" altLang="en-US" sz="3600" dirty="0">
                <a:solidFill>
                  <a:srgbClr val="800000"/>
                </a:solidFill>
                <a:latin typeface="黑体" pitchFamily="49" charset="-122"/>
                <a:ea typeface="黑体" pitchFamily="49" charset="-122"/>
                <a:cs typeface="Arial" pitchFamily="34" charset="0"/>
              </a:rPr>
              <a:t>海量数据计算的复杂性理论</a:t>
            </a:r>
            <a:endParaRPr lang="zh-CN" altLang="en-US" sz="3600" dirty="0">
              <a:solidFill>
                <a:srgbClr val="800000"/>
              </a:solidFill>
              <a:latin typeface="黑体" pitchFamily="49" charset="-122"/>
              <a:ea typeface="黑体" pitchFamily="49" charset="-122"/>
              <a:cs typeface="Arial" pitchFamily="34" charset="0"/>
            </a:endParaRPr>
          </a:p>
        </p:txBody>
      </p:sp>
      <p:cxnSp>
        <p:nvCxnSpPr>
          <p:cNvPr id="58" name="直接连接符 57"/>
          <p:cNvCxnSpPr/>
          <p:nvPr/>
        </p:nvCxnSpPr>
        <p:spPr bwMode="auto">
          <a:xfrm>
            <a:off x="1523834" y="1185847"/>
            <a:ext cx="6120000" cy="28575"/>
          </a:xfrm>
          <a:prstGeom prst="line">
            <a:avLst/>
          </a:prstGeom>
          <a:ln>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sp>
        <p:nvSpPr>
          <p:cNvPr id="59" name="Rectangle 6"/>
          <p:cNvSpPr>
            <a:spLocks noRot="1" noChangeArrowheads="1"/>
          </p:cNvSpPr>
          <p:nvPr/>
        </p:nvSpPr>
        <p:spPr bwMode="auto">
          <a:xfrm>
            <a:off x="785786" y="1428736"/>
            <a:ext cx="7429552" cy="4000528"/>
          </a:xfrm>
          <a:prstGeom prst="rect">
            <a:avLst/>
          </a:prstGeom>
          <a:solidFill>
            <a:schemeClr val="tx1">
              <a:lumMod val="20000"/>
              <a:lumOff val="80000"/>
            </a:schemeClr>
          </a:solidFill>
          <a:ln w="9525">
            <a:noFill/>
            <a:miter lim="800000"/>
          </a:ln>
          <a:effectLst/>
        </p:spPr>
        <p:txBody>
          <a:bodyPr anchor="ctr"/>
          <a:lstStyle/>
          <a:p>
            <a:pPr marL="285750" indent="-285750">
              <a:spcBef>
                <a:spcPts val="0"/>
              </a:spcBef>
              <a:spcAft>
                <a:spcPts val="1200"/>
              </a:spcAft>
              <a:buClr>
                <a:schemeClr val="hlink"/>
              </a:buClr>
              <a:buSzPct val="85000"/>
              <a:buFont typeface="Wingdings" pitchFamily="2" charset="2"/>
              <a:buChar char="n"/>
              <a:defRPr/>
            </a:pPr>
            <a:r>
              <a:rPr lang="zh-CN" altLang="en-US" sz="2800" b="0" dirty="0">
                <a:ea typeface="黑体" pitchFamily="49" charset="-122"/>
                <a:cs typeface="Times New Roman" pitchFamily="18" charset="0"/>
              </a:rPr>
              <a:t>提出以线性或亚线性时间为标准的问题难解性判定理念</a:t>
            </a:r>
            <a:endParaRPr lang="en-US" altLang="zh-CN" sz="2800" b="0" dirty="0">
              <a:solidFill>
                <a:schemeClr val="bg2">
                  <a:lumMod val="50000"/>
                  <a:lumOff val="50000"/>
                </a:schemeClr>
              </a:solidFill>
              <a:ea typeface="黑体" pitchFamily="49" charset="-122"/>
              <a:cs typeface="Times New Roman" pitchFamily="18" charset="0"/>
            </a:endParaRPr>
          </a:p>
          <a:p>
            <a:pPr marL="285750" indent="-285750">
              <a:spcBef>
                <a:spcPts val="0"/>
              </a:spcBef>
              <a:spcAft>
                <a:spcPts val="1200"/>
              </a:spcAft>
              <a:buClr>
                <a:schemeClr val="hlink"/>
              </a:buClr>
              <a:buSzPct val="85000"/>
              <a:buFont typeface="Wingdings" pitchFamily="2" charset="2"/>
              <a:buChar char="n"/>
              <a:defRPr/>
            </a:pPr>
            <a:r>
              <a:rPr lang="zh-CN" altLang="en-US" sz="2800" b="0" dirty="0">
                <a:ea typeface="黑体" pitchFamily="49" charset="-122"/>
                <a:cs typeface="Times New Roman" pitchFamily="18" charset="0"/>
              </a:rPr>
              <a:t>基于亚线性时间标准，证明了海量数据查询问题和数据一致性问题的难解性与易解性</a:t>
            </a:r>
            <a:endParaRPr lang="en-US" altLang="zh-CN" sz="2800" b="0" dirty="0">
              <a:ea typeface="黑体" pitchFamily="49" charset="-122"/>
              <a:cs typeface="Times New Roman" pitchFamily="18" charset="0"/>
            </a:endParaRPr>
          </a:p>
          <a:p>
            <a:pPr marL="285750" indent="-285750">
              <a:spcBef>
                <a:spcPts val="0"/>
              </a:spcBef>
              <a:spcAft>
                <a:spcPts val="1200"/>
              </a:spcAft>
              <a:buClr>
                <a:schemeClr val="hlink"/>
              </a:buClr>
              <a:buSzPct val="85000"/>
              <a:buFont typeface="Wingdings" pitchFamily="2" charset="2"/>
              <a:buChar char="n"/>
              <a:defRPr/>
            </a:pPr>
            <a:r>
              <a:rPr lang="zh-CN" altLang="en-US" sz="2800" b="0" dirty="0">
                <a:ea typeface="黑体" pitchFamily="49" charset="-122"/>
                <a:cs typeface="Times New Roman" pitchFamily="18" charset="0"/>
              </a:rPr>
              <a:t>证明了海量数据关联聚类问题的亚线性参数化易解性</a:t>
            </a:r>
            <a:endParaRPr lang="en-US" altLang="zh-CN" sz="2800" b="0" dirty="0">
              <a:ea typeface="黑体" pitchFamily="49" charset="-122"/>
              <a:cs typeface="Times New Roman" pitchFamily="18" charset="0"/>
            </a:endParaRPr>
          </a:p>
        </p:txBody>
      </p:sp>
      <p:sp>
        <p:nvSpPr>
          <p:cNvPr id="62" name="内容占位符 2"/>
          <p:cNvSpPr txBox="1"/>
          <p:nvPr/>
        </p:nvSpPr>
        <p:spPr>
          <a:xfrm>
            <a:off x="357158" y="1285860"/>
            <a:ext cx="8358214" cy="4500594"/>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42900" marR="0" lvl="0" indent="-342900" algn="l" defTabSz="914400" rtl="0" eaLnBrk="0" fontAlgn="base" latinLnBrk="0" hangingPunct="0">
              <a:spcBef>
                <a:spcPct val="20000"/>
              </a:spcBef>
              <a:spcAft>
                <a:spcPct val="0"/>
              </a:spcAft>
              <a:buClr>
                <a:schemeClr val="hlink"/>
              </a:buClr>
              <a:buSzPct val="50000"/>
              <a:buFont typeface="Monotype Sorts"/>
              <a:buChar char="n"/>
              <a:defRPr/>
            </a:pP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X. Liu, J. Li, H. </a:t>
            </a:r>
            <a:r>
              <a:rPr kumimoji="1" lang="en-US" sz="2200" b="0" i="0" u="none" strike="noStrike" kern="0" cap="none" spc="0" normalizeH="0" baseline="0" noProof="0" dirty="0" err="1">
                <a:ln>
                  <a:noFill/>
                </a:ln>
                <a:solidFill>
                  <a:schemeClr val="bg2"/>
                </a:solidFill>
                <a:effectLst/>
                <a:uLnTx/>
                <a:uFillTx/>
                <a:latin typeface="Times New Roman" pitchFamily="18" charset="0"/>
                <a:ea typeface="+mn-ea"/>
                <a:cs typeface="Times New Roman" pitchFamily="18" charset="0"/>
              </a:rPr>
              <a:t>Gao</a:t>
            </a: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 On the parameterized complexity of </a:t>
            </a:r>
            <a:r>
              <a:rPr kumimoji="1" lang="en-US" sz="2200" b="0" i="0" u="none" strike="noStrike" kern="0" cap="none" spc="0" normalizeH="0" baseline="0" noProof="0" dirty="0" err="1">
                <a:ln>
                  <a:noFill/>
                </a:ln>
                <a:solidFill>
                  <a:schemeClr val="bg2"/>
                </a:solidFill>
                <a:effectLst/>
                <a:uLnTx/>
                <a:uFillTx/>
                <a:latin typeface="Times New Roman" pitchFamily="18" charset="0"/>
                <a:ea typeface="+mn-ea"/>
                <a:cs typeface="Times New Roman" pitchFamily="18" charset="0"/>
              </a:rPr>
              <a:t>Labelled</a:t>
            </a: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 Correlation Clustering problem, </a:t>
            </a:r>
            <a:r>
              <a:rPr kumimoji="1" lang="en-US" sz="2200" b="0" i="0" u="none" strike="noStrike" kern="0" cap="none" spc="0" normalizeH="0" baseline="0" noProof="0" dirty="0">
                <a:ln>
                  <a:noFill/>
                </a:ln>
                <a:solidFill>
                  <a:schemeClr val="bg2">
                    <a:lumMod val="50000"/>
                    <a:lumOff val="50000"/>
                  </a:schemeClr>
                </a:solidFill>
                <a:effectLst/>
                <a:uLnTx/>
                <a:uFillTx/>
                <a:latin typeface="Times New Roman" pitchFamily="18" charset="0"/>
                <a:ea typeface="+mn-ea"/>
                <a:cs typeface="Times New Roman" pitchFamily="18" charset="0"/>
              </a:rPr>
              <a:t>Theoretical Computer Science</a:t>
            </a: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 to appear.</a:t>
            </a:r>
            <a:endParaRPr kumimoji="1" lang="zh-CN" alt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endParaRPr>
          </a:p>
          <a:p>
            <a:pPr marL="342900" marR="0" lvl="0" indent="-342900" algn="l" defTabSz="914400" rtl="0" eaLnBrk="0" fontAlgn="base" latinLnBrk="0" hangingPunct="0">
              <a:spcBef>
                <a:spcPct val="20000"/>
              </a:spcBef>
              <a:spcAft>
                <a:spcPct val="0"/>
              </a:spcAft>
              <a:buClr>
                <a:schemeClr val="hlink"/>
              </a:buClr>
              <a:buSzPct val="50000"/>
              <a:buFont typeface="Monotype Sorts"/>
              <a:buChar char="n"/>
              <a:defRPr/>
            </a:pP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D. Miao, X. Liu, J. Li, Sampling query feedback restricted repairs of functional dependency violations: Complexity and Algorithm, </a:t>
            </a:r>
            <a:r>
              <a:rPr kumimoji="1" lang="en-US" sz="2200" b="0" i="0" u="none" strike="noStrike" kern="0" cap="none" spc="0" normalizeH="0" baseline="0" noProof="0" dirty="0">
                <a:ln>
                  <a:noFill/>
                </a:ln>
                <a:solidFill>
                  <a:schemeClr val="bg2">
                    <a:lumMod val="50000"/>
                    <a:lumOff val="50000"/>
                  </a:schemeClr>
                </a:solidFill>
                <a:effectLst/>
                <a:uLnTx/>
                <a:uFillTx/>
                <a:latin typeface="Times New Roman" pitchFamily="18" charset="0"/>
                <a:ea typeface="+mn-ea"/>
                <a:cs typeface="Times New Roman" pitchFamily="18" charset="0"/>
              </a:rPr>
              <a:t>Theoretical Computer Science</a:t>
            </a: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 to appear.</a:t>
            </a:r>
            <a:endParaRPr kumimoji="1" lang="zh-CN" alt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endParaRPr>
          </a:p>
          <a:p>
            <a:pPr marL="342900" marR="0" lvl="0" indent="-342900" algn="l" defTabSz="914400" rtl="0" eaLnBrk="0" fontAlgn="base" latinLnBrk="0" hangingPunct="0">
              <a:spcBef>
                <a:spcPct val="20000"/>
              </a:spcBef>
              <a:spcAft>
                <a:spcPct val="0"/>
              </a:spcAft>
              <a:buClr>
                <a:schemeClr val="hlink"/>
              </a:buClr>
              <a:buSzPct val="50000"/>
              <a:buFont typeface="Monotype Sorts"/>
              <a:buChar char="n"/>
              <a:defRPr/>
            </a:pP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T. Deng, W. Fan: On the Complexity of Query Result Diversification. </a:t>
            </a:r>
            <a:r>
              <a:rPr kumimoji="1" lang="en-US" sz="2200" b="0" i="0" u="none" strike="noStrike" kern="0" cap="none" spc="0" normalizeH="0" baseline="0" noProof="0" dirty="0">
                <a:ln>
                  <a:noFill/>
                </a:ln>
                <a:solidFill>
                  <a:schemeClr val="bg2">
                    <a:lumMod val="50000"/>
                    <a:lumOff val="50000"/>
                  </a:schemeClr>
                </a:solidFill>
                <a:effectLst/>
                <a:uLnTx/>
                <a:uFillTx/>
                <a:latin typeface="Times New Roman" pitchFamily="18" charset="0"/>
                <a:ea typeface="+mn-ea"/>
                <a:cs typeface="Times New Roman" pitchFamily="18" charset="0"/>
              </a:rPr>
              <a:t>ACM Trans. Database Syst. </a:t>
            </a: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39(2), 2014.</a:t>
            </a:r>
            <a:endPar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endParaRPr>
          </a:p>
          <a:p>
            <a:pPr marL="342900" marR="0" lvl="0" indent="-342900" algn="l" defTabSz="914400" rtl="0" eaLnBrk="0" fontAlgn="base" latinLnBrk="0" hangingPunct="0">
              <a:spcBef>
                <a:spcPct val="20000"/>
              </a:spcBef>
              <a:spcAft>
                <a:spcPct val="0"/>
              </a:spcAft>
              <a:buClr>
                <a:schemeClr val="hlink"/>
              </a:buClr>
              <a:buSzPct val="50000"/>
              <a:buFont typeface="Monotype Sorts"/>
              <a:buChar char="n"/>
              <a:defRPr/>
            </a:pP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W. Fan, F. </a:t>
            </a:r>
            <a:r>
              <a:rPr kumimoji="1" lang="en-US" sz="2200" b="0" i="0" u="none" strike="noStrike" kern="0" cap="none" spc="0" normalizeH="0" baseline="0" noProof="0" dirty="0" err="1">
                <a:ln>
                  <a:noFill/>
                </a:ln>
                <a:solidFill>
                  <a:schemeClr val="bg2"/>
                </a:solidFill>
                <a:effectLst/>
                <a:uLnTx/>
                <a:uFillTx/>
                <a:latin typeface="Times New Roman" pitchFamily="18" charset="0"/>
                <a:ea typeface="+mn-ea"/>
                <a:cs typeface="Times New Roman" pitchFamily="18" charset="0"/>
              </a:rPr>
              <a:t>Geerts</a:t>
            </a: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 F. </a:t>
            </a:r>
            <a:r>
              <a:rPr kumimoji="1" lang="en-US" sz="2200" b="0" i="0" u="none" strike="noStrike" kern="0" cap="none" spc="0" normalizeH="0" baseline="0" noProof="0" dirty="0" err="1">
                <a:ln>
                  <a:noFill/>
                </a:ln>
                <a:solidFill>
                  <a:schemeClr val="bg2"/>
                </a:solidFill>
                <a:effectLst/>
                <a:uLnTx/>
                <a:uFillTx/>
                <a:latin typeface="Times New Roman" pitchFamily="18" charset="0"/>
                <a:ea typeface="+mn-ea"/>
                <a:cs typeface="Times New Roman" pitchFamily="18" charset="0"/>
              </a:rPr>
              <a:t>Neven</a:t>
            </a: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 Making Queries Tractable on Big Data with Preprocessing. </a:t>
            </a:r>
            <a:r>
              <a:rPr kumimoji="1" lang="en-US" sz="2200" b="0" i="0" u="none" strike="noStrike" kern="0" cap="none" spc="0" normalizeH="0" baseline="0" noProof="0" dirty="0">
                <a:ln>
                  <a:noFill/>
                </a:ln>
                <a:solidFill>
                  <a:schemeClr val="bg2">
                    <a:lumMod val="50000"/>
                    <a:lumOff val="50000"/>
                  </a:schemeClr>
                </a:solidFill>
                <a:effectLst/>
                <a:uLnTx/>
                <a:uFillTx/>
                <a:latin typeface="Times New Roman" pitchFamily="18" charset="0"/>
                <a:ea typeface="+mn-ea"/>
                <a:cs typeface="Times New Roman" pitchFamily="18" charset="0"/>
              </a:rPr>
              <a:t>PVLDB</a:t>
            </a: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 6(9), 2013.</a:t>
            </a:r>
            <a:endPar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endParaRPr>
          </a:p>
          <a:p>
            <a:pPr marL="342900" marR="0" lvl="0" indent="-342900" algn="l" defTabSz="914400" rtl="0" eaLnBrk="0" fontAlgn="base" latinLnBrk="0" hangingPunct="0">
              <a:spcBef>
                <a:spcPct val="20000"/>
              </a:spcBef>
              <a:spcAft>
                <a:spcPct val="0"/>
              </a:spcAft>
              <a:buClr>
                <a:schemeClr val="hlink"/>
              </a:buClr>
              <a:buSzPct val="50000"/>
              <a:buFont typeface="Monotype Sorts"/>
              <a:buChar char="n"/>
              <a:defRPr/>
            </a:pP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X. Liu, J. Li. On the hardness of learning queries from tree structured data. </a:t>
            </a:r>
            <a:r>
              <a:rPr kumimoji="1" lang="en-US" sz="2200" b="0" i="0" u="none" strike="noStrike" kern="0" cap="none" spc="0" normalizeH="0" baseline="0" noProof="0" dirty="0">
                <a:ln>
                  <a:noFill/>
                </a:ln>
                <a:solidFill>
                  <a:schemeClr val="bg2">
                    <a:lumMod val="50000"/>
                    <a:lumOff val="50000"/>
                  </a:schemeClr>
                </a:solidFill>
                <a:effectLst/>
                <a:uLnTx/>
                <a:uFillTx/>
                <a:latin typeface="Times New Roman" pitchFamily="18" charset="0"/>
                <a:ea typeface="+mn-ea"/>
                <a:cs typeface="Times New Roman" pitchFamily="18" charset="0"/>
              </a:rPr>
              <a:t>Journal of Combinatorial Optimization</a:t>
            </a:r>
            <a:r>
              <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rPr>
              <a:t>, to appear.</a:t>
            </a:r>
            <a:endParaRPr kumimoji="1" lang="en-US" sz="2200" b="0" i="0" u="none" strike="noStrike" kern="0" cap="none" spc="0" normalizeH="0" baseline="0" noProof="0" dirty="0">
              <a:ln>
                <a:noFill/>
              </a:ln>
              <a:solidFill>
                <a:schemeClr val="bg2"/>
              </a:solidFill>
              <a:effectLst/>
              <a:uLnTx/>
              <a:uFillTx/>
              <a:latin typeface="Times New Roman" pitchFamily="18" charset="0"/>
              <a:ea typeface="+mn-ea"/>
              <a:cs typeface="Times New Roman" pitchFamily="18" charset="0"/>
            </a:endParaRPr>
          </a:p>
        </p:txBody>
      </p:sp>
      <p:pic>
        <p:nvPicPr>
          <p:cNvPr id="63" name="Picture 4" descr="http://img1.jike.com:82/get?name=T1KThKBTZy1RCvBVdK">
            <a:hlinkClick r:id="rId1"/>
          </p:cNvPr>
          <p:cNvPicPr>
            <a:picLocks noChangeAspect="1" noChangeArrowheads="1"/>
          </p:cNvPicPr>
          <p:nvPr/>
        </p:nvPicPr>
        <p:blipFill>
          <a:blip r:embed="rId2" cstate="print">
            <a:clrChange>
              <a:clrFrom>
                <a:srgbClr val="FFFFFF"/>
              </a:clrFrom>
              <a:clrTo>
                <a:srgbClr val="FFFFFF">
                  <a:alpha val="0"/>
                </a:srgbClr>
              </a:clrTo>
            </a:clrChange>
            <a:duotone>
              <a:prstClr val="black"/>
              <a:schemeClr val="bg1">
                <a:tint val="45000"/>
                <a:satMod val="400000"/>
              </a:schemeClr>
            </a:duotone>
          </a:blip>
          <a:srcRect r="3454" b="9524"/>
          <a:stretch>
            <a:fillRect/>
          </a:stretch>
        </p:blipFill>
        <p:spPr bwMode="auto">
          <a:xfrm>
            <a:off x="-142908" y="5357826"/>
            <a:ext cx="2417047" cy="1643074"/>
          </a:xfrm>
          <a:prstGeom prst="rect">
            <a:avLst/>
          </a:prstGeom>
          <a:noFill/>
        </p:spPr>
      </p:pic>
      <p:grpSp>
        <p:nvGrpSpPr>
          <p:cNvPr id="2" name="组合 63"/>
          <p:cNvGrpSpPr/>
          <p:nvPr/>
        </p:nvGrpSpPr>
        <p:grpSpPr>
          <a:xfrm>
            <a:off x="4429124" y="5715015"/>
            <a:ext cx="4714908" cy="1143009"/>
            <a:chOff x="2143108" y="5429263"/>
            <a:chExt cx="4643470" cy="1357323"/>
          </a:xfrm>
        </p:grpSpPr>
        <p:sp>
          <p:nvSpPr>
            <p:cNvPr id="65" name="AutoShape 49"/>
            <p:cNvSpPr>
              <a:spLocks noChangeArrowheads="1"/>
            </p:cNvSpPr>
            <p:nvPr/>
          </p:nvSpPr>
          <p:spPr bwMode="auto">
            <a:xfrm>
              <a:off x="3652086" y="5467542"/>
              <a:ext cx="758683" cy="581096"/>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66" name="AutoShape 50"/>
            <p:cNvSpPr>
              <a:spLocks noChangeArrowheads="1"/>
            </p:cNvSpPr>
            <p:nvPr/>
          </p:nvSpPr>
          <p:spPr bwMode="auto">
            <a:xfrm>
              <a:off x="4509151" y="5467541"/>
              <a:ext cx="758683" cy="581096"/>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grpSp>
          <p:nvGrpSpPr>
            <p:cNvPr id="3" name="组合 7"/>
            <p:cNvGrpSpPr/>
            <p:nvPr/>
          </p:nvGrpSpPr>
          <p:grpSpPr>
            <a:xfrm>
              <a:off x="3197626" y="5429262"/>
              <a:ext cx="2647496" cy="1319901"/>
              <a:chOff x="4752907" y="3396761"/>
              <a:chExt cx="2978653" cy="2492202"/>
            </a:xfrm>
          </p:grpSpPr>
          <p:sp>
            <p:nvSpPr>
              <p:cNvPr id="70" name="AutoShape 50"/>
              <p:cNvSpPr>
                <a:spLocks noChangeArrowheads="1"/>
              </p:cNvSpPr>
              <p:nvPr/>
            </p:nvSpPr>
            <p:spPr bwMode="auto">
              <a:xfrm>
                <a:off x="5756236" y="3396761"/>
                <a:ext cx="853581" cy="109721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71" name="AutoShape 56"/>
              <p:cNvSpPr>
                <a:spLocks noChangeArrowheads="1"/>
              </p:cNvSpPr>
              <p:nvPr/>
            </p:nvSpPr>
            <p:spPr bwMode="auto">
              <a:xfrm>
                <a:off x="4981360" y="4140985"/>
                <a:ext cx="853582" cy="1097211"/>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72" name="AutoShape 52"/>
              <p:cNvSpPr>
                <a:spLocks noChangeArrowheads="1"/>
              </p:cNvSpPr>
              <p:nvPr/>
            </p:nvSpPr>
            <p:spPr bwMode="auto">
              <a:xfrm>
                <a:off x="6543298" y="4074590"/>
                <a:ext cx="853580" cy="1097211"/>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73" name="AutoShape 53"/>
              <p:cNvSpPr>
                <a:spLocks noChangeArrowheads="1"/>
              </p:cNvSpPr>
              <p:nvPr/>
            </p:nvSpPr>
            <p:spPr bwMode="auto">
              <a:xfrm>
                <a:off x="6194423" y="4072340"/>
                <a:ext cx="853581" cy="1097211"/>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74" name="AutoShape 54"/>
              <p:cNvSpPr>
                <a:spLocks noChangeArrowheads="1"/>
              </p:cNvSpPr>
              <p:nvPr/>
            </p:nvSpPr>
            <p:spPr bwMode="auto">
              <a:xfrm>
                <a:off x="5539969" y="4072339"/>
                <a:ext cx="853581" cy="1097211"/>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75" name="AutoShape 55"/>
              <p:cNvSpPr>
                <a:spLocks noChangeArrowheads="1"/>
              </p:cNvSpPr>
              <p:nvPr/>
            </p:nvSpPr>
            <p:spPr bwMode="auto">
              <a:xfrm>
                <a:off x="6877980" y="4771188"/>
                <a:ext cx="853580" cy="93148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76" name="AutoShape 56"/>
              <p:cNvSpPr>
                <a:spLocks noChangeArrowheads="1"/>
              </p:cNvSpPr>
              <p:nvPr/>
            </p:nvSpPr>
            <p:spPr bwMode="auto">
              <a:xfrm>
                <a:off x="6504501" y="4886045"/>
                <a:ext cx="853581" cy="93148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77" name="AutoShape 54"/>
              <p:cNvSpPr>
                <a:spLocks noChangeArrowheads="1"/>
              </p:cNvSpPr>
              <p:nvPr/>
            </p:nvSpPr>
            <p:spPr bwMode="auto">
              <a:xfrm>
                <a:off x="5932997" y="4931845"/>
                <a:ext cx="853581" cy="93148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78" name="AutoShape 51"/>
              <p:cNvSpPr>
                <a:spLocks noChangeArrowheads="1"/>
              </p:cNvSpPr>
              <p:nvPr/>
            </p:nvSpPr>
            <p:spPr bwMode="auto">
              <a:xfrm>
                <a:off x="5290055" y="4957483"/>
                <a:ext cx="853581" cy="93148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79" name="AutoShape 56"/>
              <p:cNvSpPr>
                <a:spLocks noChangeArrowheads="1"/>
              </p:cNvSpPr>
              <p:nvPr/>
            </p:nvSpPr>
            <p:spPr bwMode="auto">
              <a:xfrm>
                <a:off x="4752907" y="4957483"/>
                <a:ext cx="853580" cy="93148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80" name="Text Box 66"/>
              <p:cNvSpPr txBox="1">
                <a:spLocks noChangeArrowheads="1"/>
              </p:cNvSpPr>
              <p:nvPr/>
            </p:nvSpPr>
            <p:spPr bwMode="auto">
              <a:xfrm>
                <a:off x="5134249" y="4353618"/>
                <a:ext cx="2237998" cy="961898"/>
              </a:xfrm>
              <a:prstGeom prst="rect">
                <a:avLst/>
              </a:prstGeom>
              <a:noFill/>
              <a:ln w="9525" algn="ctr">
                <a:noFill/>
                <a:miter lim="800000"/>
              </a:ln>
            </p:spPr>
            <p:txBody>
              <a:bodyPr wrap="none">
                <a:spAutoFit/>
              </a:bodyPr>
              <a:lstStyle/>
              <a:p>
                <a:pPr marL="342900" indent="-342900" algn="ctr">
                  <a:spcBef>
                    <a:spcPct val="0"/>
                  </a:spcBef>
                </a:pPr>
                <a:r>
                  <a:rPr lang="zh-CN" altLang="en-US" sz="3600" b="0" dirty="0">
                    <a:solidFill>
                      <a:schemeClr val="bg1"/>
                    </a:solidFill>
                    <a:latin typeface="华文行楷" pitchFamily="2" charset="-122"/>
                    <a:ea typeface="华文行楷" pitchFamily="2" charset="-122"/>
                  </a:rPr>
                  <a:t>海量数据</a:t>
                </a:r>
                <a:endParaRPr lang="en-US" altLang="zh-CN" sz="3600" b="0" dirty="0">
                  <a:solidFill>
                    <a:schemeClr val="bg1"/>
                  </a:solidFill>
                  <a:latin typeface="华文行楷" pitchFamily="2" charset="-122"/>
                  <a:ea typeface="华文行楷" pitchFamily="2" charset="-122"/>
                </a:endParaRPr>
              </a:p>
            </p:txBody>
          </p:sp>
        </p:grpSp>
        <p:pic>
          <p:nvPicPr>
            <p:cNvPr id="68" name="图片 67" descr="getCAC2CDRZ.jpg"/>
            <p:cNvPicPr>
              <a:picLocks noChangeAspect="1"/>
            </p:cNvPicPr>
            <p:nvPr/>
          </p:nvPicPr>
          <p:blipFill>
            <a:blip r:embed="rId3" cstate="print"/>
            <a:stretch>
              <a:fillRect/>
            </a:stretch>
          </p:blipFill>
          <p:spPr>
            <a:xfrm>
              <a:off x="5786446" y="5710366"/>
              <a:ext cx="1000132" cy="1076220"/>
            </a:xfrm>
            <a:prstGeom prst="rect">
              <a:avLst/>
            </a:prstGeom>
          </p:spPr>
        </p:pic>
        <p:pic>
          <p:nvPicPr>
            <p:cNvPr id="69" name="图片 68" descr="getCAMXZGYA.jpg"/>
            <p:cNvPicPr>
              <a:picLocks noChangeAspect="1"/>
            </p:cNvPicPr>
            <p:nvPr/>
          </p:nvPicPr>
          <p:blipFill>
            <a:blip r:embed="rId4" cstate="print"/>
            <a:stretch>
              <a:fillRect/>
            </a:stretch>
          </p:blipFill>
          <p:spPr>
            <a:xfrm>
              <a:off x="2143108" y="5670358"/>
              <a:ext cx="1071570" cy="1116227"/>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 calcmode="lin" valueType="num">
                                      <p:cBhvr>
                                        <p:cTn id="7"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59">
                                            <p:txEl>
                                              <p:pRg st="1" end="1"/>
                                            </p:txEl>
                                          </p:spTgt>
                                        </p:tgtEl>
                                        <p:attrNameLst>
                                          <p:attrName>style.visibility</p:attrName>
                                        </p:attrNameLst>
                                      </p:cBhvr>
                                      <p:to>
                                        <p:strVal val="visible"/>
                                      </p:to>
                                    </p:set>
                                    <p:anim calcmode="lin" valueType="num">
                                      <p:cBhvr>
                                        <p:cTn id="14" dur="500" fill="hold"/>
                                        <p:tgtEl>
                                          <p:spTgt spid="5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59">
                                            <p:txEl>
                                              <p:pRg st="2" end="2"/>
                                            </p:txEl>
                                          </p:spTgt>
                                        </p:tgtEl>
                                        <p:attrNameLst>
                                          <p:attrName>style.visibility</p:attrName>
                                        </p:attrNameLst>
                                      </p:cBhvr>
                                      <p:to>
                                        <p:strVal val="visible"/>
                                      </p:to>
                                    </p:set>
                                    <p:anim calcmode="lin" valueType="num">
                                      <p:cBhvr>
                                        <p:cTn id="21" dur="500" fill="hold"/>
                                        <p:tgtEl>
                                          <p:spTgt spid="5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anim calcmode="lin" valueType="num">
                                      <p:cBhvr>
                                        <p:cTn id="28" dur="500" fill="hold"/>
                                        <p:tgtEl>
                                          <p:spTgt spid="62"/>
                                        </p:tgtEl>
                                        <p:attrNameLst>
                                          <p:attrName>ppt_w</p:attrName>
                                        </p:attrNameLst>
                                      </p:cBhvr>
                                      <p:tavLst>
                                        <p:tav tm="0">
                                          <p:val>
                                            <p:fltVal val="0"/>
                                          </p:val>
                                        </p:tav>
                                        <p:tav tm="100000">
                                          <p:val>
                                            <p:strVal val="#ppt_w"/>
                                          </p:val>
                                        </p:tav>
                                      </p:tavLst>
                                    </p:anim>
                                    <p:anim calcmode="lin" valueType="num">
                                      <p:cBhvr>
                                        <p:cTn id="29" dur="500" fill="hold"/>
                                        <p:tgtEl>
                                          <p:spTgt spid="62"/>
                                        </p:tgtEl>
                                        <p:attrNameLst>
                                          <p:attrName>ppt_h</p:attrName>
                                        </p:attrNameLst>
                                      </p:cBhvr>
                                      <p:tavLst>
                                        <p:tav tm="0">
                                          <p:val>
                                            <p:fltVal val="0"/>
                                          </p:val>
                                        </p:tav>
                                        <p:tav tm="100000">
                                          <p:val>
                                            <p:strVal val="#ppt_h"/>
                                          </p:val>
                                        </p:tav>
                                      </p:tavLst>
                                    </p:anim>
                                    <p:animEffect transition="in" filter="fade">
                                      <p:cBhvr>
                                        <p:cTn id="3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695999"/>
            <a:ext cx="8429684" cy="4585871"/>
          </a:xfrm>
          <a:prstGeom prst="rect">
            <a:avLst/>
          </a:prstGeom>
          <a:noFill/>
        </p:spPr>
        <p:txBody>
          <a:bodyPr wrap="square" rtlCol="0">
            <a:spAutoFit/>
          </a:bodyPr>
          <a:lstStyle/>
          <a:p>
            <a:pPr marL="363855" indent="-363855">
              <a:buClr>
                <a:srgbClr val="800000"/>
              </a:buClr>
              <a:buFont typeface="Wingdings" pitchFamily="2" charset="2"/>
              <a:buChar char="n"/>
            </a:pPr>
            <a:r>
              <a:rPr lang="zh-CN" altLang="en-US" sz="3200" b="0" dirty="0">
                <a:ea typeface="黑体" pitchFamily="49" charset="-122"/>
                <a:cs typeface="Times New Roman" pitchFamily="18" charset="0"/>
              </a:rPr>
              <a:t>出版学术著作</a:t>
            </a:r>
            <a:r>
              <a:rPr lang="en-US" altLang="zh-CN" sz="3200" b="0" dirty="0">
                <a:solidFill>
                  <a:schemeClr val="bg2">
                    <a:lumMod val="50000"/>
                    <a:lumOff val="50000"/>
                  </a:schemeClr>
                </a:solidFill>
                <a:ea typeface="黑体" pitchFamily="49" charset="-122"/>
                <a:cs typeface="Times New Roman" pitchFamily="18" charset="0"/>
              </a:rPr>
              <a:t>3</a:t>
            </a:r>
            <a:r>
              <a:rPr lang="zh-CN" altLang="en-US" sz="3200" b="0" dirty="0">
                <a:ea typeface="黑体" pitchFamily="49" charset="-122"/>
                <a:cs typeface="Times New Roman" pitchFamily="18" charset="0"/>
              </a:rPr>
              <a:t>部、发表学术论文</a:t>
            </a:r>
            <a:r>
              <a:rPr lang="en-US" altLang="zh-CN" sz="3200" b="0" dirty="0">
                <a:solidFill>
                  <a:srgbClr val="FF0000"/>
                </a:solidFill>
                <a:ea typeface="黑体" pitchFamily="49" charset="-122"/>
                <a:cs typeface="Times New Roman" pitchFamily="18" charset="0"/>
              </a:rPr>
              <a:t>3</a:t>
            </a:r>
            <a:r>
              <a:rPr lang="en-US" altLang="zh-CN" sz="3200" b="0" dirty="0">
                <a:solidFill>
                  <a:schemeClr val="bg2">
                    <a:lumMod val="50000"/>
                    <a:lumOff val="50000"/>
                  </a:schemeClr>
                </a:solidFill>
                <a:ea typeface="黑体" pitchFamily="49" charset="-122"/>
                <a:cs typeface="Times New Roman" pitchFamily="18" charset="0"/>
              </a:rPr>
              <a:t>00</a:t>
            </a:r>
            <a:r>
              <a:rPr lang="zh-CN" altLang="en-US" sz="3200" b="0" dirty="0">
                <a:ea typeface="黑体" pitchFamily="49" charset="-122"/>
                <a:cs typeface="Times New Roman" pitchFamily="18" charset="0"/>
              </a:rPr>
              <a:t>余篇</a:t>
            </a:r>
            <a:endParaRPr lang="en-US" altLang="zh-CN" sz="3200" b="0" dirty="0">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国际顶级期刊和顶级会议论文</a:t>
            </a:r>
            <a:r>
              <a:rPr lang="en-US" altLang="zh-CN" sz="2800" b="0" dirty="0">
                <a:solidFill>
                  <a:srgbClr val="FF0000"/>
                </a:solidFill>
                <a:ea typeface="黑体" pitchFamily="49" charset="-122"/>
                <a:cs typeface="Times New Roman" pitchFamily="18" charset="0"/>
              </a:rPr>
              <a:t>11</a:t>
            </a:r>
            <a:r>
              <a:rPr lang="en-US" altLang="zh-CN" sz="2800" b="0" dirty="0">
                <a:solidFill>
                  <a:schemeClr val="bg2">
                    <a:lumMod val="50000"/>
                    <a:lumOff val="50000"/>
                  </a:schemeClr>
                </a:solidFill>
                <a:ea typeface="黑体" pitchFamily="49" charset="-122"/>
                <a:cs typeface="Times New Roman" pitchFamily="18" charset="0"/>
              </a:rPr>
              <a:t>0</a:t>
            </a:r>
            <a:r>
              <a:rPr lang="zh-CN" altLang="en-US" sz="2800" b="0" dirty="0">
                <a:solidFill>
                  <a:srgbClr val="0000CC"/>
                </a:solidFill>
                <a:ea typeface="黑体" pitchFamily="49" charset="-122"/>
                <a:cs typeface="Times New Roman" pitchFamily="18" charset="0"/>
              </a:rPr>
              <a:t>余篇</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论著他引总数</a:t>
            </a:r>
            <a:r>
              <a:rPr lang="en-US" altLang="zh-CN" sz="2800" b="0" dirty="0">
                <a:solidFill>
                  <a:schemeClr val="bg2">
                    <a:lumMod val="50000"/>
                    <a:lumOff val="50000"/>
                  </a:schemeClr>
                </a:solidFill>
                <a:ea typeface="黑体" pitchFamily="49" charset="-122"/>
                <a:cs typeface="Times New Roman" pitchFamily="18" charset="0"/>
              </a:rPr>
              <a:t>15000</a:t>
            </a:r>
            <a:r>
              <a:rPr lang="zh-CN" altLang="en-US" sz="2800" b="0" dirty="0">
                <a:solidFill>
                  <a:srgbClr val="0000CC"/>
                </a:solidFill>
                <a:ea typeface="黑体" pitchFamily="49" charset="-122"/>
                <a:cs typeface="Times New Roman" pitchFamily="18" charset="0"/>
              </a:rPr>
              <a:t>余次</a:t>
            </a:r>
            <a:endParaRPr lang="en-US" altLang="zh-CN" sz="2800" b="0" dirty="0">
              <a:solidFill>
                <a:srgbClr val="0000CC"/>
              </a:solidFill>
              <a:ea typeface="黑体" pitchFamily="49" charset="-122"/>
              <a:cs typeface="Times New Roman" pitchFamily="18" charset="0"/>
            </a:endParaRPr>
          </a:p>
          <a:p>
            <a:pPr marL="363855" indent="-363855">
              <a:buClr>
                <a:srgbClr val="800000"/>
              </a:buClr>
              <a:buFont typeface="Wingdings" pitchFamily="2" charset="2"/>
              <a:buChar char="n"/>
            </a:pPr>
            <a:r>
              <a:rPr lang="zh-CN" altLang="en-US" sz="3200" b="0" dirty="0">
                <a:ea typeface="黑体" pitchFamily="49" charset="-122"/>
                <a:cs typeface="Times New Roman" pitchFamily="18" charset="0"/>
              </a:rPr>
              <a:t>主持国家级科研项目</a:t>
            </a:r>
            <a:r>
              <a:rPr lang="en-US" altLang="zh-CN" sz="3200" b="0" dirty="0">
                <a:solidFill>
                  <a:schemeClr val="bg2">
                    <a:lumMod val="50000"/>
                    <a:lumOff val="50000"/>
                  </a:schemeClr>
                </a:solidFill>
                <a:ea typeface="黑体" pitchFamily="49" charset="-122"/>
                <a:cs typeface="Times New Roman" pitchFamily="18" charset="0"/>
              </a:rPr>
              <a:t>20</a:t>
            </a:r>
            <a:r>
              <a:rPr lang="zh-CN" altLang="en-US" sz="3200" b="0" dirty="0">
                <a:ea typeface="黑体" pitchFamily="49" charset="-122"/>
                <a:cs typeface="Times New Roman" pitchFamily="18" charset="0"/>
              </a:rPr>
              <a:t>余项</a:t>
            </a:r>
            <a:endParaRPr lang="en-US" altLang="zh-CN" sz="3200" b="0" dirty="0">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国家</a:t>
            </a:r>
            <a:r>
              <a:rPr lang="en-US" altLang="zh-CN" sz="2800" b="0" dirty="0">
                <a:solidFill>
                  <a:srgbClr val="C00000"/>
                </a:solidFill>
                <a:ea typeface="黑体" pitchFamily="49" charset="-122"/>
                <a:cs typeface="Times New Roman" pitchFamily="18" charset="0"/>
              </a:rPr>
              <a:t>973</a:t>
            </a:r>
            <a:r>
              <a:rPr lang="zh-CN" altLang="en-US" sz="2800" b="0" dirty="0">
                <a:solidFill>
                  <a:srgbClr val="0000CC"/>
                </a:solidFill>
                <a:ea typeface="黑体" pitchFamily="49" charset="-122"/>
                <a:cs typeface="Times New Roman" pitchFamily="18" charset="0"/>
              </a:rPr>
              <a:t>计划项目</a:t>
            </a:r>
            <a:r>
              <a:rPr lang="en-US" altLang="zh-CN" sz="2800" b="0" dirty="0">
                <a:solidFill>
                  <a:schemeClr val="bg2">
                    <a:lumMod val="50000"/>
                    <a:lumOff val="50000"/>
                  </a:schemeClr>
                </a:solidFill>
                <a:ea typeface="黑体" pitchFamily="49" charset="-122"/>
                <a:cs typeface="Times New Roman" pitchFamily="18" charset="0"/>
              </a:rPr>
              <a:t>1</a:t>
            </a:r>
            <a:r>
              <a:rPr lang="zh-CN" altLang="en-US" sz="2800" b="0" dirty="0">
                <a:solidFill>
                  <a:srgbClr val="0000CC"/>
                </a:solidFill>
                <a:ea typeface="黑体" pitchFamily="49" charset="-122"/>
                <a:cs typeface="Times New Roman" pitchFamily="18" charset="0"/>
              </a:rPr>
              <a:t>项 </a:t>
            </a:r>
            <a:r>
              <a:rPr lang="en-US" altLang="zh-CN" sz="2800" b="0" dirty="0">
                <a:solidFill>
                  <a:srgbClr val="0000CC"/>
                </a:solidFill>
                <a:ea typeface="黑体" pitchFamily="49" charset="-122"/>
                <a:cs typeface="Times New Roman" pitchFamily="18" charset="0"/>
              </a:rPr>
              <a:t>(</a:t>
            </a:r>
            <a:r>
              <a:rPr lang="zh-CN" altLang="en-US" sz="2800" b="0" dirty="0">
                <a:solidFill>
                  <a:schemeClr val="bg2">
                    <a:lumMod val="50000"/>
                    <a:lumOff val="50000"/>
                  </a:schemeClr>
                </a:solidFill>
                <a:ea typeface="黑体" pitchFamily="49" charset="-122"/>
                <a:cs typeface="Times New Roman" pitchFamily="18" charset="0"/>
              </a:rPr>
              <a:t>首席科学家</a:t>
            </a:r>
            <a:r>
              <a:rPr lang="en-US" altLang="zh-CN" sz="2800" b="0" dirty="0">
                <a:solidFill>
                  <a:srgbClr val="0000CC"/>
                </a:solidFill>
                <a:ea typeface="黑体" pitchFamily="49" charset="-122"/>
                <a:cs typeface="Times New Roman" pitchFamily="18" charset="0"/>
              </a:rPr>
              <a:t>)</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国家</a:t>
            </a:r>
            <a:r>
              <a:rPr lang="en-US" altLang="zh-CN" sz="2800" b="0" dirty="0">
                <a:solidFill>
                  <a:srgbClr val="C00000"/>
                </a:solidFill>
                <a:ea typeface="黑体" pitchFamily="49" charset="-122"/>
                <a:cs typeface="Times New Roman" pitchFamily="18" charset="0"/>
              </a:rPr>
              <a:t>973</a:t>
            </a:r>
            <a:r>
              <a:rPr lang="zh-CN" altLang="en-US" sz="2800" b="0" dirty="0">
                <a:solidFill>
                  <a:srgbClr val="0000CC"/>
                </a:solidFill>
                <a:ea typeface="黑体" pitchFamily="49" charset="-122"/>
                <a:cs typeface="Times New Roman" pitchFamily="18" charset="0"/>
              </a:rPr>
              <a:t>计划课题</a:t>
            </a:r>
            <a:r>
              <a:rPr lang="en-US" altLang="zh-CN" sz="2800" b="0" dirty="0">
                <a:solidFill>
                  <a:schemeClr val="bg2">
                    <a:lumMod val="50000"/>
                    <a:lumOff val="50000"/>
                  </a:schemeClr>
                </a:solidFill>
                <a:ea typeface="黑体" pitchFamily="49" charset="-122"/>
                <a:cs typeface="Times New Roman" pitchFamily="18" charset="0"/>
              </a:rPr>
              <a:t>3</a:t>
            </a:r>
            <a:r>
              <a:rPr lang="zh-CN" altLang="en-US" sz="2800" b="0" dirty="0">
                <a:solidFill>
                  <a:srgbClr val="0000CC"/>
                </a:solidFill>
                <a:ea typeface="黑体" pitchFamily="49" charset="-122"/>
                <a:cs typeface="Times New Roman" pitchFamily="18" charset="0"/>
              </a:rPr>
              <a:t>项 </a:t>
            </a:r>
            <a:r>
              <a:rPr lang="en-US" altLang="zh-CN" sz="2800" b="0" dirty="0">
                <a:solidFill>
                  <a:srgbClr val="0000CC"/>
                </a:solidFill>
                <a:ea typeface="黑体" pitchFamily="49" charset="-122"/>
                <a:cs typeface="Times New Roman" pitchFamily="18" charset="0"/>
              </a:rPr>
              <a:t>(</a:t>
            </a:r>
            <a:r>
              <a:rPr lang="zh-CN" altLang="en-US" sz="2800" b="0" dirty="0">
                <a:solidFill>
                  <a:schemeClr val="bg2">
                    <a:lumMod val="50000"/>
                    <a:lumOff val="50000"/>
                  </a:schemeClr>
                </a:solidFill>
                <a:ea typeface="黑体" pitchFamily="49" charset="-122"/>
                <a:cs typeface="Times New Roman" pitchFamily="18" charset="0"/>
              </a:rPr>
              <a:t>课题组长</a:t>
            </a:r>
            <a:r>
              <a:rPr lang="en-US" altLang="zh-CN" sz="2800" b="0" dirty="0">
                <a:solidFill>
                  <a:srgbClr val="0000CC"/>
                </a:solidFill>
                <a:ea typeface="黑体" pitchFamily="49" charset="-122"/>
                <a:cs typeface="Times New Roman" pitchFamily="18" charset="0"/>
              </a:rPr>
              <a:t>)</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国家自然科学基金重点项目</a:t>
            </a:r>
            <a:r>
              <a:rPr lang="en-US" altLang="zh-CN" sz="2800" b="0" dirty="0">
                <a:solidFill>
                  <a:srgbClr val="FF0000"/>
                </a:solidFill>
                <a:ea typeface="黑体" pitchFamily="49" charset="-122"/>
                <a:cs typeface="Times New Roman" pitchFamily="18" charset="0"/>
              </a:rPr>
              <a:t>5</a:t>
            </a:r>
            <a:r>
              <a:rPr lang="zh-CN" altLang="en-US" sz="2800" b="0" dirty="0">
                <a:solidFill>
                  <a:srgbClr val="0000CC"/>
                </a:solidFill>
                <a:ea typeface="黑体" pitchFamily="49" charset="-122"/>
                <a:cs typeface="Times New Roman" pitchFamily="18" charset="0"/>
              </a:rPr>
              <a:t>项 </a:t>
            </a:r>
            <a:r>
              <a:rPr lang="en-US" altLang="zh-CN" sz="2800" b="0" dirty="0">
                <a:solidFill>
                  <a:srgbClr val="0000CC"/>
                </a:solidFill>
                <a:ea typeface="黑体" pitchFamily="49" charset="-122"/>
                <a:cs typeface="Times New Roman" pitchFamily="18" charset="0"/>
              </a:rPr>
              <a:t>(</a:t>
            </a:r>
            <a:r>
              <a:rPr lang="zh-CN" altLang="en-US" sz="2800" b="0" dirty="0">
                <a:solidFill>
                  <a:srgbClr val="FF0000"/>
                </a:solidFill>
                <a:ea typeface="黑体" pitchFamily="49" charset="-122"/>
                <a:cs typeface="Times New Roman" pitchFamily="18" charset="0"/>
              </a:rPr>
              <a:t>项目负责人</a:t>
            </a:r>
            <a:r>
              <a:rPr lang="en-US" altLang="zh-CN" sz="2800" b="0" dirty="0">
                <a:solidFill>
                  <a:srgbClr val="0000CC"/>
                </a:solidFill>
                <a:ea typeface="黑体" pitchFamily="49" charset="-122"/>
                <a:cs typeface="Times New Roman" pitchFamily="18" charset="0"/>
              </a:rPr>
              <a:t>)</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国家</a:t>
            </a:r>
            <a:r>
              <a:rPr lang="en-US" altLang="zh-CN" sz="2800" b="0" dirty="0">
                <a:solidFill>
                  <a:srgbClr val="C00000"/>
                </a:solidFill>
                <a:ea typeface="黑体" pitchFamily="49" charset="-122"/>
                <a:cs typeface="Times New Roman" pitchFamily="18" charset="0"/>
              </a:rPr>
              <a:t>863</a:t>
            </a:r>
            <a:r>
              <a:rPr lang="zh-CN" altLang="en-US" sz="2800" b="0" dirty="0">
                <a:solidFill>
                  <a:srgbClr val="0000CC"/>
                </a:solidFill>
                <a:ea typeface="黑体" pitchFamily="49" charset="-122"/>
                <a:cs typeface="Times New Roman" pitchFamily="18" charset="0"/>
              </a:rPr>
              <a:t>计划项目</a:t>
            </a:r>
            <a:r>
              <a:rPr lang="en-US" altLang="zh-CN" sz="2800" b="0" dirty="0">
                <a:solidFill>
                  <a:schemeClr val="bg2">
                    <a:lumMod val="50000"/>
                    <a:lumOff val="50000"/>
                  </a:schemeClr>
                </a:solidFill>
                <a:ea typeface="黑体" pitchFamily="49" charset="-122"/>
                <a:cs typeface="Times New Roman" pitchFamily="18" charset="0"/>
              </a:rPr>
              <a:t>5</a:t>
            </a:r>
            <a:r>
              <a:rPr lang="zh-CN" altLang="en-US" sz="2800" b="0" dirty="0">
                <a:solidFill>
                  <a:srgbClr val="0000CC"/>
                </a:solidFill>
                <a:ea typeface="黑体" pitchFamily="49" charset="-122"/>
                <a:cs typeface="Times New Roman" pitchFamily="18" charset="0"/>
              </a:rPr>
              <a:t>项 </a:t>
            </a:r>
            <a:r>
              <a:rPr lang="en-US" altLang="zh-CN" sz="2800" b="0" dirty="0">
                <a:solidFill>
                  <a:srgbClr val="0000CC"/>
                </a:solidFill>
                <a:ea typeface="黑体" pitchFamily="49" charset="-122"/>
                <a:cs typeface="Times New Roman" pitchFamily="18" charset="0"/>
              </a:rPr>
              <a:t>(</a:t>
            </a:r>
            <a:r>
              <a:rPr lang="zh-CN" altLang="en-US" sz="2800" b="0" dirty="0">
                <a:solidFill>
                  <a:srgbClr val="FF0000"/>
                </a:solidFill>
                <a:ea typeface="黑体" pitchFamily="49" charset="-122"/>
                <a:cs typeface="Times New Roman" pitchFamily="18" charset="0"/>
              </a:rPr>
              <a:t>项目负责人</a:t>
            </a:r>
            <a:r>
              <a:rPr lang="en-US" altLang="zh-CN" sz="2800" b="0" dirty="0">
                <a:solidFill>
                  <a:srgbClr val="0000CC"/>
                </a:solidFill>
                <a:ea typeface="黑体" pitchFamily="49" charset="-122"/>
                <a:cs typeface="Times New Roman" pitchFamily="18" charset="0"/>
              </a:rPr>
              <a:t>)</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国家自然科学基金面上项目</a:t>
            </a:r>
            <a:r>
              <a:rPr lang="en-US" altLang="zh-CN" sz="2800" b="0" dirty="0">
                <a:solidFill>
                  <a:srgbClr val="FF0000"/>
                </a:solidFill>
                <a:ea typeface="黑体" pitchFamily="49" charset="-122"/>
                <a:cs typeface="Times New Roman" pitchFamily="18" charset="0"/>
              </a:rPr>
              <a:t>5</a:t>
            </a:r>
            <a:r>
              <a:rPr lang="zh-CN" altLang="en-US" sz="2800" b="0" dirty="0">
                <a:solidFill>
                  <a:srgbClr val="0000CC"/>
                </a:solidFill>
                <a:ea typeface="黑体" pitchFamily="49" charset="-122"/>
                <a:cs typeface="Times New Roman" pitchFamily="18" charset="0"/>
              </a:rPr>
              <a:t>项 </a:t>
            </a:r>
            <a:r>
              <a:rPr lang="en-US" altLang="zh-CN" sz="2800" b="0" dirty="0">
                <a:solidFill>
                  <a:srgbClr val="0000CC"/>
                </a:solidFill>
                <a:ea typeface="黑体" pitchFamily="49" charset="-122"/>
                <a:cs typeface="Times New Roman" pitchFamily="18" charset="0"/>
              </a:rPr>
              <a:t>(</a:t>
            </a:r>
            <a:r>
              <a:rPr lang="zh-CN" altLang="en-US" sz="2800" b="0" dirty="0">
                <a:solidFill>
                  <a:srgbClr val="FF0000"/>
                </a:solidFill>
                <a:ea typeface="黑体" pitchFamily="49" charset="-122"/>
                <a:cs typeface="Times New Roman" pitchFamily="18" charset="0"/>
              </a:rPr>
              <a:t>项目负责人</a:t>
            </a:r>
            <a:r>
              <a:rPr lang="en-US" altLang="zh-CN" sz="2800" b="0" dirty="0">
                <a:solidFill>
                  <a:srgbClr val="0000CC"/>
                </a:solidFill>
                <a:ea typeface="黑体" pitchFamily="49" charset="-122"/>
                <a:cs typeface="Times New Roman" pitchFamily="18" charset="0"/>
              </a:rPr>
              <a:t>)</a:t>
            </a:r>
            <a:endParaRPr lang="en-US" altLang="zh-CN" sz="2800" b="0" dirty="0">
              <a:solidFill>
                <a:srgbClr val="0000CC"/>
              </a:solidFill>
              <a:ea typeface="黑体" pitchFamily="49" charset="-122"/>
              <a:cs typeface="Times New Roman" pitchFamily="18" charset="0"/>
            </a:endParaRPr>
          </a:p>
          <a:p>
            <a:pPr marL="363855" indent="-363855">
              <a:buClr>
                <a:srgbClr val="800000"/>
              </a:buClr>
              <a:buFont typeface="Wingdings" pitchFamily="2" charset="2"/>
              <a:buChar char="n"/>
            </a:pPr>
            <a:r>
              <a:rPr lang="zh-CN" altLang="en-US" sz="3200" b="0" dirty="0">
                <a:ea typeface="黑体" pitchFamily="49" charset="-122"/>
                <a:cs typeface="Times New Roman" pitchFamily="18" charset="0"/>
              </a:rPr>
              <a:t>获得国家发明专利</a:t>
            </a:r>
            <a:r>
              <a:rPr lang="en-US" altLang="zh-CN" sz="3200" b="0" dirty="0">
                <a:ea typeface="黑体" pitchFamily="49" charset="-122"/>
                <a:cs typeface="Times New Roman" pitchFamily="18" charset="0"/>
              </a:rPr>
              <a:t>6</a:t>
            </a:r>
            <a:r>
              <a:rPr lang="zh-CN" altLang="en-US" sz="3200" b="0" dirty="0">
                <a:ea typeface="黑体" pitchFamily="49" charset="-122"/>
                <a:cs typeface="Times New Roman" pitchFamily="18" charset="0"/>
              </a:rPr>
              <a:t>项、软件著作权</a:t>
            </a:r>
            <a:r>
              <a:rPr lang="en-US" altLang="zh-CN" sz="3200" b="0" dirty="0">
                <a:solidFill>
                  <a:schemeClr val="bg2">
                    <a:lumMod val="50000"/>
                    <a:lumOff val="50000"/>
                  </a:schemeClr>
                </a:solidFill>
                <a:ea typeface="黑体" pitchFamily="49" charset="-122"/>
                <a:cs typeface="Times New Roman" pitchFamily="18" charset="0"/>
              </a:rPr>
              <a:t>10</a:t>
            </a:r>
            <a:r>
              <a:rPr lang="zh-CN" altLang="en-US" sz="3200" b="0" dirty="0">
                <a:solidFill>
                  <a:schemeClr val="bg2">
                    <a:lumMod val="50000"/>
                    <a:lumOff val="50000"/>
                  </a:schemeClr>
                </a:solidFill>
                <a:ea typeface="黑体" pitchFamily="49" charset="-122"/>
                <a:cs typeface="Times New Roman" pitchFamily="18" charset="0"/>
              </a:rPr>
              <a:t>余</a:t>
            </a:r>
            <a:r>
              <a:rPr lang="zh-CN" altLang="en-US" sz="3200" b="0" dirty="0">
                <a:ea typeface="黑体" pitchFamily="49" charset="-122"/>
                <a:cs typeface="Times New Roman" pitchFamily="18" charset="0"/>
              </a:rPr>
              <a:t>项</a:t>
            </a:r>
            <a:endParaRPr lang="en-US" altLang="zh-CN" sz="3200" b="0" dirty="0">
              <a:ea typeface="黑体" pitchFamily="49"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9"/>
          <p:cNvSpPr>
            <a:spLocks noChangeArrowheads="1"/>
          </p:cNvSpPr>
          <p:nvPr/>
        </p:nvSpPr>
        <p:spPr bwMode="auto">
          <a:xfrm>
            <a:off x="1357290" y="414672"/>
            <a:ext cx="6594690" cy="569933"/>
          </a:xfrm>
          <a:prstGeom prst="rect">
            <a:avLst/>
          </a:prstGeom>
          <a:noFill/>
          <a:ln w="9525">
            <a:noFill/>
            <a:miter lim="800000"/>
          </a:ln>
        </p:spPr>
        <p:txBody>
          <a:bodyPr anchor="b"/>
          <a:lstStyle/>
          <a:p>
            <a:pPr algn="ctr" eaLnBrk="0" hangingPunct="0">
              <a:lnSpc>
                <a:spcPct val="90000"/>
              </a:lnSpc>
              <a:buClr>
                <a:schemeClr val="hlink"/>
              </a:buClr>
              <a:buSzPct val="50000"/>
              <a:buFont typeface="Monotype Sorts"/>
              <a:buNone/>
            </a:pPr>
            <a:r>
              <a:rPr lang="zh-CN" altLang="en-US" sz="3600" dirty="0">
                <a:solidFill>
                  <a:srgbClr val="800000"/>
                </a:solidFill>
                <a:latin typeface="黑体" pitchFamily="49" charset="-122"/>
                <a:ea typeface="黑体" pitchFamily="49" charset="-122"/>
                <a:cs typeface="Arial" pitchFamily="34" charset="0"/>
              </a:rPr>
              <a:t>海量数据计算的算法设计方法</a:t>
            </a:r>
            <a:endParaRPr lang="zh-CN" altLang="en-US" sz="3600" dirty="0">
              <a:solidFill>
                <a:srgbClr val="800000"/>
              </a:solidFill>
              <a:latin typeface="黑体" pitchFamily="49" charset="-122"/>
              <a:ea typeface="黑体" pitchFamily="49" charset="-122"/>
              <a:cs typeface="Arial" pitchFamily="34" charset="0"/>
            </a:endParaRPr>
          </a:p>
        </p:txBody>
      </p:sp>
      <p:cxnSp>
        <p:nvCxnSpPr>
          <p:cNvPr id="6" name="直接连接符 5"/>
          <p:cNvCxnSpPr/>
          <p:nvPr/>
        </p:nvCxnSpPr>
        <p:spPr bwMode="auto">
          <a:xfrm>
            <a:off x="1285852" y="994131"/>
            <a:ext cx="6696000" cy="28575"/>
          </a:xfrm>
          <a:prstGeom prst="line">
            <a:avLst/>
          </a:prstGeom>
          <a:ln>
            <a:headEnd type="none" w="med" len="med"/>
            <a:tailEnd type="none" w="med" len="med"/>
          </a:ln>
          <a:effectLst/>
        </p:spPr>
        <p:style>
          <a:lnRef idx="3">
            <a:schemeClr val="accent4"/>
          </a:lnRef>
          <a:fillRef idx="0">
            <a:schemeClr val="accent4"/>
          </a:fillRef>
          <a:effectRef idx="2">
            <a:schemeClr val="accent4"/>
          </a:effectRef>
          <a:fontRef idx="minor">
            <a:schemeClr val="tx1"/>
          </a:fontRef>
        </p:style>
      </p:cxnSp>
      <p:grpSp>
        <p:nvGrpSpPr>
          <p:cNvPr id="2" name="组合 6"/>
          <p:cNvGrpSpPr/>
          <p:nvPr/>
        </p:nvGrpSpPr>
        <p:grpSpPr>
          <a:xfrm>
            <a:off x="3214678" y="5857892"/>
            <a:ext cx="6000792" cy="1071570"/>
            <a:chOff x="571472" y="5072073"/>
            <a:chExt cx="8215370" cy="1571637"/>
          </a:xfrm>
        </p:grpSpPr>
        <p:sp>
          <p:nvSpPr>
            <p:cNvPr id="8" name="AutoShape 49"/>
            <p:cNvSpPr>
              <a:spLocks noChangeArrowheads="1"/>
            </p:cNvSpPr>
            <p:nvPr/>
          </p:nvSpPr>
          <p:spPr bwMode="auto">
            <a:xfrm>
              <a:off x="3661945" y="5257056"/>
              <a:ext cx="838928" cy="639206"/>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pic>
          <p:nvPicPr>
            <p:cNvPr id="9" name="Picture 2" descr="http://memeburn.com/wp-content/uploads/cloud1.jpg"/>
            <p:cNvPicPr>
              <a:picLocks noChangeAspect="1" noChangeArrowheads="1"/>
            </p:cNvPicPr>
            <p:nvPr/>
          </p:nvPicPr>
          <p:blipFill>
            <a:blip r:embed="rId1" cstate="print"/>
            <a:srcRect/>
            <a:stretch>
              <a:fillRect/>
            </a:stretch>
          </p:blipFill>
          <p:spPr bwMode="auto">
            <a:xfrm flipH="1">
              <a:off x="571472" y="5156838"/>
              <a:ext cx="3016853" cy="1486872"/>
            </a:xfrm>
            <a:prstGeom prst="rect">
              <a:avLst/>
            </a:prstGeom>
            <a:ln>
              <a:noFill/>
            </a:ln>
            <a:effectLst>
              <a:softEdge rad="112500"/>
            </a:effectLst>
          </p:spPr>
        </p:pic>
        <p:pic>
          <p:nvPicPr>
            <p:cNvPr id="10" name="Picture 4" descr="http://djunev.info/wp-content/uploads/2011/01/cloud-computing.jpg"/>
            <p:cNvPicPr>
              <a:picLocks noChangeAspect="1" noChangeArrowheads="1"/>
            </p:cNvPicPr>
            <p:nvPr/>
          </p:nvPicPr>
          <p:blipFill>
            <a:blip r:embed="rId2" cstate="print"/>
            <a:srcRect/>
            <a:stretch>
              <a:fillRect/>
            </a:stretch>
          </p:blipFill>
          <p:spPr bwMode="auto">
            <a:xfrm>
              <a:off x="5615278" y="5146883"/>
              <a:ext cx="3171564" cy="1372950"/>
            </a:xfrm>
            <a:prstGeom prst="rect">
              <a:avLst/>
            </a:prstGeom>
            <a:ln>
              <a:noFill/>
            </a:ln>
            <a:effectLst>
              <a:softEdge rad="112500"/>
            </a:effectLst>
          </p:spPr>
        </p:pic>
        <p:sp>
          <p:nvSpPr>
            <p:cNvPr id="11" name="AutoShape 50"/>
            <p:cNvSpPr>
              <a:spLocks noChangeArrowheads="1"/>
            </p:cNvSpPr>
            <p:nvPr/>
          </p:nvSpPr>
          <p:spPr bwMode="auto">
            <a:xfrm>
              <a:off x="4609660" y="5257055"/>
              <a:ext cx="838928" cy="639206"/>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grpSp>
          <p:nvGrpSpPr>
            <p:cNvPr id="3" name="组合 27"/>
            <p:cNvGrpSpPr/>
            <p:nvPr/>
          </p:nvGrpSpPr>
          <p:grpSpPr>
            <a:xfrm>
              <a:off x="3159416" y="5072073"/>
              <a:ext cx="2927520" cy="1451892"/>
              <a:chOff x="4752907" y="3396761"/>
              <a:chExt cx="2978653" cy="2492202"/>
            </a:xfrm>
          </p:grpSpPr>
          <p:sp>
            <p:nvSpPr>
              <p:cNvPr id="13" name="AutoShape 50"/>
              <p:cNvSpPr>
                <a:spLocks noChangeArrowheads="1"/>
              </p:cNvSpPr>
              <p:nvPr/>
            </p:nvSpPr>
            <p:spPr bwMode="auto">
              <a:xfrm>
                <a:off x="5756236" y="3396761"/>
                <a:ext cx="853581" cy="109721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14" name="AutoShape 56"/>
              <p:cNvSpPr>
                <a:spLocks noChangeArrowheads="1"/>
              </p:cNvSpPr>
              <p:nvPr/>
            </p:nvSpPr>
            <p:spPr bwMode="auto">
              <a:xfrm>
                <a:off x="4981360" y="4140985"/>
                <a:ext cx="853582" cy="1097211"/>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15" name="AutoShape 52"/>
              <p:cNvSpPr>
                <a:spLocks noChangeArrowheads="1"/>
              </p:cNvSpPr>
              <p:nvPr/>
            </p:nvSpPr>
            <p:spPr bwMode="auto">
              <a:xfrm>
                <a:off x="6543298" y="4074590"/>
                <a:ext cx="853580" cy="1097211"/>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16" name="AutoShape 53"/>
              <p:cNvSpPr>
                <a:spLocks noChangeArrowheads="1"/>
              </p:cNvSpPr>
              <p:nvPr/>
            </p:nvSpPr>
            <p:spPr bwMode="auto">
              <a:xfrm>
                <a:off x="6227082" y="4072339"/>
                <a:ext cx="853581" cy="1097211"/>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17" name="AutoShape 54"/>
              <p:cNvSpPr>
                <a:spLocks noChangeArrowheads="1"/>
              </p:cNvSpPr>
              <p:nvPr/>
            </p:nvSpPr>
            <p:spPr bwMode="auto">
              <a:xfrm>
                <a:off x="5539969" y="4072339"/>
                <a:ext cx="853581" cy="1097211"/>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18" name="AutoShape 55"/>
              <p:cNvSpPr>
                <a:spLocks noChangeArrowheads="1"/>
              </p:cNvSpPr>
              <p:nvPr/>
            </p:nvSpPr>
            <p:spPr bwMode="auto">
              <a:xfrm>
                <a:off x="6877980" y="4771188"/>
                <a:ext cx="853580" cy="93148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19" name="AutoShape 56"/>
              <p:cNvSpPr>
                <a:spLocks noChangeArrowheads="1"/>
              </p:cNvSpPr>
              <p:nvPr/>
            </p:nvSpPr>
            <p:spPr bwMode="auto">
              <a:xfrm>
                <a:off x="6504501" y="4886045"/>
                <a:ext cx="853581" cy="93148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20" name="AutoShape 54"/>
              <p:cNvSpPr>
                <a:spLocks noChangeArrowheads="1"/>
              </p:cNvSpPr>
              <p:nvPr/>
            </p:nvSpPr>
            <p:spPr bwMode="auto">
              <a:xfrm>
                <a:off x="5932997" y="4931845"/>
                <a:ext cx="853581" cy="93148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21" name="AutoShape 51"/>
              <p:cNvSpPr>
                <a:spLocks noChangeArrowheads="1"/>
              </p:cNvSpPr>
              <p:nvPr/>
            </p:nvSpPr>
            <p:spPr bwMode="auto">
              <a:xfrm>
                <a:off x="5290055" y="4957483"/>
                <a:ext cx="853581" cy="93148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22" name="AutoShape 56"/>
              <p:cNvSpPr>
                <a:spLocks noChangeArrowheads="1"/>
              </p:cNvSpPr>
              <p:nvPr/>
            </p:nvSpPr>
            <p:spPr bwMode="auto">
              <a:xfrm>
                <a:off x="4752907" y="4957483"/>
                <a:ext cx="853580" cy="931480"/>
              </a:xfrm>
              <a:prstGeom prst="can">
                <a:avLst>
                  <a:gd name="adj" fmla="val 25000"/>
                </a:avLst>
              </a:prstGeom>
              <a:solidFill>
                <a:srgbClr val="4D4D4D"/>
              </a:solidFill>
              <a:ln w="9525">
                <a:solidFill>
                  <a:schemeClr val="tx1"/>
                </a:solidFill>
                <a:round/>
              </a:ln>
            </p:spPr>
            <p:txBody>
              <a:bodyPr wrap="none" anchor="ctr"/>
              <a:lstStyle/>
              <a:p>
                <a:endParaRPr lang="zh-CN" altLang="en-US"/>
              </a:p>
            </p:txBody>
          </p:sp>
          <p:sp>
            <p:nvSpPr>
              <p:cNvPr id="23" name="Text Box 66"/>
              <p:cNvSpPr txBox="1">
                <a:spLocks noChangeArrowheads="1"/>
              </p:cNvSpPr>
              <p:nvPr/>
            </p:nvSpPr>
            <p:spPr bwMode="auto">
              <a:xfrm>
                <a:off x="5256741" y="4353618"/>
                <a:ext cx="1913165" cy="1435747"/>
              </a:xfrm>
              <a:prstGeom prst="rect">
                <a:avLst/>
              </a:prstGeom>
              <a:noFill/>
              <a:ln w="9525" algn="ctr">
                <a:noFill/>
                <a:miter lim="800000"/>
              </a:ln>
            </p:spPr>
            <p:txBody>
              <a:bodyPr wrap="none">
                <a:spAutoFit/>
              </a:bodyPr>
              <a:lstStyle/>
              <a:p>
                <a:pPr marL="342900" indent="-342900" algn="ctr">
                  <a:spcBef>
                    <a:spcPct val="0"/>
                  </a:spcBef>
                </a:pPr>
                <a:r>
                  <a:rPr lang="zh-CN" altLang="en-US" sz="3600" b="0" dirty="0">
                    <a:solidFill>
                      <a:schemeClr val="bg1"/>
                    </a:solidFill>
                    <a:latin typeface="华文行楷" pitchFamily="2" charset="-122"/>
                    <a:ea typeface="华文行楷" pitchFamily="2" charset="-122"/>
                  </a:rPr>
                  <a:t>大数据</a:t>
                </a:r>
                <a:endParaRPr lang="en-US" altLang="zh-CN" sz="3600" b="0" dirty="0">
                  <a:solidFill>
                    <a:schemeClr val="bg1"/>
                  </a:solidFill>
                  <a:latin typeface="华文行楷" pitchFamily="2" charset="-122"/>
                  <a:ea typeface="华文行楷" pitchFamily="2" charset="-122"/>
                </a:endParaRPr>
              </a:p>
            </p:txBody>
          </p:sp>
        </p:grpSp>
      </p:grpSp>
      <p:sp>
        <p:nvSpPr>
          <p:cNvPr id="33" name="内容占位符 3"/>
          <p:cNvSpPr txBox="1"/>
          <p:nvPr/>
        </p:nvSpPr>
        <p:spPr>
          <a:xfrm>
            <a:off x="1142976" y="1129052"/>
            <a:ext cx="7020000" cy="1643074"/>
          </a:xfrm>
          <a:prstGeom prst="rect">
            <a:avLst/>
          </a:prstGeom>
          <a:solidFill>
            <a:schemeClr val="tx1">
              <a:lumMod val="20000"/>
              <a:lumOff val="80000"/>
            </a:schemeClr>
          </a:solidFill>
        </p:spPr>
        <p:txBody>
          <a:bodyPr/>
          <a:lstStyle/>
          <a:p>
            <a:pPr marL="342900" indent="-342900" eaLnBrk="0" hangingPunct="0">
              <a:spcBef>
                <a:spcPts val="0"/>
              </a:spcBef>
              <a:spcAft>
                <a:spcPts val="0"/>
              </a:spcAft>
              <a:buClr>
                <a:srgbClr val="800000"/>
              </a:buClr>
              <a:buSzPct val="60000"/>
              <a:buFont typeface="Monotype Sorts" pitchFamily="2" charset="2"/>
              <a:buChar char="n"/>
            </a:pPr>
            <a:r>
              <a:rPr lang="zh-CN" altLang="en-US" sz="2800" b="0" kern="0" dirty="0">
                <a:latin typeface="黑体" pitchFamily="49" charset="-122"/>
                <a:ea typeface="黑体" pitchFamily="49" charset="-122"/>
                <a:cs typeface="Times New Roman" pitchFamily="18" charset="0"/>
              </a:rPr>
              <a:t>基于压缩的“无解压计算”算法设计方法</a:t>
            </a:r>
            <a:endParaRPr lang="en-US" altLang="zh-CN" sz="2800" b="0" kern="0" dirty="0">
              <a:latin typeface="黑体" pitchFamily="49" charset="-122"/>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latin typeface="黑体" pitchFamily="49" charset="-122"/>
                <a:ea typeface="黑体" pitchFamily="49" charset="-122"/>
                <a:cs typeface="Times New Roman" pitchFamily="18" charset="0"/>
              </a:rPr>
              <a:t>压缩方法支持无解压计算的充分必要条件</a:t>
            </a:r>
            <a:r>
              <a:rPr lang="en-US" altLang="zh-CN" sz="2400" b="0" kern="0" dirty="0">
                <a:solidFill>
                  <a:srgbClr val="0000FF"/>
                </a:solidFill>
                <a:latin typeface="黑体" pitchFamily="49" charset="-122"/>
                <a:ea typeface="黑体" pitchFamily="49" charset="-122"/>
                <a:cs typeface="Times New Roman" pitchFamily="18" charset="0"/>
              </a:rPr>
              <a:t>;</a:t>
            </a:r>
            <a:endParaRPr lang="en-US" altLang="zh-CN" sz="2400" b="0" kern="0" dirty="0">
              <a:solidFill>
                <a:srgbClr val="0000FF"/>
              </a:solidFill>
              <a:latin typeface="黑体" pitchFamily="49" charset="-122"/>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latin typeface="黑体" pitchFamily="49" charset="-122"/>
                <a:ea typeface="黑体" pitchFamily="49" charset="-122"/>
                <a:cs typeface="Times New Roman" pitchFamily="18" charset="0"/>
              </a:rPr>
              <a:t>支持无解压计算的压缩方法的设计；</a:t>
            </a:r>
            <a:endParaRPr lang="en-US" altLang="zh-CN" sz="2400" b="0" kern="0" dirty="0">
              <a:solidFill>
                <a:srgbClr val="0000FF"/>
              </a:solidFill>
              <a:latin typeface="黑体" pitchFamily="49" charset="-122"/>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latin typeface="黑体" pitchFamily="49" charset="-122"/>
                <a:ea typeface="黑体" pitchFamily="49" charset="-122"/>
                <a:cs typeface="Times New Roman" pitchFamily="18" charset="0"/>
              </a:rPr>
              <a:t>无解压计算的算法设计</a:t>
            </a:r>
            <a:r>
              <a:rPr lang="en-US" altLang="zh-CN" sz="2400" b="0" kern="0" dirty="0">
                <a:solidFill>
                  <a:srgbClr val="0000FF"/>
                </a:solidFill>
                <a:latin typeface="黑体" pitchFamily="49" charset="-122"/>
                <a:ea typeface="黑体" pitchFamily="49" charset="-122"/>
                <a:cs typeface="Times New Roman" pitchFamily="18" charset="0"/>
              </a:rPr>
              <a:t>.</a:t>
            </a:r>
            <a:endParaRPr lang="zh-CN" altLang="en-US" sz="2400" b="0" kern="0" dirty="0">
              <a:solidFill>
                <a:srgbClr val="0000FF"/>
              </a:solidFill>
              <a:latin typeface="黑体" pitchFamily="49" charset="-122"/>
              <a:ea typeface="黑体" pitchFamily="49" charset="-122"/>
              <a:cs typeface="Times New Roman" pitchFamily="18" charset="0"/>
            </a:endParaRPr>
          </a:p>
        </p:txBody>
      </p:sp>
      <p:sp>
        <p:nvSpPr>
          <p:cNvPr id="32" name="内容占位符 3"/>
          <p:cNvSpPr txBox="1"/>
          <p:nvPr/>
        </p:nvSpPr>
        <p:spPr>
          <a:xfrm>
            <a:off x="1142976" y="1638643"/>
            <a:ext cx="7020000" cy="2000264"/>
          </a:xfrm>
          <a:prstGeom prst="rect">
            <a:avLst/>
          </a:prstGeom>
          <a:solidFill>
            <a:schemeClr val="accent2"/>
          </a:solidFill>
        </p:spPr>
        <p:txBody>
          <a:bodyPr/>
          <a:lstStyle/>
          <a:p>
            <a:pPr marL="342900" indent="-342900" algn="l" eaLnBrk="0" hangingPunct="0">
              <a:spcBef>
                <a:spcPts val="0"/>
              </a:spcBef>
              <a:spcAft>
                <a:spcPts val="0"/>
              </a:spcAft>
              <a:buClr>
                <a:srgbClr val="800000"/>
              </a:buClr>
              <a:buSzPct val="60000"/>
              <a:buFont typeface="Monotype Sorts" pitchFamily="2" charset="2"/>
              <a:buChar char="n"/>
            </a:pPr>
            <a:r>
              <a:rPr lang="zh-CN" altLang="en-US" sz="2800" b="0" kern="0" dirty="0">
                <a:latin typeface="黑体" pitchFamily="49" charset="-122"/>
                <a:ea typeface="黑体" pitchFamily="49" charset="-122"/>
                <a:cs typeface="Times New Roman" pitchFamily="18" charset="0"/>
              </a:rPr>
              <a:t>基于抽样的</a:t>
            </a:r>
            <a:r>
              <a:rPr lang="en-US" altLang="en-US" sz="2800" b="0" kern="0" dirty="0">
                <a:latin typeface="黑体" pitchFamily="49" charset="-122"/>
                <a:ea typeface="黑体" pitchFamily="49" charset="-122"/>
                <a:cs typeface="Times New Roman" pitchFamily="18" charset="0"/>
              </a:rPr>
              <a:t>(</a:t>
            </a:r>
            <a:r>
              <a:rPr lang="en-US" altLang="en-US" sz="2800" b="0" kern="0" dirty="0">
                <a:latin typeface="黑体" pitchFamily="49" charset="-122"/>
                <a:ea typeface="黑体" pitchFamily="49" charset="-122"/>
                <a:cs typeface="Times New Roman" pitchFamily="18" charset="0"/>
                <a:sym typeface="Symbol"/>
              </a:rPr>
              <a:t></a:t>
            </a:r>
            <a:r>
              <a:rPr lang="en-US" altLang="en-US" sz="2800" b="0" kern="0" dirty="0">
                <a:latin typeface="黑体" pitchFamily="49" charset="-122"/>
                <a:ea typeface="黑体" pitchFamily="49" charset="-122"/>
                <a:cs typeface="Times New Roman" pitchFamily="18" charset="0"/>
              </a:rPr>
              <a:t>,</a:t>
            </a:r>
            <a:r>
              <a:rPr lang="en-US" altLang="en-US" sz="2800" b="0" kern="0" dirty="0">
                <a:latin typeface="黑体" pitchFamily="49" charset="-122"/>
                <a:ea typeface="黑体" pitchFamily="49" charset="-122"/>
                <a:cs typeface="Times New Roman" pitchFamily="18" charset="0"/>
                <a:sym typeface="Symbol"/>
              </a:rPr>
              <a:t></a:t>
            </a:r>
            <a:r>
              <a:rPr lang="en-US" altLang="en-US" sz="2800" b="0" kern="0" dirty="0">
                <a:latin typeface="黑体" pitchFamily="49" charset="-122"/>
                <a:ea typeface="黑体" pitchFamily="49" charset="-122"/>
                <a:cs typeface="Times New Roman" pitchFamily="18" charset="0"/>
              </a:rPr>
              <a:t>)-</a:t>
            </a:r>
            <a:r>
              <a:rPr lang="zh-CN" altLang="en-US" sz="2800" b="0" kern="0" dirty="0">
                <a:latin typeface="黑体" pitchFamily="49" charset="-122"/>
                <a:ea typeface="黑体" pitchFamily="49" charset="-122"/>
                <a:cs typeface="Times New Roman" pitchFamily="18" charset="0"/>
              </a:rPr>
              <a:t>近似算法</a:t>
            </a:r>
            <a:endParaRPr lang="en-US" altLang="zh-CN" sz="2800" b="0" kern="0" dirty="0">
              <a:latin typeface="黑体" pitchFamily="49" charset="-122"/>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latin typeface="黑体" pitchFamily="49" charset="-122"/>
                <a:ea typeface="黑体" pitchFamily="49" charset="-122"/>
                <a:cs typeface="Times New Roman" pitchFamily="18" charset="0"/>
              </a:rPr>
              <a:t>线性和亚线性</a:t>
            </a:r>
            <a:r>
              <a:rPr lang="en-US" altLang="en-US" sz="2400" b="0" kern="0" dirty="0">
                <a:solidFill>
                  <a:srgbClr val="0000FF"/>
                </a:solidFill>
                <a:latin typeface="黑体" pitchFamily="49" charset="-122"/>
                <a:ea typeface="黑体" pitchFamily="49" charset="-122"/>
                <a:cs typeface="Times New Roman" pitchFamily="18" charset="0"/>
              </a:rPr>
              <a:t>(</a:t>
            </a:r>
            <a:r>
              <a:rPr lang="en-US" altLang="en-US" sz="2400" b="0" kern="0" dirty="0">
                <a:solidFill>
                  <a:srgbClr val="0000FF"/>
                </a:solidFill>
                <a:latin typeface="黑体" pitchFamily="49" charset="-122"/>
                <a:ea typeface="黑体" pitchFamily="49" charset="-122"/>
                <a:cs typeface="Times New Roman" pitchFamily="18" charset="0"/>
                <a:sym typeface="Symbol"/>
              </a:rPr>
              <a:t></a:t>
            </a:r>
            <a:r>
              <a:rPr lang="en-US" altLang="en-US" sz="2400" b="0" kern="0" dirty="0">
                <a:solidFill>
                  <a:srgbClr val="0000FF"/>
                </a:solidFill>
                <a:latin typeface="黑体" pitchFamily="49" charset="-122"/>
                <a:ea typeface="黑体" pitchFamily="49" charset="-122"/>
                <a:cs typeface="Times New Roman" pitchFamily="18" charset="0"/>
              </a:rPr>
              <a:t>,</a:t>
            </a:r>
            <a:r>
              <a:rPr lang="en-US" altLang="en-US" sz="2400" b="0" kern="0" dirty="0">
                <a:solidFill>
                  <a:srgbClr val="0000FF"/>
                </a:solidFill>
                <a:latin typeface="黑体" pitchFamily="49" charset="-122"/>
                <a:ea typeface="黑体" pitchFamily="49" charset="-122"/>
                <a:cs typeface="Times New Roman" pitchFamily="18" charset="0"/>
                <a:sym typeface="Symbol"/>
              </a:rPr>
              <a:t></a:t>
            </a:r>
            <a:r>
              <a:rPr lang="en-US" altLang="en-US" sz="2400" b="0" kern="0" dirty="0">
                <a:solidFill>
                  <a:srgbClr val="0000FF"/>
                </a:solidFill>
                <a:latin typeface="黑体" pitchFamily="49" charset="-122"/>
                <a:ea typeface="黑体" pitchFamily="49" charset="-122"/>
                <a:cs typeface="Times New Roman" pitchFamily="18" charset="0"/>
              </a:rPr>
              <a:t>)-</a:t>
            </a:r>
            <a:r>
              <a:rPr lang="zh-CN" altLang="en-US" sz="2400" b="0" kern="0" dirty="0">
                <a:solidFill>
                  <a:srgbClr val="0000FF"/>
                </a:solidFill>
                <a:latin typeface="黑体" pitchFamily="49" charset="-122"/>
                <a:ea typeface="黑体" pitchFamily="49" charset="-122"/>
                <a:cs typeface="Times New Roman" pitchFamily="18" charset="0"/>
              </a:rPr>
              <a:t>近似可行性判定理论</a:t>
            </a:r>
            <a:r>
              <a:rPr lang="en-US" altLang="zh-CN" sz="2400" b="0" kern="0" dirty="0">
                <a:solidFill>
                  <a:srgbClr val="0000FF"/>
                </a:solidFill>
                <a:latin typeface="黑体" pitchFamily="49" charset="-122"/>
                <a:ea typeface="黑体" pitchFamily="49" charset="-122"/>
                <a:cs typeface="Times New Roman" pitchFamily="18" charset="0"/>
              </a:rPr>
              <a:t>;</a:t>
            </a:r>
            <a:endParaRPr lang="en-US" altLang="zh-CN" sz="2400" b="0" kern="0" dirty="0">
              <a:solidFill>
                <a:srgbClr val="0000FF"/>
              </a:solidFill>
              <a:latin typeface="黑体" pitchFamily="49" charset="-122"/>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latin typeface="黑体" pitchFamily="49" charset="-122"/>
                <a:ea typeface="黑体" pitchFamily="49" charset="-122"/>
                <a:cs typeface="Times New Roman" pitchFamily="18" charset="0"/>
              </a:rPr>
              <a:t>抽样方法选择原理</a:t>
            </a:r>
            <a:r>
              <a:rPr lang="en-US" altLang="zh-CN" sz="2400" b="0" kern="0" dirty="0">
                <a:solidFill>
                  <a:srgbClr val="0000FF"/>
                </a:solidFill>
                <a:latin typeface="黑体" pitchFamily="49" charset="-122"/>
                <a:ea typeface="黑体" pitchFamily="49" charset="-122"/>
                <a:cs typeface="Times New Roman" pitchFamily="18" charset="0"/>
              </a:rPr>
              <a:t>;</a:t>
            </a:r>
            <a:endParaRPr lang="en-US" altLang="zh-CN" sz="2400" b="0" kern="0" dirty="0">
              <a:solidFill>
                <a:srgbClr val="0000FF"/>
              </a:solidFill>
              <a:latin typeface="黑体" pitchFamily="49" charset="-122"/>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latin typeface="黑体" pitchFamily="49" charset="-122"/>
                <a:ea typeface="黑体" pitchFamily="49" charset="-122"/>
                <a:cs typeface="Times New Roman" pitchFamily="18" charset="0"/>
              </a:rPr>
              <a:t>对于给定问题的</a:t>
            </a:r>
            <a:r>
              <a:rPr lang="en-US" altLang="en-US" sz="2400" b="0" kern="0" dirty="0">
                <a:solidFill>
                  <a:srgbClr val="0000FF"/>
                </a:solidFill>
                <a:latin typeface="黑体" pitchFamily="49" charset="-122"/>
                <a:ea typeface="黑体" pitchFamily="49" charset="-122"/>
                <a:cs typeface="Times New Roman" pitchFamily="18" charset="0"/>
              </a:rPr>
              <a:t>(</a:t>
            </a:r>
            <a:r>
              <a:rPr lang="en-US" altLang="en-US" sz="2400" b="0" kern="0" dirty="0">
                <a:solidFill>
                  <a:srgbClr val="0000FF"/>
                </a:solidFill>
                <a:latin typeface="黑体" pitchFamily="49" charset="-122"/>
                <a:ea typeface="黑体" pitchFamily="49" charset="-122"/>
                <a:cs typeface="Times New Roman" pitchFamily="18" charset="0"/>
                <a:sym typeface="Symbol"/>
              </a:rPr>
              <a:t></a:t>
            </a:r>
            <a:r>
              <a:rPr lang="en-US" altLang="en-US" sz="2400" b="0" kern="0" dirty="0">
                <a:solidFill>
                  <a:srgbClr val="0000FF"/>
                </a:solidFill>
                <a:latin typeface="黑体" pitchFamily="49" charset="-122"/>
                <a:ea typeface="黑体" pitchFamily="49" charset="-122"/>
                <a:cs typeface="Times New Roman" pitchFamily="18" charset="0"/>
              </a:rPr>
              <a:t>,</a:t>
            </a:r>
            <a:r>
              <a:rPr lang="en-US" altLang="en-US" sz="2400" b="0" kern="0" dirty="0">
                <a:solidFill>
                  <a:srgbClr val="0000FF"/>
                </a:solidFill>
                <a:latin typeface="黑体" pitchFamily="49" charset="-122"/>
                <a:ea typeface="黑体" pitchFamily="49" charset="-122"/>
                <a:cs typeface="Times New Roman" pitchFamily="18" charset="0"/>
                <a:sym typeface="Symbol"/>
              </a:rPr>
              <a:t></a:t>
            </a:r>
            <a:r>
              <a:rPr lang="en-US" altLang="en-US" sz="2400" b="0" kern="0" dirty="0">
                <a:solidFill>
                  <a:srgbClr val="0000FF"/>
                </a:solidFill>
                <a:latin typeface="黑体" pitchFamily="49" charset="-122"/>
                <a:ea typeface="黑体" pitchFamily="49" charset="-122"/>
                <a:cs typeface="Times New Roman" pitchFamily="18" charset="0"/>
              </a:rPr>
              <a:t>)-</a:t>
            </a:r>
            <a:r>
              <a:rPr lang="zh-CN" altLang="en-US" sz="2400" b="0" kern="0" dirty="0">
                <a:solidFill>
                  <a:srgbClr val="0000FF"/>
                </a:solidFill>
                <a:latin typeface="黑体" pitchFamily="49" charset="-122"/>
                <a:ea typeface="黑体" pitchFamily="49" charset="-122"/>
                <a:cs typeface="Times New Roman" pitchFamily="18" charset="0"/>
              </a:rPr>
              <a:t>数学求解器的构造</a:t>
            </a:r>
            <a:r>
              <a:rPr lang="en-US" altLang="zh-CN" sz="2400" b="0" kern="0" dirty="0">
                <a:solidFill>
                  <a:srgbClr val="0000FF"/>
                </a:solidFill>
                <a:latin typeface="黑体" pitchFamily="49" charset="-122"/>
                <a:ea typeface="黑体" pitchFamily="49" charset="-122"/>
                <a:cs typeface="Times New Roman" pitchFamily="18" charset="0"/>
              </a:rPr>
              <a:t>;</a:t>
            </a:r>
            <a:endParaRPr lang="en-US" altLang="zh-CN" sz="2400" b="0" kern="0" dirty="0">
              <a:solidFill>
                <a:srgbClr val="0000FF"/>
              </a:solidFill>
              <a:latin typeface="黑体" pitchFamily="49" charset="-122"/>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latin typeface="黑体" pitchFamily="49" charset="-122"/>
                <a:ea typeface="黑体" pitchFamily="49" charset="-122"/>
                <a:cs typeface="Times New Roman" pitchFamily="18" charset="0"/>
              </a:rPr>
              <a:t>样本最小化方法</a:t>
            </a:r>
            <a:r>
              <a:rPr lang="en-US" altLang="zh-CN" sz="2400" b="0" kern="0" dirty="0">
                <a:solidFill>
                  <a:srgbClr val="0000FF"/>
                </a:solidFill>
                <a:latin typeface="黑体" pitchFamily="49" charset="-122"/>
                <a:ea typeface="黑体" pitchFamily="49" charset="-122"/>
                <a:cs typeface="Times New Roman" pitchFamily="18" charset="0"/>
              </a:rPr>
              <a:t>.</a:t>
            </a:r>
            <a:endParaRPr lang="zh-CN" altLang="en-US" sz="2400" b="0" kern="0" dirty="0">
              <a:solidFill>
                <a:srgbClr val="0000FF"/>
              </a:solidFill>
              <a:latin typeface="黑体" pitchFamily="49" charset="-122"/>
              <a:ea typeface="黑体" pitchFamily="49" charset="-122"/>
              <a:cs typeface="Times New Roman" pitchFamily="18" charset="0"/>
            </a:endParaRPr>
          </a:p>
        </p:txBody>
      </p:sp>
      <p:sp>
        <p:nvSpPr>
          <p:cNvPr id="34" name="内容占位符 3"/>
          <p:cNvSpPr txBox="1"/>
          <p:nvPr/>
        </p:nvSpPr>
        <p:spPr>
          <a:xfrm>
            <a:off x="1142976" y="2129184"/>
            <a:ext cx="7020000" cy="1714512"/>
          </a:xfrm>
          <a:prstGeom prst="rect">
            <a:avLst/>
          </a:prstGeom>
          <a:solidFill>
            <a:schemeClr val="tx1">
              <a:lumMod val="20000"/>
              <a:lumOff val="80000"/>
            </a:schemeClr>
          </a:solidFill>
        </p:spPr>
        <p:txBody>
          <a:bodyPr/>
          <a:lstStyle/>
          <a:p>
            <a:pPr marL="342900" indent="-342900" eaLnBrk="0" hangingPunct="0">
              <a:spcBef>
                <a:spcPts val="0"/>
              </a:spcBef>
              <a:spcAft>
                <a:spcPts val="0"/>
              </a:spcAft>
              <a:buClr>
                <a:srgbClr val="800000"/>
              </a:buClr>
              <a:buSzPct val="60000"/>
              <a:buFont typeface="Monotype Sorts" pitchFamily="2" charset="2"/>
              <a:buChar char="n"/>
            </a:pPr>
            <a:r>
              <a:rPr lang="zh-CN" altLang="en-US" sz="2800" b="0" kern="0" dirty="0">
                <a:ea typeface="黑体" pitchFamily="49" charset="-122"/>
                <a:cs typeface="Times New Roman" pitchFamily="18" charset="0"/>
              </a:rPr>
              <a:t>基于</a:t>
            </a:r>
            <a:r>
              <a:rPr lang="en-US" altLang="zh-CN" sz="2800" b="0" kern="0" dirty="0">
                <a:ea typeface="黑体" pitchFamily="49" charset="-122"/>
                <a:cs typeface="Times New Roman" pitchFamily="18" charset="0"/>
              </a:rPr>
              <a:t>Dominate</a:t>
            </a:r>
            <a:r>
              <a:rPr lang="zh-CN" altLang="en-US" sz="2800" b="0" kern="0" dirty="0">
                <a:ea typeface="黑体" pitchFamily="49" charset="-122"/>
                <a:cs typeface="Times New Roman" pitchFamily="18" charset="0"/>
              </a:rPr>
              <a:t>数据分析的近似算法</a:t>
            </a:r>
            <a:endParaRPr lang="en-US" altLang="zh-CN" sz="2800" b="0" kern="0" dirty="0">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绝对</a:t>
            </a:r>
            <a:r>
              <a:rPr lang="en-US" altLang="zh-CN" sz="2400" b="0" kern="0" dirty="0">
                <a:solidFill>
                  <a:srgbClr val="0000FF"/>
                </a:solidFill>
                <a:ea typeface="黑体" pitchFamily="49" charset="-122"/>
                <a:cs typeface="Times New Roman" pitchFamily="18" charset="0"/>
              </a:rPr>
              <a:t>Dominate</a:t>
            </a:r>
            <a:r>
              <a:rPr lang="zh-CN" altLang="en-US" sz="2400" b="0" kern="0" dirty="0">
                <a:solidFill>
                  <a:srgbClr val="0000FF"/>
                </a:solidFill>
                <a:ea typeface="黑体" pitchFamily="49" charset="-122"/>
                <a:cs typeface="Times New Roman" pitchFamily="18" charset="0"/>
              </a:rPr>
              <a:t>数据提取的理论和方法；</a:t>
            </a:r>
            <a:endParaRPr lang="en-US" altLang="zh-CN" sz="24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相对</a:t>
            </a:r>
            <a:r>
              <a:rPr lang="en-US" altLang="zh-CN" sz="2400" b="0" kern="0" dirty="0">
                <a:solidFill>
                  <a:srgbClr val="0000FF"/>
                </a:solidFill>
                <a:ea typeface="黑体" pitchFamily="49" charset="-122"/>
                <a:cs typeface="Times New Roman" pitchFamily="18" charset="0"/>
              </a:rPr>
              <a:t>Dominate</a:t>
            </a:r>
            <a:r>
              <a:rPr lang="zh-CN" altLang="en-US" sz="2400" b="0" kern="0" dirty="0">
                <a:solidFill>
                  <a:srgbClr val="0000FF"/>
                </a:solidFill>
                <a:ea typeface="黑体" pitchFamily="49" charset="-122"/>
                <a:cs typeface="Times New Roman" pitchFamily="18" charset="0"/>
              </a:rPr>
              <a:t>数据提取的理论和方法；</a:t>
            </a:r>
            <a:endParaRPr lang="en-US" altLang="zh-CN" sz="24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基于</a:t>
            </a:r>
            <a:r>
              <a:rPr lang="en-US" altLang="zh-CN" sz="2400" b="0" kern="0" dirty="0">
                <a:solidFill>
                  <a:srgbClr val="0000FF"/>
                </a:solidFill>
                <a:ea typeface="黑体" pitchFamily="49" charset="-122"/>
                <a:cs typeface="Times New Roman" pitchFamily="18" charset="0"/>
              </a:rPr>
              <a:t>Dominate</a:t>
            </a:r>
            <a:r>
              <a:rPr lang="zh-CN" altLang="en-US" sz="2400" b="0" kern="0" dirty="0">
                <a:solidFill>
                  <a:srgbClr val="0000FF"/>
                </a:solidFill>
                <a:ea typeface="黑体" pitchFamily="49" charset="-122"/>
                <a:cs typeface="Times New Roman" pitchFamily="18" charset="0"/>
              </a:rPr>
              <a:t>数据的问题求解算法设计</a:t>
            </a:r>
            <a:r>
              <a:rPr lang="zh-CN" altLang="en-US" sz="2400" b="0" kern="0" dirty="0">
                <a:solidFill>
                  <a:srgbClr val="0000FF"/>
                </a:solidFill>
                <a:latin typeface="黑体" pitchFamily="49" charset="-122"/>
                <a:ea typeface="黑体" pitchFamily="49" charset="-122"/>
                <a:cs typeface="Times New Roman" pitchFamily="18" charset="0"/>
              </a:rPr>
              <a:t>原理</a:t>
            </a:r>
            <a:r>
              <a:rPr lang="en-US" altLang="zh-CN" sz="2400" b="0" kern="0" dirty="0">
                <a:solidFill>
                  <a:srgbClr val="0000FF"/>
                </a:solidFill>
                <a:latin typeface="黑体" pitchFamily="49" charset="-122"/>
                <a:ea typeface="黑体" pitchFamily="49" charset="-122"/>
                <a:cs typeface="Times New Roman" pitchFamily="18" charset="0"/>
              </a:rPr>
              <a:t>.</a:t>
            </a:r>
            <a:endParaRPr lang="zh-CN" altLang="en-US" sz="2400" b="0" kern="0" dirty="0">
              <a:solidFill>
                <a:srgbClr val="0000FF"/>
              </a:solidFill>
              <a:latin typeface="黑体" pitchFamily="49" charset="-122"/>
              <a:ea typeface="黑体" pitchFamily="49" charset="-122"/>
              <a:cs typeface="Times New Roman" pitchFamily="18" charset="0"/>
            </a:endParaRPr>
          </a:p>
        </p:txBody>
      </p:sp>
      <p:sp>
        <p:nvSpPr>
          <p:cNvPr id="36" name="内容占位符 3"/>
          <p:cNvSpPr txBox="1"/>
          <p:nvPr/>
        </p:nvSpPr>
        <p:spPr>
          <a:xfrm>
            <a:off x="1142976" y="2629250"/>
            <a:ext cx="7020000" cy="2657138"/>
          </a:xfrm>
          <a:prstGeom prst="rect">
            <a:avLst/>
          </a:prstGeom>
          <a:solidFill>
            <a:schemeClr val="accent2"/>
          </a:solidFill>
        </p:spPr>
        <p:txBody>
          <a:bodyPr/>
          <a:lstStyle/>
          <a:p>
            <a:pPr marL="342900" indent="-342900" eaLnBrk="0" hangingPunct="0">
              <a:spcBef>
                <a:spcPts val="0"/>
              </a:spcBef>
              <a:spcAft>
                <a:spcPts val="0"/>
              </a:spcAft>
              <a:buClr>
                <a:srgbClr val="800000"/>
              </a:buClr>
              <a:buSzPct val="60000"/>
              <a:buFont typeface="Monotype Sorts" pitchFamily="2" charset="2"/>
              <a:buChar char="n"/>
            </a:pPr>
            <a:r>
              <a:rPr lang="zh-CN" altLang="en-US" sz="2800" b="0" kern="0" dirty="0">
                <a:ea typeface="黑体" pitchFamily="49" charset="-122"/>
                <a:cs typeface="Times New Roman" pitchFamily="18" charset="0"/>
              </a:rPr>
              <a:t>增量式计算的算法设计方法</a:t>
            </a:r>
            <a:endParaRPr lang="en-US" altLang="zh-CN" sz="2800" b="0" kern="0" dirty="0">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300" b="0" kern="0" dirty="0">
                <a:solidFill>
                  <a:srgbClr val="0000FF"/>
                </a:solidFill>
                <a:ea typeface="黑体" pitchFamily="49" charset="-122"/>
                <a:cs typeface="Times New Roman" pitchFamily="18" charset="0"/>
              </a:rPr>
              <a:t>选择</a:t>
            </a:r>
            <a:r>
              <a:rPr lang="en-US" altLang="zh-CN" sz="2300" b="0" i="1" kern="0" dirty="0">
                <a:solidFill>
                  <a:srgbClr val="0000FF"/>
                </a:solidFill>
                <a:ea typeface="黑体" pitchFamily="49" charset="-122"/>
                <a:cs typeface="Times New Roman" pitchFamily="18" charset="0"/>
              </a:rPr>
              <a:t>D</a:t>
            </a:r>
            <a:r>
              <a:rPr lang="en-US" altLang="zh-CN" sz="2300" b="0" i="1" kern="0" baseline="-25000" dirty="0">
                <a:solidFill>
                  <a:srgbClr val="0000FF"/>
                </a:solidFill>
                <a:ea typeface="黑体" pitchFamily="49" charset="-122"/>
                <a:cs typeface="Times New Roman" pitchFamily="18" charset="0"/>
              </a:rPr>
              <a:t>1</a:t>
            </a:r>
            <a:r>
              <a:rPr lang="en-US" altLang="zh-CN" sz="2300" b="0" kern="0" dirty="0">
                <a:solidFill>
                  <a:srgbClr val="0000FF"/>
                </a:solidFill>
                <a:ea typeface="黑体" pitchFamily="49" charset="-122"/>
                <a:cs typeface="Times New Roman" pitchFamily="18" charset="0"/>
                <a:sym typeface="Symbol"/>
              </a:rPr>
              <a:t></a:t>
            </a:r>
            <a:r>
              <a:rPr lang="en-US" altLang="zh-CN" sz="2300" b="0" i="1" kern="0" dirty="0">
                <a:solidFill>
                  <a:srgbClr val="0000FF"/>
                </a:solidFill>
                <a:ea typeface="黑体" pitchFamily="49" charset="-122"/>
                <a:cs typeface="Times New Roman" pitchFamily="18" charset="0"/>
              </a:rPr>
              <a:t>D</a:t>
            </a:r>
            <a:r>
              <a:rPr lang="en-US" altLang="zh-CN" sz="2300" b="0" kern="0" dirty="0">
                <a:solidFill>
                  <a:srgbClr val="0000FF"/>
                </a:solidFill>
                <a:ea typeface="黑体" pitchFamily="49" charset="-122"/>
                <a:cs typeface="Times New Roman" pitchFamily="18" charset="0"/>
              </a:rPr>
              <a:t>, </a:t>
            </a:r>
            <a:r>
              <a:rPr lang="zh-CN" altLang="en-US" sz="2300" b="0" kern="0" dirty="0">
                <a:solidFill>
                  <a:srgbClr val="0000FF"/>
                </a:solidFill>
                <a:ea typeface="黑体" pitchFamily="49" charset="-122"/>
                <a:cs typeface="Times New Roman" pitchFamily="18" charset="0"/>
              </a:rPr>
              <a:t>计算</a:t>
            </a:r>
            <a:r>
              <a:rPr lang="en-US" altLang="zh-CN" sz="2300" b="0" kern="0" dirty="0">
                <a:solidFill>
                  <a:srgbClr val="0000FF"/>
                </a:solidFill>
                <a:ea typeface="黑体" pitchFamily="49" charset="-122"/>
                <a:cs typeface="Times New Roman" pitchFamily="18" charset="0"/>
              </a:rPr>
              <a:t> </a:t>
            </a:r>
            <a:r>
              <a:rPr lang="en-US" altLang="zh-CN" sz="2300" b="0" i="1" kern="0" dirty="0">
                <a:solidFill>
                  <a:srgbClr val="0000FF"/>
                </a:solidFill>
                <a:ea typeface="黑体" pitchFamily="49" charset="-122"/>
                <a:cs typeface="Times New Roman" pitchFamily="18" charset="0"/>
              </a:rPr>
              <a:t>f(D</a:t>
            </a:r>
            <a:r>
              <a:rPr lang="en-US" altLang="zh-CN" sz="2300" b="0" i="1" kern="0" baseline="-25000" dirty="0">
                <a:solidFill>
                  <a:srgbClr val="0000FF"/>
                </a:solidFill>
                <a:ea typeface="黑体" pitchFamily="49" charset="-122"/>
                <a:cs typeface="Times New Roman" pitchFamily="18" charset="0"/>
              </a:rPr>
              <a:t>1</a:t>
            </a:r>
            <a:r>
              <a:rPr lang="en-US" altLang="zh-CN" sz="2300" b="0" i="1" kern="0" dirty="0">
                <a:solidFill>
                  <a:srgbClr val="0000FF"/>
                </a:solidFill>
                <a:ea typeface="黑体" pitchFamily="49" charset="-122"/>
                <a:cs typeface="Times New Roman" pitchFamily="18" charset="0"/>
              </a:rPr>
              <a:t>)</a:t>
            </a:r>
            <a:r>
              <a:rPr lang="en-US" altLang="zh-CN" sz="2300" b="0" kern="0" dirty="0">
                <a:solidFill>
                  <a:srgbClr val="0000FF"/>
                </a:solidFill>
                <a:ea typeface="黑体" pitchFamily="49" charset="-122"/>
                <a:cs typeface="Times New Roman" pitchFamily="18" charset="0"/>
              </a:rPr>
              <a:t>, </a:t>
            </a:r>
            <a:r>
              <a:rPr lang="zh-CN" altLang="en-US" sz="2300" b="0" kern="0" dirty="0">
                <a:solidFill>
                  <a:srgbClr val="0000FF"/>
                </a:solidFill>
                <a:ea typeface="黑体" pitchFamily="49" charset="-122"/>
                <a:cs typeface="Times New Roman" pitchFamily="18" charset="0"/>
              </a:rPr>
              <a:t>近似</a:t>
            </a:r>
            <a:r>
              <a:rPr lang="en-US" altLang="zh-CN" sz="2300" b="0" kern="0" dirty="0">
                <a:solidFill>
                  <a:srgbClr val="0000FF"/>
                </a:solidFill>
                <a:ea typeface="黑体" pitchFamily="49" charset="-122"/>
                <a:cs typeface="Times New Roman" pitchFamily="18" charset="0"/>
              </a:rPr>
              <a:t> </a:t>
            </a:r>
            <a:r>
              <a:rPr lang="en-US" altLang="zh-CN" sz="2300" b="0" i="1" kern="0" dirty="0">
                <a:solidFill>
                  <a:srgbClr val="0000FF"/>
                </a:solidFill>
                <a:ea typeface="黑体" pitchFamily="49" charset="-122"/>
                <a:cs typeface="Times New Roman" pitchFamily="18" charset="0"/>
              </a:rPr>
              <a:t>f(D);</a:t>
            </a:r>
            <a:endParaRPr lang="en-US" altLang="zh-CN" sz="23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300" b="0" kern="0" dirty="0">
                <a:solidFill>
                  <a:srgbClr val="0000FF"/>
                </a:solidFill>
                <a:ea typeface="黑体" pitchFamily="49" charset="-122"/>
                <a:cs typeface="Times New Roman" pitchFamily="18" charset="0"/>
              </a:rPr>
              <a:t>若</a:t>
            </a:r>
            <a:r>
              <a:rPr lang="en-US" altLang="zh-CN" sz="2300" b="0" kern="0" dirty="0">
                <a:solidFill>
                  <a:srgbClr val="0000FF"/>
                </a:solidFill>
                <a:ea typeface="黑体" pitchFamily="49" charset="-122"/>
                <a:cs typeface="Times New Roman" pitchFamily="18" charset="0"/>
              </a:rPr>
              <a:t>|</a:t>
            </a:r>
            <a:r>
              <a:rPr lang="en-US" altLang="zh-CN" sz="2300" b="0" i="1" kern="0" dirty="0">
                <a:solidFill>
                  <a:srgbClr val="0000FF"/>
                </a:solidFill>
                <a:ea typeface="黑体" pitchFamily="49" charset="-122"/>
                <a:cs typeface="Times New Roman" pitchFamily="18" charset="0"/>
              </a:rPr>
              <a:t>f(D</a:t>
            </a:r>
            <a:r>
              <a:rPr lang="en-US" altLang="zh-CN" sz="2300" b="0" i="1" kern="0" baseline="-25000" dirty="0">
                <a:solidFill>
                  <a:srgbClr val="0000FF"/>
                </a:solidFill>
                <a:ea typeface="黑体" pitchFamily="49" charset="-122"/>
                <a:cs typeface="Times New Roman" pitchFamily="18" charset="0"/>
              </a:rPr>
              <a:t>1</a:t>
            </a:r>
            <a:r>
              <a:rPr lang="en-US" altLang="zh-CN" sz="2300" b="0" i="1" kern="0" dirty="0">
                <a:solidFill>
                  <a:srgbClr val="0000FF"/>
                </a:solidFill>
                <a:ea typeface="黑体" pitchFamily="49" charset="-122"/>
                <a:cs typeface="Times New Roman" pitchFamily="18" charset="0"/>
              </a:rPr>
              <a:t>)-f(D)</a:t>
            </a:r>
            <a:r>
              <a:rPr lang="en-US" altLang="zh-CN" sz="2300" b="0" kern="0" dirty="0">
                <a:solidFill>
                  <a:srgbClr val="0000FF"/>
                </a:solidFill>
                <a:ea typeface="黑体" pitchFamily="49" charset="-122"/>
                <a:cs typeface="Times New Roman" pitchFamily="18" charset="0"/>
              </a:rPr>
              <a:t>|&gt;</a:t>
            </a:r>
            <a:r>
              <a:rPr lang="en-US" altLang="zh-CN" sz="2300" b="0" kern="0" dirty="0">
                <a:solidFill>
                  <a:srgbClr val="0000FF"/>
                </a:solidFill>
                <a:ea typeface="黑体" pitchFamily="49" charset="-122"/>
                <a:cs typeface="Times New Roman" pitchFamily="18" charset="0"/>
                <a:sym typeface="Symbol"/>
              </a:rPr>
              <a:t></a:t>
            </a:r>
            <a:r>
              <a:rPr lang="en-US" altLang="zh-CN" sz="2300" b="0" kern="0" dirty="0">
                <a:solidFill>
                  <a:srgbClr val="0000FF"/>
                </a:solidFill>
                <a:ea typeface="黑体" pitchFamily="49" charset="-122"/>
                <a:cs typeface="Times New Roman" pitchFamily="18" charset="0"/>
              </a:rPr>
              <a:t>,  </a:t>
            </a:r>
            <a:r>
              <a:rPr lang="zh-CN" altLang="en-US" sz="2300" b="0" kern="0" dirty="0">
                <a:solidFill>
                  <a:srgbClr val="0000FF"/>
                </a:solidFill>
                <a:ea typeface="黑体" pitchFamily="49" charset="-122"/>
                <a:cs typeface="Times New Roman" pitchFamily="18" charset="0"/>
              </a:rPr>
              <a:t>选择</a:t>
            </a:r>
            <a:r>
              <a:rPr lang="en-US" altLang="zh-CN" sz="2300" b="0" i="1" kern="0" dirty="0">
                <a:solidFill>
                  <a:srgbClr val="0000FF"/>
                </a:solidFill>
                <a:ea typeface="黑体" pitchFamily="49" charset="-122"/>
                <a:cs typeface="Times New Roman" pitchFamily="18" charset="0"/>
              </a:rPr>
              <a:t>D</a:t>
            </a:r>
            <a:r>
              <a:rPr lang="en-US" altLang="zh-CN" sz="2300" b="0" i="1" kern="0" baseline="-25000" dirty="0">
                <a:solidFill>
                  <a:srgbClr val="0000FF"/>
                </a:solidFill>
                <a:ea typeface="黑体" pitchFamily="49" charset="-122"/>
                <a:cs typeface="Times New Roman" pitchFamily="18" charset="0"/>
              </a:rPr>
              <a:t>2</a:t>
            </a:r>
            <a:r>
              <a:rPr lang="en-US" altLang="zh-CN" sz="2300" b="0" kern="0" dirty="0">
                <a:solidFill>
                  <a:srgbClr val="0000FF"/>
                </a:solidFill>
                <a:ea typeface="黑体" pitchFamily="49" charset="-122"/>
                <a:cs typeface="Times New Roman" pitchFamily="18" charset="0"/>
                <a:sym typeface="Symbol"/>
              </a:rPr>
              <a:t></a:t>
            </a:r>
            <a:r>
              <a:rPr lang="en-US" altLang="zh-CN" sz="2300" b="0" i="1" kern="0" dirty="0">
                <a:solidFill>
                  <a:srgbClr val="0000FF"/>
                </a:solidFill>
                <a:ea typeface="黑体" pitchFamily="49" charset="-122"/>
                <a:cs typeface="Times New Roman" pitchFamily="18" charset="0"/>
              </a:rPr>
              <a:t>D-D1</a:t>
            </a:r>
            <a:r>
              <a:rPr lang="en-US" altLang="zh-CN" sz="2300" b="0" kern="0" dirty="0">
                <a:solidFill>
                  <a:srgbClr val="0000FF"/>
                </a:solidFill>
                <a:ea typeface="黑体" pitchFamily="49" charset="-122"/>
                <a:cs typeface="Times New Roman" pitchFamily="18" charset="0"/>
              </a:rPr>
              <a:t>, </a:t>
            </a:r>
            <a:endParaRPr lang="en-US" altLang="zh-CN" sz="23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pPr>
            <a:r>
              <a:rPr lang="en-US" altLang="zh-CN" sz="2300" b="0" kern="0" dirty="0">
                <a:solidFill>
                  <a:srgbClr val="0000FF"/>
                </a:solidFill>
                <a:ea typeface="黑体" pitchFamily="49" charset="-122"/>
                <a:cs typeface="Times New Roman" pitchFamily="18" charset="0"/>
              </a:rPr>
              <a:t>     </a:t>
            </a:r>
            <a:r>
              <a:rPr lang="zh-CN" altLang="en-US" sz="2300" b="0" kern="0" dirty="0">
                <a:solidFill>
                  <a:srgbClr val="0000FF"/>
                </a:solidFill>
                <a:ea typeface="黑体" pitchFamily="49" charset="-122"/>
                <a:cs typeface="Times New Roman" pitchFamily="18" charset="0"/>
              </a:rPr>
              <a:t>计算</a:t>
            </a:r>
            <a:r>
              <a:rPr lang="en-US" altLang="zh-CN" sz="2300" b="0" i="1" kern="0" dirty="0">
                <a:solidFill>
                  <a:srgbClr val="0000FF"/>
                </a:solidFill>
                <a:ea typeface="黑体" pitchFamily="49" charset="-122"/>
                <a:cs typeface="Times New Roman" pitchFamily="18" charset="0"/>
              </a:rPr>
              <a:t>f(D</a:t>
            </a:r>
            <a:r>
              <a:rPr lang="en-US" altLang="zh-CN" sz="2300" b="0" i="1" kern="0" baseline="-25000" dirty="0">
                <a:solidFill>
                  <a:srgbClr val="0000FF"/>
                </a:solidFill>
                <a:ea typeface="黑体" pitchFamily="49" charset="-122"/>
                <a:cs typeface="Times New Roman" pitchFamily="18" charset="0"/>
              </a:rPr>
              <a:t>2</a:t>
            </a:r>
            <a:r>
              <a:rPr lang="en-US" altLang="zh-CN" sz="2300" b="0" i="1" kern="0" dirty="0">
                <a:solidFill>
                  <a:srgbClr val="0000FF"/>
                </a:solidFill>
                <a:ea typeface="黑体" pitchFamily="49" charset="-122"/>
                <a:cs typeface="Times New Roman" pitchFamily="18" charset="0"/>
              </a:rPr>
              <a:t>)</a:t>
            </a:r>
            <a:r>
              <a:rPr lang="zh-CN" altLang="en-US" sz="2300" b="0" kern="0" dirty="0">
                <a:solidFill>
                  <a:srgbClr val="0000FF"/>
                </a:solidFill>
                <a:ea typeface="黑体" pitchFamily="49" charset="-122"/>
                <a:cs typeface="Times New Roman" pitchFamily="18" charset="0"/>
              </a:rPr>
              <a:t>和</a:t>
            </a:r>
            <a:r>
              <a:rPr lang="en-US" altLang="zh-CN" sz="2300" b="0" i="1" kern="0" dirty="0">
                <a:solidFill>
                  <a:srgbClr val="0000FF"/>
                </a:solidFill>
                <a:ea typeface="黑体" pitchFamily="49" charset="-122"/>
                <a:cs typeface="Times New Roman" pitchFamily="18" charset="0"/>
              </a:rPr>
              <a:t>f(D</a:t>
            </a:r>
            <a:r>
              <a:rPr lang="en-US" altLang="zh-CN" sz="2300" b="0" i="1" kern="0" baseline="-25000" dirty="0">
                <a:solidFill>
                  <a:srgbClr val="0000FF"/>
                </a:solidFill>
                <a:ea typeface="黑体" pitchFamily="49" charset="-122"/>
                <a:cs typeface="Times New Roman" pitchFamily="18" charset="0"/>
              </a:rPr>
              <a:t>1</a:t>
            </a:r>
            <a:r>
              <a:rPr lang="en-US" altLang="zh-CN" sz="2300" b="0" i="1" kern="0" dirty="0">
                <a:solidFill>
                  <a:srgbClr val="0000FF"/>
                </a:solidFill>
                <a:ea typeface="黑体" pitchFamily="49" charset="-122"/>
                <a:cs typeface="Times New Roman" pitchFamily="18" charset="0"/>
              </a:rPr>
              <a:t>)</a:t>
            </a:r>
            <a:r>
              <a:rPr lang="en-US" altLang="zh-CN" sz="2300" b="0" kern="0" dirty="0">
                <a:solidFill>
                  <a:srgbClr val="0000FF"/>
                </a:solidFill>
                <a:ea typeface="黑体" pitchFamily="49" charset="-122"/>
                <a:cs typeface="Times New Roman" pitchFamily="18" charset="0"/>
                <a:sym typeface="Symbol"/>
              </a:rPr>
              <a:t></a:t>
            </a:r>
            <a:r>
              <a:rPr lang="en-US" altLang="zh-CN" sz="2300" b="0" i="1" kern="0" dirty="0">
                <a:solidFill>
                  <a:srgbClr val="0000FF"/>
                </a:solidFill>
                <a:ea typeface="黑体" pitchFamily="49" charset="-122"/>
                <a:cs typeface="Times New Roman" pitchFamily="18" charset="0"/>
              </a:rPr>
              <a:t>f(D</a:t>
            </a:r>
            <a:r>
              <a:rPr lang="en-US" altLang="zh-CN" sz="2300" b="0" i="1" kern="0" baseline="-25000" dirty="0">
                <a:solidFill>
                  <a:srgbClr val="0000FF"/>
                </a:solidFill>
                <a:ea typeface="黑体" pitchFamily="49" charset="-122"/>
                <a:cs typeface="Times New Roman" pitchFamily="18" charset="0"/>
              </a:rPr>
              <a:t>2</a:t>
            </a:r>
            <a:r>
              <a:rPr lang="en-US" altLang="zh-CN" sz="2300" b="0" i="1" kern="0" dirty="0">
                <a:solidFill>
                  <a:srgbClr val="0000FF"/>
                </a:solidFill>
                <a:ea typeface="黑体" pitchFamily="49" charset="-122"/>
                <a:cs typeface="Times New Roman" pitchFamily="18" charset="0"/>
              </a:rPr>
              <a:t>)</a:t>
            </a:r>
            <a:r>
              <a:rPr lang="en-US" altLang="zh-CN" sz="2300" b="0" kern="0" dirty="0">
                <a:solidFill>
                  <a:srgbClr val="0000FF"/>
                </a:solidFill>
                <a:ea typeface="黑体" pitchFamily="49" charset="-122"/>
                <a:cs typeface="Times New Roman" pitchFamily="18" charset="0"/>
              </a:rPr>
              <a:t>, </a:t>
            </a:r>
            <a:r>
              <a:rPr lang="zh-CN" altLang="en-US" sz="2300" b="0" kern="0" dirty="0">
                <a:solidFill>
                  <a:srgbClr val="0000FF"/>
                </a:solidFill>
                <a:ea typeface="黑体" pitchFamily="49" charset="-122"/>
                <a:cs typeface="Times New Roman" pitchFamily="18" charset="0"/>
              </a:rPr>
              <a:t>近似</a:t>
            </a:r>
            <a:r>
              <a:rPr lang="en-US" altLang="zh-CN" sz="2300" b="0" i="1" kern="0" dirty="0">
                <a:solidFill>
                  <a:srgbClr val="0000FF"/>
                </a:solidFill>
                <a:ea typeface="黑体" pitchFamily="49" charset="-122"/>
                <a:cs typeface="Times New Roman" pitchFamily="18" charset="0"/>
              </a:rPr>
              <a:t>f(D)</a:t>
            </a:r>
            <a:r>
              <a:rPr lang="en-US" altLang="zh-CN" sz="2300" b="0" kern="0" dirty="0">
                <a:solidFill>
                  <a:srgbClr val="0000FF"/>
                </a:solidFill>
                <a:ea typeface="黑体" pitchFamily="49" charset="-122"/>
                <a:cs typeface="Times New Roman" pitchFamily="18" charset="0"/>
              </a:rPr>
              <a:t>, </a:t>
            </a:r>
            <a:r>
              <a:rPr lang="zh-CN" altLang="en-US" sz="2300" b="0" kern="0" dirty="0">
                <a:solidFill>
                  <a:srgbClr val="0000FF"/>
                </a:solidFill>
                <a:ea typeface="黑体" pitchFamily="49" charset="-122"/>
                <a:cs typeface="Times New Roman" pitchFamily="18" charset="0"/>
              </a:rPr>
              <a:t>减少误差</a:t>
            </a:r>
            <a:r>
              <a:rPr lang="en-US" altLang="zh-CN" sz="2300" b="0" kern="0" dirty="0">
                <a:solidFill>
                  <a:srgbClr val="0000FF"/>
                </a:solidFill>
                <a:ea typeface="黑体" pitchFamily="49" charset="-122"/>
                <a:cs typeface="Times New Roman" pitchFamily="18" charset="0"/>
              </a:rPr>
              <a:t>;</a:t>
            </a:r>
            <a:endParaRPr lang="en-US" altLang="zh-CN" sz="23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300" b="0" kern="0" dirty="0">
                <a:solidFill>
                  <a:srgbClr val="0000FF"/>
                </a:solidFill>
                <a:ea typeface="黑体" pitchFamily="49" charset="-122"/>
                <a:cs typeface="Times New Roman" pitchFamily="18" charset="0"/>
              </a:rPr>
              <a:t>一般地</a:t>
            </a:r>
            <a:r>
              <a:rPr lang="en-US" altLang="zh-CN" sz="2300" b="0" kern="0" dirty="0">
                <a:solidFill>
                  <a:srgbClr val="0000FF"/>
                </a:solidFill>
                <a:ea typeface="黑体" pitchFamily="49" charset="-122"/>
                <a:cs typeface="Times New Roman" pitchFamily="18" charset="0"/>
              </a:rPr>
              <a:t>, </a:t>
            </a:r>
            <a:r>
              <a:rPr lang="zh-CN" altLang="en-US" sz="2300" b="0" kern="0" dirty="0">
                <a:solidFill>
                  <a:srgbClr val="0000FF"/>
                </a:solidFill>
                <a:ea typeface="黑体" pitchFamily="49" charset="-122"/>
                <a:cs typeface="Times New Roman" pitchFamily="18" charset="0"/>
              </a:rPr>
              <a:t>若</a:t>
            </a:r>
            <a:r>
              <a:rPr lang="en-US" altLang="zh-CN" sz="2300" b="0" kern="0" dirty="0">
                <a:solidFill>
                  <a:srgbClr val="0000FF"/>
                </a:solidFill>
                <a:ea typeface="黑体" pitchFamily="49" charset="-122"/>
                <a:cs typeface="Times New Roman" pitchFamily="18" charset="0"/>
              </a:rPr>
              <a:t>|</a:t>
            </a:r>
            <a:r>
              <a:rPr lang="en-US" altLang="zh-CN" sz="2300" b="0" i="1" kern="0" dirty="0">
                <a:solidFill>
                  <a:srgbClr val="0000FF"/>
                </a:solidFill>
                <a:ea typeface="黑体" pitchFamily="49" charset="-122"/>
                <a:cs typeface="Times New Roman" pitchFamily="18" charset="0"/>
              </a:rPr>
              <a:t>f(D</a:t>
            </a:r>
            <a:r>
              <a:rPr lang="en-US" altLang="zh-CN" sz="2300" b="0" i="1" kern="0" baseline="-25000" dirty="0">
                <a:solidFill>
                  <a:srgbClr val="0000FF"/>
                </a:solidFill>
                <a:ea typeface="黑体" pitchFamily="49" charset="-122"/>
                <a:cs typeface="Times New Roman" pitchFamily="18" charset="0"/>
              </a:rPr>
              <a:t>1</a:t>
            </a:r>
            <a:r>
              <a:rPr lang="en-US" altLang="zh-CN" sz="2300" b="0" i="1" kern="0" dirty="0">
                <a:solidFill>
                  <a:srgbClr val="0000FF"/>
                </a:solidFill>
                <a:ea typeface="黑体" pitchFamily="49" charset="-122"/>
                <a:cs typeface="Times New Roman" pitchFamily="18" charset="0"/>
              </a:rPr>
              <a:t>)</a:t>
            </a:r>
            <a:r>
              <a:rPr lang="en-US" altLang="zh-CN" sz="2300" b="0" kern="0" dirty="0">
                <a:solidFill>
                  <a:srgbClr val="0000FF"/>
                </a:solidFill>
                <a:ea typeface="黑体" pitchFamily="49" charset="-122"/>
                <a:cs typeface="Times New Roman" pitchFamily="18" charset="0"/>
                <a:sym typeface="Symbol"/>
              </a:rPr>
              <a:t></a:t>
            </a:r>
            <a:r>
              <a:rPr lang="en-US" altLang="zh-CN" sz="2300" b="0" i="1" kern="0" dirty="0">
                <a:solidFill>
                  <a:srgbClr val="0000FF"/>
                </a:solidFill>
                <a:ea typeface="黑体" pitchFamily="49" charset="-122"/>
                <a:cs typeface="Times New Roman" pitchFamily="18" charset="0"/>
              </a:rPr>
              <a:t>f(D</a:t>
            </a:r>
            <a:r>
              <a:rPr lang="en-US" altLang="zh-CN" sz="2300" b="0" i="1" kern="0" baseline="-25000" dirty="0">
                <a:solidFill>
                  <a:srgbClr val="0000FF"/>
                </a:solidFill>
                <a:ea typeface="黑体" pitchFamily="49" charset="-122"/>
                <a:cs typeface="Times New Roman" pitchFamily="18" charset="0"/>
              </a:rPr>
              <a:t>2</a:t>
            </a:r>
            <a:r>
              <a:rPr lang="en-US" altLang="zh-CN" sz="2300" b="0" i="1" kern="0" dirty="0">
                <a:solidFill>
                  <a:srgbClr val="0000FF"/>
                </a:solidFill>
                <a:ea typeface="黑体" pitchFamily="49" charset="-122"/>
                <a:cs typeface="Times New Roman" pitchFamily="18" charset="0"/>
              </a:rPr>
              <a:t>)</a:t>
            </a:r>
            <a:r>
              <a:rPr lang="en-US" altLang="zh-CN" sz="2300" b="0" kern="0" dirty="0">
                <a:solidFill>
                  <a:srgbClr val="0000FF"/>
                </a:solidFill>
                <a:ea typeface="黑体" pitchFamily="49" charset="-122"/>
                <a:cs typeface="Times New Roman" pitchFamily="18" charset="0"/>
                <a:sym typeface="Symbol"/>
              </a:rPr>
              <a:t>…</a:t>
            </a:r>
            <a:r>
              <a:rPr lang="en-US" altLang="zh-CN" sz="2300" b="0" i="1" kern="0" dirty="0">
                <a:solidFill>
                  <a:srgbClr val="0000FF"/>
                </a:solidFill>
                <a:ea typeface="黑体" pitchFamily="49" charset="-122"/>
                <a:cs typeface="Times New Roman" pitchFamily="18" charset="0"/>
              </a:rPr>
              <a:t>f(D</a:t>
            </a:r>
            <a:r>
              <a:rPr lang="en-US" altLang="zh-CN" sz="2300" b="0" i="1" kern="0" baseline="-25000" dirty="0">
                <a:solidFill>
                  <a:srgbClr val="0000FF"/>
                </a:solidFill>
                <a:ea typeface="黑体" pitchFamily="49" charset="-122"/>
                <a:cs typeface="Times New Roman" pitchFamily="18" charset="0"/>
              </a:rPr>
              <a:t>i</a:t>
            </a:r>
            <a:r>
              <a:rPr lang="en-US" altLang="zh-CN" sz="2300" b="0" i="1" kern="0" dirty="0">
                <a:solidFill>
                  <a:srgbClr val="0000FF"/>
                </a:solidFill>
                <a:ea typeface="黑体" pitchFamily="49" charset="-122"/>
                <a:cs typeface="Times New Roman" pitchFamily="18" charset="0"/>
              </a:rPr>
              <a:t>) </a:t>
            </a:r>
            <a:r>
              <a:rPr lang="en-US" altLang="zh-CN" sz="2300" b="0" kern="0" dirty="0">
                <a:solidFill>
                  <a:srgbClr val="0000FF"/>
                </a:solidFill>
                <a:ea typeface="黑体" pitchFamily="49" charset="-122"/>
                <a:cs typeface="Times New Roman" pitchFamily="18" charset="0"/>
              </a:rPr>
              <a:t>- </a:t>
            </a:r>
            <a:r>
              <a:rPr lang="en-US" altLang="zh-CN" sz="2300" b="0" i="1" kern="0" dirty="0">
                <a:solidFill>
                  <a:srgbClr val="0000FF"/>
                </a:solidFill>
                <a:ea typeface="黑体" pitchFamily="49" charset="-122"/>
                <a:cs typeface="Times New Roman" pitchFamily="18" charset="0"/>
              </a:rPr>
              <a:t>f(D)</a:t>
            </a:r>
            <a:r>
              <a:rPr lang="en-US" altLang="zh-CN" sz="2300" b="0" kern="0" dirty="0">
                <a:solidFill>
                  <a:srgbClr val="0000FF"/>
                </a:solidFill>
                <a:ea typeface="黑体" pitchFamily="49" charset="-122"/>
                <a:cs typeface="Times New Roman" pitchFamily="18" charset="0"/>
              </a:rPr>
              <a:t>|&gt;</a:t>
            </a:r>
            <a:r>
              <a:rPr lang="en-US" altLang="zh-CN" sz="2300" b="0" kern="0" dirty="0">
                <a:solidFill>
                  <a:srgbClr val="0000FF"/>
                </a:solidFill>
                <a:ea typeface="黑体" pitchFamily="49" charset="-122"/>
                <a:cs typeface="Times New Roman" pitchFamily="18" charset="0"/>
                <a:sym typeface="Symbol"/>
              </a:rPr>
              <a:t>, </a:t>
            </a:r>
            <a:endParaRPr lang="en-US" altLang="zh-CN" sz="2300" b="0" kern="0" dirty="0">
              <a:solidFill>
                <a:srgbClr val="0000FF"/>
              </a:solidFill>
              <a:ea typeface="黑体" pitchFamily="49" charset="-122"/>
              <a:cs typeface="Times New Roman" pitchFamily="18" charset="0"/>
              <a:sym typeface="Symbol"/>
            </a:endParaRPr>
          </a:p>
          <a:p>
            <a:pPr marL="800100" lvl="2" indent="-342900" eaLnBrk="0" hangingPunct="0">
              <a:spcBef>
                <a:spcPts val="0"/>
              </a:spcBef>
              <a:spcAft>
                <a:spcPts val="0"/>
              </a:spcAft>
              <a:buClr>
                <a:srgbClr val="800000"/>
              </a:buClr>
              <a:buSzPct val="60000"/>
            </a:pPr>
            <a:r>
              <a:rPr lang="en-US" altLang="zh-CN" sz="2300" b="0" kern="0" dirty="0">
                <a:solidFill>
                  <a:srgbClr val="0000FF"/>
                </a:solidFill>
                <a:ea typeface="黑体" pitchFamily="49" charset="-122"/>
                <a:cs typeface="Times New Roman" pitchFamily="18" charset="0"/>
                <a:sym typeface="Symbol"/>
              </a:rPr>
              <a:t>     </a:t>
            </a:r>
            <a:r>
              <a:rPr lang="zh-CN" altLang="en-US" sz="2300" b="0" kern="0" dirty="0">
                <a:solidFill>
                  <a:srgbClr val="0000FF"/>
                </a:solidFill>
                <a:ea typeface="黑体" pitchFamily="49" charset="-122"/>
                <a:cs typeface="Times New Roman" pitchFamily="18" charset="0"/>
                <a:sym typeface="Symbol"/>
              </a:rPr>
              <a:t>选择</a:t>
            </a:r>
            <a:r>
              <a:rPr lang="en-US" altLang="zh-CN" sz="2300" b="0" i="1" kern="0" dirty="0">
                <a:solidFill>
                  <a:srgbClr val="0000FF"/>
                </a:solidFill>
                <a:ea typeface="黑体" pitchFamily="49" charset="-122"/>
                <a:cs typeface="Times New Roman" pitchFamily="18" charset="0"/>
              </a:rPr>
              <a:t>D</a:t>
            </a:r>
            <a:r>
              <a:rPr lang="en-US" altLang="zh-CN" sz="2300" b="0" i="1" kern="0" baseline="-25000" dirty="0">
                <a:solidFill>
                  <a:srgbClr val="0000FF"/>
                </a:solidFill>
                <a:ea typeface="黑体" pitchFamily="49" charset="-122"/>
                <a:cs typeface="Times New Roman" pitchFamily="18" charset="0"/>
              </a:rPr>
              <a:t>i+1</a:t>
            </a:r>
            <a:r>
              <a:rPr lang="en-US" altLang="zh-CN" sz="2300" b="0" kern="0" dirty="0">
                <a:solidFill>
                  <a:srgbClr val="0000FF"/>
                </a:solidFill>
                <a:ea typeface="黑体" pitchFamily="49" charset="-122"/>
                <a:cs typeface="Times New Roman" pitchFamily="18" charset="0"/>
                <a:sym typeface="Symbol"/>
              </a:rPr>
              <a:t></a:t>
            </a:r>
            <a:r>
              <a:rPr lang="en-US" altLang="zh-CN" sz="2300" b="0" i="1" kern="0" dirty="0">
                <a:solidFill>
                  <a:srgbClr val="0000FF"/>
                </a:solidFill>
                <a:ea typeface="黑体" pitchFamily="49" charset="-122"/>
                <a:cs typeface="Times New Roman" pitchFamily="18" charset="0"/>
              </a:rPr>
              <a:t>D-D</a:t>
            </a:r>
            <a:r>
              <a:rPr lang="en-US" altLang="zh-CN" sz="2300" b="0" i="1" kern="0" baseline="-25000" dirty="0">
                <a:solidFill>
                  <a:srgbClr val="0000FF"/>
                </a:solidFill>
                <a:ea typeface="黑体" pitchFamily="49" charset="-122"/>
                <a:cs typeface="Times New Roman" pitchFamily="18" charset="0"/>
              </a:rPr>
              <a:t>1</a:t>
            </a:r>
            <a:r>
              <a:rPr lang="en-US" altLang="zh-CN" sz="2300" b="0" i="1" kern="0" dirty="0">
                <a:solidFill>
                  <a:srgbClr val="0000FF"/>
                </a:solidFill>
                <a:ea typeface="黑体" pitchFamily="49" charset="-122"/>
                <a:cs typeface="Times New Roman" pitchFamily="18" charset="0"/>
              </a:rPr>
              <a:t>-…-D</a:t>
            </a:r>
            <a:r>
              <a:rPr lang="en-US" altLang="zh-CN" sz="2300" b="0" i="1" kern="0" baseline="-25000" dirty="0">
                <a:solidFill>
                  <a:srgbClr val="0000FF"/>
                </a:solidFill>
                <a:ea typeface="黑体" pitchFamily="49" charset="-122"/>
                <a:cs typeface="Times New Roman" pitchFamily="18" charset="0"/>
              </a:rPr>
              <a:t>i</a:t>
            </a:r>
            <a:r>
              <a:rPr lang="en-US" altLang="zh-CN" sz="2300" b="0" kern="0" dirty="0">
                <a:solidFill>
                  <a:srgbClr val="0000FF"/>
                </a:solidFill>
                <a:ea typeface="黑体" pitchFamily="49" charset="-122"/>
                <a:cs typeface="Times New Roman" pitchFamily="18" charset="0"/>
              </a:rPr>
              <a:t>,</a:t>
            </a:r>
            <a:r>
              <a:rPr lang="zh-CN" altLang="en-US" sz="2300" b="0" kern="0" dirty="0">
                <a:solidFill>
                  <a:srgbClr val="0000FF"/>
                </a:solidFill>
                <a:ea typeface="黑体" pitchFamily="49" charset="-122"/>
                <a:cs typeface="Times New Roman" pitchFamily="18" charset="0"/>
              </a:rPr>
              <a:t> 计算</a:t>
            </a:r>
            <a:r>
              <a:rPr lang="en-US" altLang="zh-CN" sz="2300" b="0" kern="0" dirty="0">
                <a:solidFill>
                  <a:srgbClr val="0000FF"/>
                </a:solidFill>
                <a:ea typeface="黑体" pitchFamily="49" charset="-122"/>
                <a:cs typeface="Times New Roman" pitchFamily="18" charset="0"/>
              </a:rPr>
              <a:t> </a:t>
            </a:r>
            <a:r>
              <a:rPr lang="en-US" altLang="zh-CN" sz="2300" b="0" i="1" kern="0" dirty="0">
                <a:solidFill>
                  <a:srgbClr val="0000FF"/>
                </a:solidFill>
                <a:ea typeface="黑体" pitchFamily="49" charset="-122"/>
                <a:cs typeface="Times New Roman" pitchFamily="18" charset="0"/>
              </a:rPr>
              <a:t>f(D</a:t>
            </a:r>
            <a:r>
              <a:rPr lang="en-US" altLang="zh-CN" sz="2300" b="0" i="1" kern="0" baseline="-25000" dirty="0">
                <a:solidFill>
                  <a:srgbClr val="0000FF"/>
                </a:solidFill>
                <a:ea typeface="黑体" pitchFamily="49" charset="-122"/>
                <a:cs typeface="Times New Roman" pitchFamily="18" charset="0"/>
              </a:rPr>
              <a:t>i+1</a:t>
            </a:r>
            <a:r>
              <a:rPr lang="en-US" altLang="zh-CN" sz="2300" b="0" i="1" kern="0" dirty="0">
                <a:solidFill>
                  <a:srgbClr val="0000FF"/>
                </a:solidFill>
                <a:ea typeface="黑体" pitchFamily="49" charset="-122"/>
                <a:cs typeface="Times New Roman" pitchFamily="18" charset="0"/>
              </a:rPr>
              <a:t>)</a:t>
            </a:r>
            <a:r>
              <a:rPr lang="zh-CN" altLang="en-US" sz="2300" b="0" kern="0" dirty="0">
                <a:solidFill>
                  <a:srgbClr val="0000FF"/>
                </a:solidFill>
                <a:ea typeface="黑体" pitchFamily="49" charset="-122"/>
                <a:cs typeface="Times New Roman" pitchFamily="18" charset="0"/>
              </a:rPr>
              <a:t>和 </a:t>
            </a:r>
            <a:endParaRPr lang="en-US" altLang="zh-CN" sz="23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pPr>
            <a:r>
              <a:rPr lang="en-US" altLang="zh-CN" sz="2300" b="0" kern="0" dirty="0">
                <a:solidFill>
                  <a:srgbClr val="0000FF"/>
                </a:solidFill>
                <a:ea typeface="黑体" pitchFamily="49" charset="-122"/>
                <a:cs typeface="Times New Roman" pitchFamily="18" charset="0"/>
              </a:rPr>
              <a:t>     </a:t>
            </a:r>
            <a:r>
              <a:rPr lang="en-US" altLang="zh-CN" sz="2300" b="0" i="1" kern="0" dirty="0">
                <a:solidFill>
                  <a:srgbClr val="0000FF"/>
                </a:solidFill>
                <a:ea typeface="黑体" pitchFamily="49" charset="-122"/>
                <a:cs typeface="Times New Roman" pitchFamily="18" charset="0"/>
              </a:rPr>
              <a:t>f(D</a:t>
            </a:r>
            <a:r>
              <a:rPr lang="en-US" altLang="zh-CN" sz="2300" b="0" i="1" kern="0" baseline="-25000" dirty="0">
                <a:solidFill>
                  <a:srgbClr val="0000FF"/>
                </a:solidFill>
                <a:ea typeface="黑体" pitchFamily="49" charset="-122"/>
                <a:cs typeface="Times New Roman" pitchFamily="18" charset="0"/>
              </a:rPr>
              <a:t>1</a:t>
            </a:r>
            <a:r>
              <a:rPr lang="en-US" altLang="zh-CN" sz="2300" b="0" i="1" kern="0" dirty="0">
                <a:solidFill>
                  <a:srgbClr val="0000FF"/>
                </a:solidFill>
                <a:ea typeface="黑体" pitchFamily="49" charset="-122"/>
                <a:cs typeface="Times New Roman" pitchFamily="18" charset="0"/>
              </a:rPr>
              <a:t>)</a:t>
            </a:r>
            <a:r>
              <a:rPr lang="en-US" altLang="zh-CN" sz="2300" b="0" kern="0" dirty="0">
                <a:solidFill>
                  <a:srgbClr val="0000FF"/>
                </a:solidFill>
                <a:ea typeface="黑体" pitchFamily="49" charset="-122"/>
                <a:cs typeface="Times New Roman" pitchFamily="18" charset="0"/>
                <a:sym typeface="Symbol"/>
              </a:rPr>
              <a:t>…</a:t>
            </a:r>
            <a:r>
              <a:rPr lang="en-US" altLang="zh-CN" sz="2300" b="0" i="1" kern="0" dirty="0">
                <a:solidFill>
                  <a:srgbClr val="0000FF"/>
                </a:solidFill>
                <a:ea typeface="黑体" pitchFamily="49" charset="-122"/>
                <a:cs typeface="Times New Roman" pitchFamily="18" charset="0"/>
              </a:rPr>
              <a:t>f(D</a:t>
            </a:r>
            <a:r>
              <a:rPr lang="en-US" altLang="zh-CN" sz="2300" b="0" i="1" kern="0" baseline="-25000" dirty="0">
                <a:solidFill>
                  <a:srgbClr val="0000FF"/>
                </a:solidFill>
                <a:ea typeface="黑体" pitchFamily="49" charset="-122"/>
                <a:cs typeface="Times New Roman" pitchFamily="18" charset="0"/>
              </a:rPr>
              <a:t>i</a:t>
            </a:r>
            <a:r>
              <a:rPr lang="en-US" altLang="zh-CN" sz="2300" b="0" i="1" kern="0" dirty="0">
                <a:solidFill>
                  <a:srgbClr val="0000FF"/>
                </a:solidFill>
                <a:ea typeface="黑体" pitchFamily="49" charset="-122"/>
                <a:cs typeface="Times New Roman" pitchFamily="18" charset="0"/>
              </a:rPr>
              <a:t>)</a:t>
            </a:r>
            <a:r>
              <a:rPr lang="en-US" altLang="zh-CN" sz="2300" b="0" kern="0" dirty="0">
                <a:solidFill>
                  <a:srgbClr val="0000FF"/>
                </a:solidFill>
                <a:ea typeface="黑体" pitchFamily="49" charset="-122"/>
                <a:cs typeface="Times New Roman" pitchFamily="18" charset="0"/>
                <a:sym typeface="Symbol"/>
              </a:rPr>
              <a:t></a:t>
            </a:r>
            <a:r>
              <a:rPr lang="en-US" altLang="zh-CN" sz="2300" b="0" i="1" kern="0" dirty="0">
                <a:solidFill>
                  <a:srgbClr val="0000FF"/>
                </a:solidFill>
                <a:ea typeface="黑体" pitchFamily="49" charset="-122"/>
                <a:cs typeface="Times New Roman" pitchFamily="18" charset="0"/>
                <a:sym typeface="Symbol"/>
              </a:rPr>
              <a:t>f</a:t>
            </a:r>
            <a:r>
              <a:rPr lang="en-US" altLang="zh-CN" sz="2300" b="0" i="1" kern="0" dirty="0">
                <a:solidFill>
                  <a:srgbClr val="0000FF"/>
                </a:solidFill>
                <a:ea typeface="黑体" pitchFamily="49" charset="-122"/>
                <a:cs typeface="Times New Roman" pitchFamily="18" charset="0"/>
              </a:rPr>
              <a:t>(D</a:t>
            </a:r>
            <a:r>
              <a:rPr lang="en-US" altLang="zh-CN" sz="2300" b="0" i="1" kern="0" baseline="-25000" dirty="0">
                <a:solidFill>
                  <a:srgbClr val="0000FF"/>
                </a:solidFill>
                <a:ea typeface="黑体" pitchFamily="49" charset="-122"/>
                <a:cs typeface="Times New Roman" pitchFamily="18" charset="0"/>
              </a:rPr>
              <a:t>i+1</a:t>
            </a:r>
            <a:r>
              <a:rPr lang="en-US" altLang="zh-CN" sz="2300" b="0" i="1" kern="0" dirty="0">
                <a:solidFill>
                  <a:srgbClr val="0000FF"/>
                </a:solidFill>
                <a:ea typeface="黑体" pitchFamily="49" charset="-122"/>
                <a:cs typeface="Times New Roman" pitchFamily="18" charset="0"/>
              </a:rPr>
              <a:t>)</a:t>
            </a:r>
            <a:r>
              <a:rPr lang="en-US" altLang="zh-CN" sz="2300" b="0" kern="0" dirty="0">
                <a:solidFill>
                  <a:srgbClr val="0000FF"/>
                </a:solidFill>
                <a:ea typeface="黑体" pitchFamily="49" charset="-122"/>
                <a:cs typeface="Times New Roman" pitchFamily="18" charset="0"/>
              </a:rPr>
              <a:t>, </a:t>
            </a:r>
            <a:r>
              <a:rPr lang="zh-CN" altLang="en-US" sz="2300" b="0" kern="0" dirty="0">
                <a:solidFill>
                  <a:srgbClr val="0000FF"/>
                </a:solidFill>
                <a:ea typeface="黑体" pitchFamily="49" charset="-122"/>
                <a:cs typeface="Times New Roman" pitchFamily="18" charset="0"/>
              </a:rPr>
              <a:t>近似</a:t>
            </a:r>
            <a:r>
              <a:rPr lang="en-US" altLang="zh-CN" sz="2300" b="0" i="1" kern="0" dirty="0">
                <a:solidFill>
                  <a:srgbClr val="0000FF"/>
                </a:solidFill>
                <a:ea typeface="黑体" pitchFamily="49" charset="-122"/>
                <a:cs typeface="Times New Roman" pitchFamily="18" charset="0"/>
              </a:rPr>
              <a:t> f(D)</a:t>
            </a:r>
            <a:r>
              <a:rPr lang="en-US" altLang="zh-CN" sz="2300" b="0" kern="0" dirty="0">
                <a:solidFill>
                  <a:srgbClr val="0000FF"/>
                </a:solidFill>
                <a:ea typeface="黑体" pitchFamily="49" charset="-122"/>
                <a:cs typeface="Times New Roman" pitchFamily="18" charset="0"/>
              </a:rPr>
              <a:t>, </a:t>
            </a:r>
            <a:r>
              <a:rPr lang="zh-CN" altLang="en-US" sz="2300" b="0" kern="0" dirty="0">
                <a:solidFill>
                  <a:srgbClr val="0000FF"/>
                </a:solidFill>
                <a:ea typeface="黑体" pitchFamily="49" charset="-122"/>
                <a:cs typeface="Times New Roman" pitchFamily="18" charset="0"/>
              </a:rPr>
              <a:t>减少误差</a:t>
            </a:r>
            <a:r>
              <a:rPr lang="en-US" altLang="zh-CN" sz="2300" b="0" kern="0" dirty="0">
                <a:solidFill>
                  <a:srgbClr val="0000FF"/>
                </a:solidFill>
                <a:ea typeface="黑体" pitchFamily="49" charset="-122"/>
                <a:cs typeface="Times New Roman" pitchFamily="18" charset="0"/>
              </a:rPr>
              <a:t>.</a:t>
            </a:r>
            <a:endParaRPr lang="en-US" altLang="zh-CN" sz="2300" b="0" kern="0" dirty="0">
              <a:solidFill>
                <a:srgbClr val="0000FF"/>
              </a:solidFill>
              <a:ea typeface="黑体" pitchFamily="49" charset="-122"/>
              <a:cs typeface="Times New Roman" pitchFamily="18" charset="0"/>
            </a:endParaRPr>
          </a:p>
          <a:p>
            <a:pPr lvl="1">
              <a:spcBef>
                <a:spcPts val="0"/>
              </a:spcBef>
              <a:spcAft>
                <a:spcPts val="0"/>
              </a:spcAft>
            </a:pPr>
            <a:r>
              <a:rPr lang="en-US" altLang="zh-CN" sz="2800" b="0" kern="0" dirty="0">
                <a:solidFill>
                  <a:srgbClr val="000099"/>
                </a:solidFill>
                <a:ea typeface="隶书" pitchFamily="49" charset="-122"/>
                <a:cs typeface="Times New Roman" pitchFamily="18" charset="0"/>
              </a:rPr>
              <a:t> </a:t>
            </a:r>
            <a:endParaRPr lang="en-US" altLang="zh-CN" sz="2800" b="0" dirty="0">
              <a:solidFill>
                <a:srgbClr val="000099"/>
              </a:solidFill>
              <a:ea typeface="隶书" pitchFamily="49" charset="-122"/>
              <a:cs typeface="Times New Roman" pitchFamily="18" charset="0"/>
            </a:endParaRPr>
          </a:p>
        </p:txBody>
      </p:sp>
      <p:sp>
        <p:nvSpPr>
          <p:cNvPr id="37" name="内容占位符 3"/>
          <p:cNvSpPr txBox="1"/>
          <p:nvPr/>
        </p:nvSpPr>
        <p:spPr>
          <a:xfrm>
            <a:off x="1142976" y="3143248"/>
            <a:ext cx="7020000" cy="2143140"/>
          </a:xfrm>
          <a:prstGeom prst="rect">
            <a:avLst/>
          </a:prstGeom>
          <a:solidFill>
            <a:schemeClr val="tx1">
              <a:lumMod val="20000"/>
              <a:lumOff val="80000"/>
            </a:schemeClr>
          </a:solidFill>
        </p:spPr>
        <p:txBody>
          <a:bodyPr/>
          <a:lstStyle/>
          <a:p>
            <a:pPr marL="342900" indent="-342900" eaLnBrk="0" hangingPunct="0">
              <a:spcBef>
                <a:spcPts val="0"/>
              </a:spcBef>
              <a:spcAft>
                <a:spcPts val="0"/>
              </a:spcAft>
              <a:buClr>
                <a:srgbClr val="800000"/>
              </a:buClr>
              <a:buSzPct val="60000"/>
              <a:buFont typeface="Monotype Sorts" pitchFamily="2" charset="2"/>
              <a:buChar char="n"/>
            </a:pPr>
            <a:r>
              <a:rPr lang="zh-CN" altLang="en-US" sz="2800" b="0" kern="0" dirty="0">
                <a:ea typeface="黑体" pitchFamily="49" charset="-122"/>
                <a:cs typeface="Times New Roman" pitchFamily="18" charset="0"/>
              </a:rPr>
              <a:t>实例优化算法</a:t>
            </a:r>
            <a:endParaRPr lang="en-US" altLang="zh-CN" sz="2800" b="0" kern="0" dirty="0">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海量数据计算问题的实例优化的界限分析</a:t>
            </a:r>
            <a:r>
              <a:rPr lang="en-US" altLang="zh-CN" sz="2400" b="0" kern="0" dirty="0">
                <a:solidFill>
                  <a:srgbClr val="0000FF"/>
                </a:solidFill>
                <a:ea typeface="黑体" pitchFamily="49" charset="-122"/>
                <a:cs typeface="Times New Roman" pitchFamily="18" charset="0"/>
              </a:rPr>
              <a:t>;</a:t>
            </a:r>
            <a:endParaRPr lang="en-US" altLang="zh-CN" sz="24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海量数据计算问题的实例优化算法设计方法</a:t>
            </a:r>
            <a:r>
              <a:rPr lang="en-US" altLang="zh-CN" sz="2400" b="0" kern="0" dirty="0">
                <a:solidFill>
                  <a:srgbClr val="0000FF"/>
                </a:solidFill>
                <a:ea typeface="黑体" pitchFamily="49" charset="-122"/>
                <a:cs typeface="Times New Roman" pitchFamily="18" charset="0"/>
              </a:rPr>
              <a:t>;</a:t>
            </a:r>
            <a:endParaRPr lang="en-US" altLang="zh-CN" sz="24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海量数据计算问题实例化算法的优化性分析</a:t>
            </a:r>
            <a:r>
              <a:rPr lang="en-US" altLang="zh-CN" sz="2400" b="0" kern="0" dirty="0">
                <a:solidFill>
                  <a:srgbClr val="0000FF"/>
                </a:solidFill>
                <a:ea typeface="黑体" pitchFamily="49" charset="-122"/>
                <a:cs typeface="Times New Roman" pitchFamily="18" charset="0"/>
              </a:rPr>
              <a:t>.</a:t>
            </a:r>
            <a:endParaRPr lang="en-US" altLang="zh-CN" sz="2400" b="0" kern="0" dirty="0">
              <a:solidFill>
                <a:srgbClr val="0000FF"/>
              </a:solidFill>
              <a:ea typeface="黑体" pitchFamily="49" charset="-122"/>
              <a:cs typeface="Times New Roman" pitchFamily="18" charset="0"/>
            </a:endParaRPr>
          </a:p>
        </p:txBody>
      </p:sp>
      <p:sp>
        <p:nvSpPr>
          <p:cNvPr id="38" name="内容占位符 3"/>
          <p:cNvSpPr txBox="1"/>
          <p:nvPr/>
        </p:nvSpPr>
        <p:spPr>
          <a:xfrm>
            <a:off x="1142976" y="3643314"/>
            <a:ext cx="7020000" cy="1928826"/>
          </a:xfrm>
          <a:prstGeom prst="rect">
            <a:avLst/>
          </a:prstGeom>
          <a:solidFill>
            <a:schemeClr val="accent2"/>
          </a:solidFill>
        </p:spPr>
        <p:txBody>
          <a:bodyPr/>
          <a:lstStyle/>
          <a:p>
            <a:pPr marL="342900" indent="-342900" eaLnBrk="0" hangingPunct="0">
              <a:lnSpc>
                <a:spcPts val="3000"/>
              </a:lnSpc>
              <a:spcBef>
                <a:spcPts val="0"/>
              </a:spcBef>
              <a:spcAft>
                <a:spcPts val="0"/>
              </a:spcAft>
              <a:buClr>
                <a:srgbClr val="800000"/>
              </a:buClr>
              <a:buSzPct val="60000"/>
              <a:buFont typeface="Monotype Sorts" pitchFamily="2" charset="2"/>
              <a:buChar char="n"/>
            </a:pPr>
            <a:r>
              <a:rPr lang="zh-CN" altLang="en-US" sz="2800" b="0" kern="0" dirty="0">
                <a:ea typeface="黑体" pitchFamily="49" charset="-122"/>
                <a:cs typeface="Times New Roman" pitchFamily="18" charset="0"/>
              </a:rPr>
              <a:t>参数化算法</a:t>
            </a:r>
            <a:endParaRPr lang="en-US" altLang="zh-CN" sz="2800" b="0" kern="0" dirty="0">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海量数据计算问题的可参数化判定理论</a:t>
            </a:r>
            <a:r>
              <a:rPr lang="en-US" altLang="zh-CN" sz="2400" b="0" kern="0" dirty="0">
                <a:solidFill>
                  <a:srgbClr val="0000FF"/>
                </a:solidFill>
                <a:ea typeface="黑体" pitchFamily="49" charset="-122"/>
                <a:cs typeface="Times New Roman" pitchFamily="18" charset="0"/>
              </a:rPr>
              <a:t>;</a:t>
            </a:r>
            <a:endParaRPr lang="en-US" altLang="zh-CN" sz="24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海量数据计算问题的参数化方法</a:t>
            </a:r>
            <a:r>
              <a:rPr lang="en-US" altLang="zh-CN" sz="2400" b="0" kern="0" dirty="0">
                <a:solidFill>
                  <a:srgbClr val="0000FF"/>
                </a:solidFill>
                <a:ea typeface="黑体" pitchFamily="49" charset="-122"/>
                <a:cs typeface="Times New Roman" pitchFamily="18" charset="0"/>
              </a:rPr>
              <a:t>;</a:t>
            </a:r>
            <a:endParaRPr lang="en-US" altLang="zh-CN" sz="24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海量数据计算问题的参数化算法的设计方法</a:t>
            </a:r>
            <a:r>
              <a:rPr lang="en-US" altLang="zh-CN" sz="2400" b="0" kern="0" dirty="0">
                <a:solidFill>
                  <a:srgbClr val="0000FF"/>
                </a:solidFill>
                <a:ea typeface="黑体" pitchFamily="49" charset="-122"/>
                <a:cs typeface="Times New Roman" pitchFamily="18" charset="0"/>
              </a:rPr>
              <a:t>;</a:t>
            </a:r>
            <a:endParaRPr lang="en-US" altLang="zh-CN" sz="24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海量数据计算问题参数化算法的设计与分析</a:t>
            </a:r>
            <a:r>
              <a:rPr lang="en-US" altLang="zh-CN" sz="2400" b="0" kern="0" dirty="0">
                <a:solidFill>
                  <a:srgbClr val="0000FF"/>
                </a:solidFill>
                <a:ea typeface="黑体" pitchFamily="49" charset="-122"/>
                <a:cs typeface="Times New Roman" pitchFamily="18" charset="0"/>
              </a:rPr>
              <a:t>.</a:t>
            </a:r>
            <a:endParaRPr lang="zh-CN" altLang="en-US" sz="2400" b="0" kern="0" dirty="0">
              <a:solidFill>
                <a:srgbClr val="0000FF"/>
              </a:solidFill>
              <a:ea typeface="黑体" pitchFamily="49" charset="-122"/>
              <a:cs typeface="Times New Roman" pitchFamily="18" charset="0"/>
            </a:endParaRPr>
          </a:p>
        </p:txBody>
      </p:sp>
      <p:sp>
        <p:nvSpPr>
          <p:cNvPr id="39" name="内容占位符 3"/>
          <p:cNvSpPr txBox="1"/>
          <p:nvPr/>
        </p:nvSpPr>
        <p:spPr>
          <a:xfrm>
            <a:off x="1142976" y="4071942"/>
            <a:ext cx="7020000" cy="1571636"/>
          </a:xfrm>
          <a:prstGeom prst="rect">
            <a:avLst/>
          </a:prstGeom>
          <a:solidFill>
            <a:schemeClr val="tx1">
              <a:lumMod val="20000"/>
              <a:lumOff val="80000"/>
            </a:schemeClr>
          </a:solidFill>
        </p:spPr>
        <p:txBody>
          <a:bodyPr/>
          <a:lstStyle/>
          <a:p>
            <a:pPr marL="342900" indent="-342900" eaLnBrk="0" hangingPunct="0">
              <a:lnSpc>
                <a:spcPts val="3000"/>
              </a:lnSpc>
              <a:spcBef>
                <a:spcPts val="0"/>
              </a:spcBef>
              <a:spcAft>
                <a:spcPts val="0"/>
              </a:spcAft>
              <a:buClr>
                <a:srgbClr val="800000"/>
              </a:buClr>
              <a:buSzPct val="60000"/>
              <a:buFont typeface="Monotype Sorts" pitchFamily="2" charset="2"/>
              <a:buChar char="n"/>
            </a:pPr>
            <a:r>
              <a:rPr lang="zh-CN" altLang="en-US" sz="2800" b="0" kern="0" dirty="0">
                <a:ea typeface="黑体" pitchFamily="49" charset="-122"/>
                <a:cs typeface="Times New Roman" pitchFamily="18" charset="0"/>
              </a:rPr>
              <a:t>云计算系统的分布式并行算法设计方法</a:t>
            </a:r>
            <a:endParaRPr lang="en-US" altLang="zh-CN" sz="2800" b="0" kern="0" dirty="0">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工作负载均衡，最大化系统并行性</a:t>
            </a:r>
            <a:endParaRPr lang="en-US" altLang="zh-CN" sz="2400" b="0" kern="0" dirty="0">
              <a:solidFill>
                <a:srgbClr val="0000FF"/>
              </a:solidFill>
              <a:ea typeface="黑体" pitchFamily="49" charset="-122"/>
              <a:cs typeface="Times New Roman" pitchFamily="18" charset="0"/>
            </a:endParaRPr>
          </a:p>
          <a:p>
            <a:pPr marL="800100" lvl="2" indent="-342900" eaLnBrk="0" hangingPunct="0">
              <a:spcBef>
                <a:spcPts val="0"/>
              </a:spcBef>
              <a:spcAft>
                <a:spcPts val="0"/>
              </a:spcAft>
              <a:buClr>
                <a:srgbClr val="800000"/>
              </a:buClr>
              <a:buSzPct val="60000"/>
              <a:buFont typeface="Wingdings" pitchFamily="2" charset="2"/>
              <a:buChar char="l"/>
            </a:pPr>
            <a:r>
              <a:rPr lang="zh-CN" altLang="en-US" sz="2400" b="0" kern="0" dirty="0">
                <a:solidFill>
                  <a:srgbClr val="0000FF"/>
                </a:solidFill>
                <a:ea typeface="黑体" pitchFamily="49" charset="-122"/>
                <a:cs typeface="Times New Roman" pitchFamily="18" charset="0"/>
              </a:rPr>
              <a:t>计算局部化，最小化通信代价</a:t>
            </a:r>
            <a:endParaRPr lang="en-US" altLang="zh-CN" sz="2400" b="0" kern="0" dirty="0">
              <a:solidFill>
                <a:srgbClr val="0000FF"/>
              </a:solidFill>
              <a:ea typeface="黑体" pitchFamily="49" charset="-122"/>
              <a:cs typeface="Times New Roman" pitchFamily="18" charset="0"/>
            </a:endParaRPr>
          </a:p>
        </p:txBody>
      </p:sp>
      <p:sp>
        <p:nvSpPr>
          <p:cNvPr id="40" name="Rectangle 4"/>
          <p:cNvSpPr>
            <a:spLocks noChangeArrowheads="1"/>
          </p:cNvSpPr>
          <p:nvPr/>
        </p:nvSpPr>
        <p:spPr bwMode="auto">
          <a:xfrm>
            <a:off x="571472" y="1142984"/>
            <a:ext cx="8358246" cy="5643602"/>
          </a:xfrm>
          <a:prstGeom prst="rect">
            <a:avLst/>
          </a:prstGeom>
          <a:solidFill>
            <a:schemeClr val="accent2"/>
          </a:solidFill>
          <a:ln w="9525">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60045" lvl="0" indent="-360045" algn="l">
              <a:lnSpc>
                <a:spcPts val="2400"/>
              </a:lnSpc>
              <a:spcBef>
                <a:spcPct val="0"/>
              </a:spcBef>
              <a:buClr>
                <a:srgbClr val="800000"/>
              </a:buClr>
              <a:buSzPct val="60000"/>
              <a:buFont typeface="Monotype Sorts" pitchFamily="2" charset="2"/>
              <a:buChar char="n"/>
            </a:pPr>
            <a:r>
              <a:rPr lang="en-US" altLang="zh-CN" sz="2000" b="0" dirty="0" err="1">
                <a:ea typeface="宋体" charset="-122"/>
              </a:rPr>
              <a:t>Jianzhong</a:t>
            </a:r>
            <a:r>
              <a:rPr lang="en-US" altLang="zh-CN" sz="2000" b="0" dirty="0">
                <a:ea typeface="宋体" charset="-122"/>
              </a:rPr>
              <a:t> Li, </a:t>
            </a:r>
            <a:r>
              <a:rPr lang="en-US" altLang="zh-CN" sz="2000" b="0" dirty="0" err="1">
                <a:ea typeface="宋体" charset="-122"/>
              </a:rPr>
              <a:t>Siyao</a:t>
            </a:r>
            <a:r>
              <a:rPr lang="en-US" altLang="zh-CN" sz="2000" b="0" dirty="0">
                <a:ea typeface="宋体" charset="-122"/>
              </a:rPr>
              <a:t> Cheng, (ε, δ)-Approximate Aggregation Algorithms in Dynamic Sensor Networks, </a:t>
            </a:r>
            <a:r>
              <a:rPr lang="en-US" altLang="zh-CN" sz="2000" b="0" dirty="0">
                <a:solidFill>
                  <a:schemeClr val="bg2">
                    <a:lumMod val="50000"/>
                    <a:lumOff val="50000"/>
                  </a:schemeClr>
                </a:solidFill>
                <a:ea typeface="宋体" charset="-122"/>
              </a:rPr>
              <a:t>IEEE Transactions on Parallel and Distributed systems,</a:t>
            </a:r>
            <a:r>
              <a:rPr lang="en-US" altLang="zh-CN" sz="2000" b="0" dirty="0">
                <a:ea typeface="宋体" charset="-122"/>
              </a:rPr>
              <a:t> 23(3), 2012.</a:t>
            </a:r>
            <a:endParaRPr lang="en-US" altLang="zh-CN" sz="2000" b="0" dirty="0">
              <a:ea typeface="宋体" charset="-122"/>
            </a:endParaRPr>
          </a:p>
          <a:p>
            <a:pPr marL="360045" indent="-360045" algn="l">
              <a:lnSpc>
                <a:spcPts val="2400"/>
              </a:lnSpc>
              <a:spcBef>
                <a:spcPct val="0"/>
              </a:spcBef>
              <a:buClr>
                <a:srgbClr val="800000"/>
              </a:buClr>
              <a:buSzPct val="60000"/>
              <a:buFont typeface="Monotype Sorts" pitchFamily="2" charset="2"/>
              <a:buChar char="n"/>
            </a:pPr>
            <a:r>
              <a:rPr lang="en-US" altLang="zh-CN" sz="2000" b="0" dirty="0" err="1">
                <a:ea typeface="宋体" charset="-122"/>
              </a:rPr>
              <a:t>Siyao</a:t>
            </a:r>
            <a:r>
              <a:rPr lang="en-US" altLang="zh-CN" sz="2000" b="0" dirty="0">
                <a:ea typeface="宋体" charset="-122"/>
              </a:rPr>
              <a:t> Cheng, </a:t>
            </a:r>
            <a:r>
              <a:rPr lang="en-US" altLang="zh-CN" sz="2000" b="0" dirty="0" err="1">
                <a:ea typeface="宋体" charset="-122"/>
              </a:rPr>
              <a:t>Jianzhong</a:t>
            </a:r>
            <a:r>
              <a:rPr lang="en-US" altLang="zh-CN" sz="2000" b="0" dirty="0">
                <a:ea typeface="宋体" charset="-122"/>
              </a:rPr>
              <a:t> Li,  Drawing Dominate Dataset From Big Sensed Data in Wireless Sensor Networks,  to appear in </a:t>
            </a:r>
            <a:r>
              <a:rPr lang="en-US" altLang="zh-CN" sz="2000" b="0" dirty="0">
                <a:solidFill>
                  <a:schemeClr val="bg2">
                    <a:lumMod val="50000"/>
                    <a:lumOff val="50000"/>
                  </a:schemeClr>
                </a:solidFill>
                <a:ea typeface="宋体" charset="-122"/>
              </a:rPr>
              <a:t>VLDB Journal</a:t>
            </a:r>
            <a:r>
              <a:rPr lang="en-US" altLang="zh-CN" sz="2000" b="0" dirty="0">
                <a:ea typeface="宋体" charset="-122"/>
              </a:rPr>
              <a:t>, 2014.</a:t>
            </a:r>
            <a:endParaRPr lang="zh-CN" altLang="en-US" sz="2000" b="0" dirty="0">
              <a:ea typeface="宋体" charset="-122"/>
            </a:endParaRPr>
          </a:p>
          <a:p>
            <a:pPr marL="360045" indent="-360045" algn="l">
              <a:lnSpc>
                <a:spcPts val="2400"/>
              </a:lnSpc>
              <a:spcBef>
                <a:spcPct val="0"/>
              </a:spcBef>
              <a:buClr>
                <a:srgbClr val="800000"/>
              </a:buClr>
              <a:buSzPct val="60000"/>
              <a:buFont typeface="Monotype Sorts" pitchFamily="2" charset="2"/>
              <a:buChar char="n"/>
            </a:pPr>
            <a:r>
              <a:rPr lang="en-US" altLang="zh-CN" sz="2000" b="0" dirty="0">
                <a:ea typeface="宋体" charset="-122"/>
              </a:rPr>
              <a:t>Yu Liu, </a:t>
            </a:r>
            <a:r>
              <a:rPr lang="en-US" altLang="zh-CN" sz="2000" b="0" dirty="0" err="1">
                <a:ea typeface="宋体" charset="-122"/>
              </a:rPr>
              <a:t>Jianzhong</a:t>
            </a:r>
            <a:r>
              <a:rPr lang="en-US" altLang="zh-CN" sz="2000" b="0" dirty="0">
                <a:ea typeface="宋体" charset="-122"/>
              </a:rPr>
              <a:t> Li, Enabling </a:t>
            </a:r>
            <a:r>
              <a:rPr lang="it-IT" altLang="zh-CN" sz="2000" b="0" dirty="0">
                <a:ea typeface="宋体" charset="-122"/>
                <a:sym typeface="Symbol" pitchFamily="18" charset="2"/>
              </a:rPr>
              <a:t></a:t>
            </a:r>
            <a:r>
              <a:rPr lang="en-US" altLang="zh-CN" sz="2000" b="0" dirty="0">
                <a:ea typeface="宋体" charset="-122"/>
              </a:rPr>
              <a:t>-Approximation Querying in Sensor Networks, </a:t>
            </a:r>
            <a:r>
              <a:rPr lang="en-US" altLang="zh-CN" sz="2000" b="0" dirty="0">
                <a:solidFill>
                  <a:schemeClr val="bg2">
                    <a:lumMod val="50000"/>
                    <a:lumOff val="50000"/>
                  </a:schemeClr>
                </a:solidFill>
                <a:ea typeface="宋体" charset="-122"/>
              </a:rPr>
              <a:t>VLDB</a:t>
            </a:r>
            <a:r>
              <a:rPr lang="en-US" altLang="zh-CN" sz="2000" b="0" dirty="0">
                <a:ea typeface="宋体" charset="-122"/>
              </a:rPr>
              <a:t>, 2011.</a:t>
            </a:r>
            <a:endParaRPr lang="en-US" altLang="zh-CN" sz="2000" b="0" dirty="0">
              <a:ea typeface="宋体" charset="-122"/>
            </a:endParaRPr>
          </a:p>
          <a:p>
            <a:pPr marL="360045" lvl="0" indent="-360045" algn="l">
              <a:lnSpc>
                <a:spcPts val="2400"/>
              </a:lnSpc>
              <a:spcBef>
                <a:spcPct val="0"/>
              </a:spcBef>
              <a:buClr>
                <a:srgbClr val="800000"/>
              </a:buClr>
              <a:buSzPct val="60000"/>
              <a:buFont typeface="Monotype Sorts" pitchFamily="2" charset="2"/>
              <a:buChar char="n"/>
            </a:pPr>
            <a:r>
              <a:rPr lang="en-US" sz="2000" b="0" dirty="0" err="1"/>
              <a:t>Jianzhong</a:t>
            </a:r>
            <a:r>
              <a:rPr lang="en-US" sz="2000" b="0" dirty="0"/>
              <a:t> Li, </a:t>
            </a:r>
            <a:r>
              <a:rPr lang="en-US" altLang="zh-CN" sz="2000" b="0" dirty="0"/>
              <a:t>etc</a:t>
            </a:r>
            <a:r>
              <a:rPr lang="en-US" sz="2000" b="0" dirty="0"/>
              <a:t>: Incremental Detection of Inconsistencies in Distributed Data, </a:t>
            </a:r>
            <a:r>
              <a:rPr lang="en-US" altLang="zh-CN" sz="2000" b="0" dirty="0">
                <a:solidFill>
                  <a:schemeClr val="bg2">
                    <a:lumMod val="50000"/>
                    <a:lumOff val="50000"/>
                  </a:schemeClr>
                </a:solidFill>
                <a:ea typeface="宋体" charset="-122"/>
              </a:rPr>
              <a:t>ICDE</a:t>
            </a:r>
            <a:r>
              <a:rPr lang="en-US" sz="2000" b="0" dirty="0"/>
              <a:t>, 2012.</a:t>
            </a:r>
            <a:endParaRPr lang="en-US" sz="2000" b="0" dirty="0"/>
          </a:p>
          <a:p>
            <a:pPr marL="360045" indent="-360045" algn="l">
              <a:lnSpc>
                <a:spcPts val="2400"/>
              </a:lnSpc>
              <a:spcBef>
                <a:spcPct val="0"/>
              </a:spcBef>
              <a:buClr>
                <a:srgbClr val="800000"/>
              </a:buClr>
              <a:buSzPct val="60000"/>
              <a:buFont typeface="Monotype Sorts" pitchFamily="2" charset="2"/>
              <a:buChar char="n"/>
            </a:pPr>
            <a:r>
              <a:rPr lang="en-US" sz="2000" b="0" dirty="0"/>
              <a:t>C. </a:t>
            </a:r>
            <a:r>
              <a:rPr lang="en-US" sz="2000" b="0" dirty="0" err="1"/>
              <a:t>Sheng</a:t>
            </a:r>
            <a:r>
              <a:rPr lang="en-US" sz="2000" b="0" dirty="0"/>
              <a:t>, Y. Tao, </a:t>
            </a:r>
            <a:r>
              <a:rPr lang="en-US" sz="2000" b="0" dirty="0" err="1"/>
              <a:t>Jianzhong</a:t>
            </a:r>
            <a:r>
              <a:rPr lang="en-US" sz="2000" b="0" dirty="0"/>
              <a:t> Li, Exact and approximate algorithms for the most connected vertex problem,  </a:t>
            </a:r>
            <a:r>
              <a:rPr lang="en-US" altLang="zh-CN" sz="2000" b="0" dirty="0">
                <a:solidFill>
                  <a:schemeClr val="bg2">
                    <a:lumMod val="50000"/>
                    <a:lumOff val="50000"/>
                  </a:schemeClr>
                </a:solidFill>
                <a:ea typeface="宋体" charset="-122"/>
              </a:rPr>
              <a:t>ACM Transactions on Database Systems</a:t>
            </a:r>
            <a:r>
              <a:rPr lang="en-US" sz="2000" b="0" dirty="0"/>
              <a:t>, 37(2): 12,  2012.</a:t>
            </a:r>
            <a:endParaRPr lang="en-US" sz="2000" b="0" dirty="0"/>
          </a:p>
          <a:p>
            <a:pPr marL="360045" lvl="0" indent="-360045">
              <a:lnSpc>
                <a:spcPts val="2400"/>
              </a:lnSpc>
              <a:buClr>
                <a:srgbClr val="800000"/>
              </a:buClr>
              <a:buSzPct val="60000"/>
              <a:buFont typeface="Monotype Sorts" pitchFamily="2" charset="2"/>
              <a:buChar char="n"/>
            </a:pPr>
            <a:r>
              <a:rPr lang="en-US" altLang="zh-CN" sz="2000" b="0" dirty="0" err="1"/>
              <a:t>Xianmin</a:t>
            </a:r>
            <a:r>
              <a:rPr lang="en-US" altLang="zh-CN" sz="2000" b="0" dirty="0"/>
              <a:t> Liu, </a:t>
            </a:r>
            <a:r>
              <a:rPr lang="en-US" altLang="zh-CN" sz="2000" b="0" dirty="0" err="1"/>
              <a:t>Jianzhong</a:t>
            </a:r>
            <a:r>
              <a:rPr lang="en-US" altLang="zh-CN" sz="2000" b="0" dirty="0"/>
              <a:t> Li, On the Parameterized Complexity of </a:t>
            </a:r>
            <a:r>
              <a:rPr lang="en-US" altLang="zh-CN" sz="2000" b="0" dirty="0" err="1"/>
              <a:t>Labelled</a:t>
            </a:r>
            <a:r>
              <a:rPr lang="en-US" altLang="zh-CN" sz="2000" b="0" dirty="0"/>
              <a:t> Correlation Clustering, to appear in </a:t>
            </a:r>
            <a:r>
              <a:rPr lang="en-US" altLang="zh-CN" sz="2000" b="0" dirty="0">
                <a:solidFill>
                  <a:schemeClr val="bg2">
                    <a:lumMod val="50000"/>
                    <a:lumOff val="50000"/>
                  </a:schemeClr>
                </a:solidFill>
                <a:ea typeface="宋体" charset="-122"/>
              </a:rPr>
              <a:t>Theoretical</a:t>
            </a:r>
            <a:r>
              <a:rPr lang="en-US" altLang="zh-CN" sz="2000" b="0" dirty="0"/>
              <a:t> </a:t>
            </a:r>
            <a:r>
              <a:rPr lang="en-US" altLang="zh-CN" sz="2000" b="0" dirty="0">
                <a:solidFill>
                  <a:schemeClr val="bg2">
                    <a:lumMod val="50000"/>
                    <a:lumOff val="50000"/>
                  </a:schemeClr>
                </a:solidFill>
                <a:ea typeface="宋体" charset="-122"/>
              </a:rPr>
              <a:t>Computer</a:t>
            </a:r>
            <a:r>
              <a:rPr lang="en-US" altLang="zh-CN" sz="2000" b="0" dirty="0"/>
              <a:t> </a:t>
            </a:r>
            <a:r>
              <a:rPr lang="en-US" altLang="zh-CN" sz="2000" b="0" dirty="0">
                <a:solidFill>
                  <a:schemeClr val="bg2">
                    <a:lumMod val="50000"/>
                    <a:lumOff val="50000"/>
                  </a:schemeClr>
                </a:solidFill>
                <a:ea typeface="宋体" charset="-122"/>
              </a:rPr>
              <a:t>Science</a:t>
            </a:r>
            <a:r>
              <a:rPr lang="en-US" altLang="zh-CN" sz="2000" b="0" dirty="0"/>
              <a:t>, 2014.</a:t>
            </a:r>
            <a:endParaRPr lang="en-US" altLang="zh-CN" sz="2000" b="0" dirty="0"/>
          </a:p>
          <a:p>
            <a:pPr marL="360045" indent="-360045">
              <a:lnSpc>
                <a:spcPts val="2400"/>
              </a:lnSpc>
              <a:buClr>
                <a:srgbClr val="800000"/>
              </a:buClr>
              <a:buSzPct val="60000"/>
              <a:buFont typeface="Monotype Sorts" pitchFamily="2" charset="2"/>
              <a:buChar char="n"/>
            </a:pPr>
            <a:r>
              <a:rPr lang="en-US" altLang="zh-CN" sz="2000" b="0" dirty="0"/>
              <a:t>X. Han, </a:t>
            </a:r>
            <a:r>
              <a:rPr lang="en-US" altLang="zh-CN" sz="2000" b="0" dirty="0" err="1"/>
              <a:t>Jianzhong</a:t>
            </a:r>
            <a:r>
              <a:rPr lang="en-US" altLang="zh-CN" sz="2000" b="0" dirty="0"/>
              <a:t> Li</a:t>
            </a:r>
            <a:r>
              <a:rPr lang="zh-CN" altLang="en-US" sz="2000" b="0" dirty="0"/>
              <a:t>，</a:t>
            </a:r>
            <a:r>
              <a:rPr lang="en-US" altLang="zh-CN" sz="2000" b="0" dirty="0"/>
              <a:t>Efficient Skyline Computation on Big Data, </a:t>
            </a:r>
            <a:r>
              <a:rPr lang="en-US" altLang="zh-CN" sz="2000" b="0" dirty="0">
                <a:solidFill>
                  <a:schemeClr val="bg2">
                    <a:lumMod val="50000"/>
                    <a:lumOff val="50000"/>
                  </a:schemeClr>
                </a:solidFill>
                <a:ea typeface="宋体" charset="-122"/>
              </a:rPr>
              <a:t>IEEE</a:t>
            </a:r>
            <a:r>
              <a:rPr lang="en-US" altLang="zh-CN" sz="2000" b="0" dirty="0"/>
              <a:t> </a:t>
            </a:r>
            <a:r>
              <a:rPr lang="en-US" altLang="zh-CN" sz="2000" b="0" dirty="0">
                <a:solidFill>
                  <a:schemeClr val="bg2">
                    <a:lumMod val="50000"/>
                    <a:lumOff val="50000"/>
                  </a:schemeClr>
                </a:solidFill>
                <a:ea typeface="宋体" charset="-122"/>
              </a:rPr>
              <a:t>Transactions</a:t>
            </a:r>
            <a:r>
              <a:rPr lang="en-US" altLang="zh-CN" sz="2000" b="0" dirty="0"/>
              <a:t> </a:t>
            </a:r>
            <a:r>
              <a:rPr lang="en-US" altLang="zh-CN" sz="2000" b="0" dirty="0">
                <a:solidFill>
                  <a:schemeClr val="bg2">
                    <a:lumMod val="50000"/>
                    <a:lumOff val="50000"/>
                  </a:schemeClr>
                </a:solidFill>
                <a:ea typeface="宋体" charset="-122"/>
              </a:rPr>
              <a:t>on</a:t>
            </a:r>
            <a:r>
              <a:rPr lang="en-US" altLang="zh-CN" sz="2000" b="0" dirty="0"/>
              <a:t> </a:t>
            </a:r>
            <a:r>
              <a:rPr lang="en-US" altLang="zh-CN" sz="2000" b="0" dirty="0">
                <a:solidFill>
                  <a:schemeClr val="bg2">
                    <a:lumMod val="50000"/>
                    <a:lumOff val="50000"/>
                  </a:schemeClr>
                </a:solidFill>
                <a:ea typeface="宋体" charset="-122"/>
              </a:rPr>
              <a:t>Data</a:t>
            </a:r>
            <a:r>
              <a:rPr lang="en-US" altLang="zh-CN" sz="2000" b="0" dirty="0"/>
              <a:t> </a:t>
            </a:r>
            <a:r>
              <a:rPr lang="en-US" altLang="zh-CN" sz="2000" b="0" dirty="0">
                <a:solidFill>
                  <a:schemeClr val="bg2">
                    <a:lumMod val="50000"/>
                    <a:lumOff val="50000"/>
                  </a:schemeClr>
                </a:solidFill>
                <a:ea typeface="宋体" charset="-122"/>
              </a:rPr>
              <a:t>and</a:t>
            </a:r>
            <a:r>
              <a:rPr lang="en-US" altLang="zh-CN" sz="2000" b="0" dirty="0"/>
              <a:t> </a:t>
            </a:r>
            <a:r>
              <a:rPr lang="en-US" altLang="zh-CN" sz="2000" b="0" dirty="0">
                <a:solidFill>
                  <a:schemeClr val="bg2">
                    <a:lumMod val="50000"/>
                    <a:lumOff val="50000"/>
                  </a:schemeClr>
                </a:solidFill>
                <a:ea typeface="宋体" charset="-122"/>
              </a:rPr>
              <a:t>Knowledge</a:t>
            </a:r>
            <a:r>
              <a:rPr lang="en-US" altLang="zh-CN" sz="2000" b="0" dirty="0"/>
              <a:t> </a:t>
            </a:r>
            <a:r>
              <a:rPr lang="en-US" altLang="zh-CN" sz="2000" b="0" dirty="0">
                <a:solidFill>
                  <a:schemeClr val="bg2">
                    <a:lumMod val="50000"/>
                    <a:lumOff val="50000"/>
                  </a:schemeClr>
                </a:solidFill>
                <a:ea typeface="宋体" charset="-122"/>
              </a:rPr>
              <a:t>Engineering</a:t>
            </a:r>
            <a:r>
              <a:rPr lang="en-US" altLang="zh-CN" sz="2000" b="0" dirty="0"/>
              <a:t>, Vol.25, No.11, 2013.</a:t>
            </a:r>
            <a:endParaRPr lang="en-US" altLang="zh-CN" sz="2000" b="0" dirty="0"/>
          </a:p>
          <a:p>
            <a:pPr marL="360045" indent="-360045">
              <a:lnSpc>
                <a:spcPts val="2400"/>
              </a:lnSpc>
              <a:buClr>
                <a:srgbClr val="800000"/>
              </a:buClr>
              <a:buSzPct val="60000"/>
              <a:buFont typeface="Monotype Sorts" pitchFamily="2" charset="2"/>
              <a:buChar char="n"/>
            </a:pPr>
            <a:r>
              <a:rPr lang="en-US" altLang="zh-CN" sz="2000" b="0" dirty="0" err="1"/>
              <a:t>Jinbao</a:t>
            </a:r>
            <a:r>
              <a:rPr lang="en-US" altLang="zh-CN" sz="2000" b="0" dirty="0"/>
              <a:t> Wang, Hong </a:t>
            </a:r>
            <a:r>
              <a:rPr lang="en-US" altLang="zh-CN" sz="2000" b="0" dirty="0" err="1"/>
              <a:t>Gao</a:t>
            </a:r>
            <a:r>
              <a:rPr lang="en-US" altLang="zh-CN" sz="2000" b="0" dirty="0"/>
              <a:t>, </a:t>
            </a:r>
            <a:r>
              <a:rPr lang="en-US" altLang="zh-CN" sz="2000" b="0" dirty="0" err="1"/>
              <a:t>Jianzhong</a:t>
            </a:r>
            <a:r>
              <a:rPr lang="en-US" altLang="zh-CN" sz="2000" b="0" dirty="0"/>
              <a:t> Li, Indexing Multi-dimensional Data in Cloud Systems, </a:t>
            </a:r>
            <a:r>
              <a:rPr lang="en-US" altLang="zh-CN" sz="2000" b="0" dirty="0">
                <a:solidFill>
                  <a:schemeClr val="bg2">
                    <a:lumMod val="50000"/>
                    <a:lumOff val="50000"/>
                  </a:schemeClr>
                </a:solidFill>
                <a:ea typeface="宋体" charset="-122"/>
              </a:rPr>
              <a:t>SIGMOD</a:t>
            </a:r>
            <a:r>
              <a:rPr lang="en-US" altLang="zh-CN" sz="2000" b="0" dirty="0"/>
              <a:t>, 2010.</a:t>
            </a:r>
            <a:endParaRPr lang="en-US" altLang="zh-CN" sz="2000" b="0" dirty="0"/>
          </a:p>
          <a:p>
            <a:pPr marL="360045" indent="-360045" algn="l">
              <a:lnSpc>
                <a:spcPts val="2800"/>
              </a:lnSpc>
              <a:spcBef>
                <a:spcPct val="0"/>
              </a:spcBef>
            </a:pPr>
            <a:endParaRPr lang="zh-CN" altLang="en-US" sz="2400" b="0" dirty="0"/>
          </a:p>
          <a:p>
            <a:pPr marL="360045" lvl="0" indent="-360045" algn="l">
              <a:lnSpc>
                <a:spcPts val="2600"/>
              </a:lnSpc>
              <a:spcBef>
                <a:spcPct val="0"/>
              </a:spcBef>
              <a:buFont typeface="Monotype Sorts" pitchFamily="2" charset="2"/>
              <a:buChar char="n"/>
            </a:pPr>
            <a:endParaRPr lang="en-US" sz="2400" b="0" dirty="0">
              <a:solidFill>
                <a:schemeClr val="bg2">
                  <a:lumMod val="50000"/>
                  <a:lumOff val="50000"/>
                </a:schemeClr>
              </a:solidFill>
            </a:endParaRPr>
          </a:p>
          <a:p>
            <a:pPr marL="360045" lvl="0" indent="-360045" algn="l">
              <a:lnSpc>
                <a:spcPts val="2600"/>
              </a:lnSpc>
              <a:spcBef>
                <a:spcPct val="0"/>
              </a:spcBef>
              <a:buFont typeface="Monotype Sorts" pitchFamily="2" charset="2"/>
              <a:buChar char="n"/>
            </a:pPr>
            <a:endParaRPr lang="zh-CN" altLang="en-US" sz="2400" b="0" dirty="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fltVal val="0"/>
                                          </p:val>
                                        </p:tav>
                                        <p:tav tm="100000">
                                          <p:val>
                                            <p:strVal val="#ppt_w"/>
                                          </p:val>
                                        </p:tav>
                                      </p:tavLst>
                                    </p:anim>
                                    <p:anim calcmode="lin" valueType="num">
                                      <p:cBhvr>
                                        <p:cTn id="29" dur="500" fill="hold"/>
                                        <p:tgtEl>
                                          <p:spTgt spid="36"/>
                                        </p:tgtEl>
                                        <p:attrNameLst>
                                          <p:attrName>ppt_h</p:attrName>
                                        </p:attrNameLst>
                                      </p:cBhvr>
                                      <p:tavLst>
                                        <p:tav tm="0">
                                          <p:val>
                                            <p:fltVal val="0"/>
                                          </p:val>
                                        </p:tav>
                                        <p:tav tm="100000">
                                          <p:val>
                                            <p:strVal val="#ppt_h"/>
                                          </p:val>
                                        </p:tav>
                                      </p:tavLst>
                                    </p:anim>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Effect transition="in" filter="fade">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ppt_w</p:attrName>
                                        </p:attrNameLst>
                                      </p:cBhvr>
                                      <p:tavLst>
                                        <p:tav tm="0">
                                          <p:val>
                                            <p:fltVal val="0"/>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animEffect transition="in" filter="fade">
                                      <p:cBhvr>
                                        <p:cTn id="5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34" grpId="0" animBg="1"/>
      <p:bldP spid="36" grpId="0" animBg="1"/>
      <p:bldP spid="37" grpId="0" animBg="1"/>
      <p:bldP spid="38" grpId="0" animBg="1"/>
      <p:bldP spid="39" grpId="0" animBg="1"/>
      <p:bldP spid="4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1472" y="1285860"/>
            <a:ext cx="8574088" cy="5229225"/>
            <a:chOff x="755650" y="1628775"/>
            <a:chExt cx="8574088" cy="5229225"/>
          </a:xfrm>
        </p:grpSpPr>
        <p:graphicFrame>
          <p:nvGraphicFramePr>
            <p:cNvPr id="3" name="Object 2"/>
            <p:cNvGraphicFramePr>
              <a:graphicFrameLocks noChangeAspect="1"/>
            </p:cNvGraphicFramePr>
            <p:nvPr/>
          </p:nvGraphicFramePr>
          <p:xfrm>
            <a:off x="4416425" y="3089275"/>
            <a:ext cx="114300" cy="215900"/>
          </p:xfrm>
          <a:graphic>
            <a:graphicData uri="http://schemas.openxmlformats.org/presentationml/2006/ole">
              <mc:AlternateContent xmlns:mc="http://schemas.openxmlformats.org/markup-compatibility/2006">
                <mc:Choice xmlns:v="urn:schemas-microsoft-com:vml" Requires="v">
                  <p:oleObj spid="_x0000_s141319" name="公式" r:id="rId1" imgW="114300" imgH="215900" progId="Equation.3">
                    <p:embed/>
                  </p:oleObj>
                </mc:Choice>
                <mc:Fallback>
                  <p:oleObj name="公式" r:id="rId1" imgW="114300" imgH="215900" progId="Equation.3">
                    <p:embed/>
                    <p:pic>
                      <p:nvPicPr>
                        <p:cNvPr id="0" name="图片 1413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425" y="3089275"/>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6" descr="http://pic5.nipic.com/20100112/779917_145817093544_2.jpg"/>
            <p:cNvPicPr>
              <a:picLocks noChangeAspect="1" noChangeArrowheads="1"/>
            </p:cNvPicPr>
            <p:nvPr/>
          </p:nvPicPr>
          <p:blipFill>
            <a:blip r:embed="rId3" cstate="print">
              <a:clrChange>
                <a:clrFrom>
                  <a:srgbClr val="FDFDFD"/>
                </a:clrFrom>
                <a:clrTo>
                  <a:srgbClr val="FDFDFD">
                    <a:alpha val="0"/>
                  </a:srgbClr>
                </a:clrTo>
              </a:clrChange>
            </a:blip>
            <a:srcRect t="3661" b="4816"/>
            <a:stretch>
              <a:fillRect/>
            </a:stretch>
          </p:blipFill>
          <p:spPr bwMode="auto">
            <a:xfrm>
              <a:off x="4859338" y="4581525"/>
              <a:ext cx="4470400" cy="2276475"/>
            </a:xfrm>
            <a:prstGeom prst="rect">
              <a:avLst/>
            </a:prstGeom>
            <a:noFill/>
            <a:ln w="9525">
              <a:noFill/>
              <a:miter lim="800000"/>
              <a:headEnd/>
              <a:tailEnd/>
            </a:ln>
          </p:spPr>
        </p:pic>
        <p:grpSp>
          <p:nvGrpSpPr>
            <p:cNvPr id="5" name="组合 8"/>
            <p:cNvGrpSpPr/>
            <p:nvPr/>
          </p:nvGrpSpPr>
          <p:grpSpPr bwMode="auto">
            <a:xfrm>
              <a:off x="755650" y="1628775"/>
              <a:ext cx="7632700" cy="3600450"/>
              <a:chOff x="1259632" y="1772816"/>
              <a:chExt cx="6768752" cy="3168352"/>
            </a:xfrm>
          </p:grpSpPr>
          <p:pic>
            <p:nvPicPr>
              <p:cNvPr id="7" name="Picture 2" descr="http://pmgs.kongfz.com/data/pre_show_pic/16/196/949.jpg"/>
              <p:cNvPicPr>
                <a:picLocks noChangeAspect="1" noChangeArrowheads="1"/>
              </p:cNvPicPr>
              <p:nvPr/>
            </p:nvPicPr>
            <p:blipFill>
              <a:blip r:embed="rId4" cstate="print">
                <a:clrChange>
                  <a:clrFrom>
                    <a:srgbClr val="FEFEFE"/>
                  </a:clrFrom>
                  <a:clrTo>
                    <a:srgbClr val="FEFEFE">
                      <a:alpha val="0"/>
                    </a:srgbClr>
                  </a:clrTo>
                </a:clrChange>
              </a:blip>
              <a:srcRect l="2026" t="3679" r="2715" b="15388"/>
              <a:stretch>
                <a:fillRect/>
              </a:stretch>
            </p:blipFill>
            <p:spPr bwMode="auto">
              <a:xfrm>
                <a:off x="1259632" y="1772816"/>
                <a:ext cx="6768752" cy="3168352"/>
              </a:xfrm>
              <a:prstGeom prst="rect">
                <a:avLst/>
              </a:prstGeom>
              <a:noFill/>
              <a:ln w="9525">
                <a:noFill/>
                <a:miter lim="800000"/>
                <a:headEnd/>
                <a:tailEnd/>
              </a:ln>
            </p:spPr>
          </p:pic>
          <p:sp>
            <p:nvSpPr>
              <p:cNvPr id="8" name="矩形 6"/>
              <p:cNvSpPr>
                <a:spLocks noChangeArrowheads="1"/>
              </p:cNvSpPr>
              <p:nvPr/>
            </p:nvSpPr>
            <p:spPr bwMode="auto">
              <a:xfrm>
                <a:off x="1259632" y="1772816"/>
                <a:ext cx="1152128" cy="576064"/>
              </a:xfrm>
              <a:prstGeom prst="rect">
                <a:avLst/>
              </a:prstGeom>
              <a:solidFill>
                <a:schemeClr val="bg1"/>
              </a:solidFill>
              <a:ln w="9525" algn="ctr">
                <a:solidFill>
                  <a:schemeClr val="bg1"/>
                </a:solid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grpSp>
      </p:grpSp>
      <p:sp>
        <p:nvSpPr>
          <p:cNvPr id="10" name="矩形 9"/>
          <p:cNvSpPr>
            <a:spLocks noChangeArrowheads="1"/>
          </p:cNvSpPr>
          <p:nvPr/>
        </p:nvSpPr>
        <p:spPr bwMode="auto">
          <a:xfrm>
            <a:off x="1731935" y="1919389"/>
            <a:ext cx="5454650" cy="1795363"/>
          </a:xfrm>
          <a:prstGeom prst="rect">
            <a:avLst/>
          </a:prstGeom>
          <a:noFill/>
          <a:ln w="9525">
            <a:noFill/>
            <a:miter lim="800000"/>
          </a:ln>
        </p:spPr>
        <p:txBody>
          <a:bodyPr>
            <a:spAutoFit/>
          </a:bodyPr>
          <a:lstStyle/>
          <a:p>
            <a:pPr algn="ctr">
              <a:buClr>
                <a:schemeClr val="hlink"/>
              </a:buClr>
              <a:buSzPct val="50000"/>
              <a:buFont typeface="Monotype Sorts"/>
              <a:buNone/>
            </a:pPr>
            <a:r>
              <a:rPr kumimoji="0" lang="zh-CN" altLang="en-US" sz="4400" b="0" dirty="0">
                <a:solidFill>
                  <a:srgbClr val="FF0000"/>
                </a:solidFill>
                <a:latin typeface="隶书" pitchFamily="49" charset="-122"/>
                <a:ea typeface="隶书" pitchFamily="49" charset="-122"/>
              </a:rPr>
              <a:t>标志性成果二</a:t>
            </a:r>
            <a:endParaRPr kumimoji="0" lang="zh-CN" altLang="en-US" sz="4400" b="0" dirty="0">
              <a:solidFill>
                <a:srgbClr val="FF0000"/>
              </a:solidFill>
              <a:latin typeface="隶书" pitchFamily="49" charset="-122"/>
              <a:ea typeface="隶书" pitchFamily="49" charset="-122"/>
            </a:endParaRPr>
          </a:p>
          <a:p>
            <a:pPr algn="ctr">
              <a:lnSpc>
                <a:spcPts val="4000"/>
              </a:lnSpc>
              <a:buClr>
                <a:schemeClr val="hlink"/>
              </a:buClr>
              <a:buSzPct val="50000"/>
              <a:buFont typeface="Monotype Sorts"/>
              <a:buNone/>
            </a:pPr>
            <a:r>
              <a:rPr kumimoji="0" lang="zh-CN" altLang="en-US" sz="4400" b="0" dirty="0">
                <a:latin typeface="隶书" pitchFamily="49" charset="-122"/>
                <a:ea typeface="隶书" pitchFamily="49" charset="-122"/>
              </a:rPr>
              <a:t>海量数据可用性的基础理论与关键技术</a:t>
            </a:r>
            <a:endParaRPr kumimoji="0" lang="en-US" altLang="zh-CN" sz="4400" b="0" dirty="0">
              <a:latin typeface="隶书" pitchFamily="49" charset="-122"/>
              <a:ea typeface="隶书" pitchFamily="49" charset="-122"/>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51520" y="2204863"/>
            <a:ext cx="5431512" cy="3528392"/>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2"/>
          <a:stretch>
            <a:fillRect/>
          </a:stretch>
        </p:blipFill>
        <p:spPr>
          <a:xfrm>
            <a:off x="3487720" y="4149079"/>
            <a:ext cx="3893361" cy="2526802"/>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5078767" y="1988840"/>
            <a:ext cx="3788040" cy="2338127"/>
          </a:xfrm>
          <a:prstGeom prst="rect">
            <a:avLst/>
          </a:prstGeom>
          <a:ln>
            <a:noFill/>
          </a:ln>
          <a:effectLst>
            <a:outerShdw blurRad="292100" dist="139700" dir="2700000" algn="tl" rotWithShape="0">
              <a:srgbClr val="333333">
                <a:alpha val="65000"/>
              </a:srgbClr>
            </a:outerShdw>
          </a:effectLst>
        </p:spPr>
      </p:pic>
      <p:sp>
        <p:nvSpPr>
          <p:cNvPr id="7" name="Rectangle 39"/>
          <p:cNvSpPr>
            <a:spLocks noChangeArrowheads="1"/>
          </p:cNvSpPr>
          <p:nvPr/>
        </p:nvSpPr>
        <p:spPr bwMode="auto">
          <a:xfrm>
            <a:off x="0" y="606388"/>
            <a:ext cx="9143999" cy="569933"/>
          </a:xfrm>
          <a:prstGeom prst="rect">
            <a:avLst/>
          </a:prstGeom>
          <a:noFill/>
          <a:ln w="9525">
            <a:noFill/>
            <a:miter lim="800000"/>
          </a:ln>
        </p:spPr>
        <p:txBody>
          <a:bodyPr anchor="b"/>
          <a:lstStyle/>
          <a:p>
            <a:pPr algn="ctr" eaLnBrk="0" hangingPunct="0">
              <a:lnSpc>
                <a:spcPct val="90000"/>
              </a:lnSpc>
              <a:buClr>
                <a:schemeClr val="hlink"/>
              </a:buClr>
              <a:buSzPct val="50000"/>
              <a:buFont typeface="Monotype Sorts"/>
              <a:buNone/>
            </a:pPr>
            <a:r>
              <a:rPr lang="zh-CN" altLang="en-US" sz="3600" dirty="0">
                <a:solidFill>
                  <a:srgbClr val="800000"/>
                </a:solidFill>
                <a:latin typeface="黑体" pitchFamily="49" charset="-122"/>
                <a:ea typeface="黑体" pitchFamily="49" charset="-122"/>
                <a:cs typeface="Arial" pitchFamily="34" charset="0"/>
              </a:rPr>
              <a:t>海量数据可用性的基础理论与关键技术</a:t>
            </a:r>
            <a:endParaRPr lang="zh-CN" altLang="en-US" sz="3600" dirty="0">
              <a:solidFill>
                <a:srgbClr val="800000"/>
              </a:solidFill>
              <a:latin typeface="黑体" pitchFamily="49" charset="-122"/>
              <a:ea typeface="黑体" pitchFamily="49" charset="-122"/>
              <a:cs typeface="Arial" pitchFamily="34" charset="0"/>
            </a:endParaRPr>
          </a:p>
        </p:txBody>
      </p:sp>
      <p:sp>
        <p:nvSpPr>
          <p:cNvPr id="8" name="Rectangle 57"/>
          <p:cNvSpPr>
            <a:spLocks noChangeArrowheads="1"/>
          </p:cNvSpPr>
          <p:nvPr/>
        </p:nvSpPr>
        <p:spPr bwMode="auto">
          <a:xfrm>
            <a:off x="323528" y="1412777"/>
            <a:ext cx="8640763" cy="432048"/>
          </a:xfrm>
          <a:prstGeom prst="rect">
            <a:avLst/>
          </a:prstGeom>
          <a:noFill/>
          <a:ln>
            <a:noFill/>
          </a:ln>
        </p:spPr>
        <p:txBody>
          <a:bodyPr anchor="ctr"/>
          <a:lstStyle>
            <a:lvl1pPr marL="342900" indent="-342900">
              <a:spcBef>
                <a:spcPct val="50000"/>
              </a:spcBef>
              <a:buChar char="•"/>
              <a:defRPr kumimoji="1" sz="3000">
                <a:solidFill>
                  <a:schemeClr val="tx1"/>
                </a:solidFill>
                <a:latin typeface="Times New Roman" pitchFamily="18" charset="0"/>
                <a:ea typeface="华文中宋" pitchFamily="2" charset="-122"/>
                <a:cs typeface="宋体" pitchFamily="2" charset="-122"/>
              </a:defRPr>
            </a:lvl1pPr>
            <a:lvl2pPr marL="742950" indent="-285750">
              <a:spcBef>
                <a:spcPct val="20000"/>
              </a:spcBef>
              <a:buChar char="–"/>
              <a:defRPr kumimoji="1" sz="2400">
                <a:solidFill>
                  <a:schemeClr val="tx1"/>
                </a:solidFill>
                <a:latin typeface="Times New Roman" pitchFamily="18" charset="0"/>
                <a:ea typeface="宋体" pitchFamily="2" charset="-122"/>
                <a:cs typeface="宋体" pitchFamily="2" charset="-122"/>
              </a:defRPr>
            </a:lvl2pPr>
            <a:lvl3pPr marL="1143000" indent="-228600">
              <a:spcBef>
                <a:spcPct val="20000"/>
              </a:spcBef>
              <a:buChar char="•"/>
              <a:defRPr kumimoji="1" sz="2000">
                <a:solidFill>
                  <a:schemeClr val="tx1"/>
                </a:solidFill>
                <a:latin typeface="Times New Roman" pitchFamily="18" charset="0"/>
                <a:ea typeface="宋体" pitchFamily="2" charset="-122"/>
              </a:defRPr>
            </a:lvl3pPr>
            <a:lvl4pPr marL="1600200" indent="-228600">
              <a:spcBef>
                <a:spcPct val="20000"/>
              </a:spcBef>
              <a:buChar char="–"/>
              <a:defRPr kumimoji="1">
                <a:solidFill>
                  <a:schemeClr val="tx1"/>
                </a:solidFill>
                <a:latin typeface="Times New Roman" pitchFamily="18" charset="0"/>
                <a:ea typeface="宋体" pitchFamily="2" charset="-122"/>
              </a:defRPr>
            </a:lvl4pPr>
            <a:lvl5pPr marL="2057400" indent="-228600">
              <a:spcBef>
                <a:spcPct val="20000"/>
              </a:spcBef>
              <a:buChar char="»"/>
              <a:defRPr kumimoji="1" sz="16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16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16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16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1600">
                <a:solidFill>
                  <a:schemeClr val="tx1"/>
                </a:solidFill>
                <a:latin typeface="Times New Roman" pitchFamily="18" charset="0"/>
                <a:ea typeface="宋体" pitchFamily="2" charset="-122"/>
              </a:defRPr>
            </a:lvl9pPr>
          </a:lstStyle>
          <a:p>
            <a:pPr marL="0" indent="0" eaLnBrk="1" latinLnBrk="1" hangingPunct="1">
              <a:lnSpc>
                <a:spcPct val="130000"/>
              </a:lnSpc>
              <a:buNone/>
            </a:pPr>
            <a:r>
              <a:rPr kumimoji="0" lang="zh-CN" altLang="en-US" sz="2400" dirty="0">
                <a:solidFill>
                  <a:srgbClr val="000066"/>
                </a:solidFill>
                <a:latin typeface="Arial" pitchFamily="34" charset="0"/>
              </a:rPr>
              <a:t>“可用性”基础理论问题</a:t>
            </a:r>
            <a:r>
              <a:rPr kumimoji="0" lang="zh-CN" altLang="en-US" sz="2200" b="0" dirty="0">
                <a:solidFill>
                  <a:srgbClr val="000066"/>
                </a:solidFill>
                <a:latin typeface="Arial" pitchFamily="34" charset="0"/>
              </a:rPr>
              <a:t>的</a:t>
            </a:r>
            <a:r>
              <a:rPr kumimoji="0" lang="zh-CN" altLang="en-US" sz="2400" dirty="0">
                <a:solidFill>
                  <a:srgbClr val="000066"/>
                </a:solidFill>
                <a:latin typeface="Arial" pitchFamily="34" charset="0"/>
              </a:rPr>
              <a:t>计算复杂性</a:t>
            </a:r>
            <a:r>
              <a:rPr kumimoji="0" lang="zh-CN" altLang="en-US" sz="2200" b="0" dirty="0">
                <a:solidFill>
                  <a:srgbClr val="000066"/>
                </a:solidFill>
                <a:latin typeface="Arial" pitchFamily="34" charset="0"/>
              </a:rPr>
              <a:t>与</a:t>
            </a:r>
            <a:r>
              <a:rPr kumimoji="0" lang="zh-CN" altLang="en-US" sz="2400" dirty="0">
                <a:solidFill>
                  <a:srgbClr val="000066"/>
                </a:solidFill>
                <a:latin typeface="Arial" pitchFamily="34" charset="0"/>
              </a:rPr>
              <a:t>算法</a:t>
            </a:r>
            <a:r>
              <a:rPr kumimoji="0" lang="zh-CN" altLang="en-US" sz="2200" b="0" dirty="0">
                <a:solidFill>
                  <a:srgbClr val="000066"/>
                </a:solidFill>
                <a:latin typeface="Arial" pitchFamily="34" charset="0"/>
              </a:rPr>
              <a:t>研究结果：</a:t>
            </a:r>
            <a:endParaRPr kumimoji="0" lang="en-US" altLang="zh-CN" sz="2200" b="0" dirty="0">
              <a:solidFill>
                <a:srgbClr val="000066"/>
              </a:solidFill>
              <a:latin typeface="Arial" pitchFamily="34" charset="0"/>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2"/>
          <p:cNvGrpSpPr/>
          <p:nvPr/>
        </p:nvGrpSpPr>
        <p:grpSpPr>
          <a:xfrm>
            <a:off x="4316379" y="3742325"/>
            <a:ext cx="4684777" cy="1718501"/>
            <a:chOff x="3271602" y="1572976"/>
            <a:chExt cx="4597379" cy="1412990"/>
          </a:xfrm>
        </p:grpSpPr>
        <p:sp>
          <p:nvSpPr>
            <p:cNvPr id="54" name="AutoShape 19"/>
            <p:cNvSpPr>
              <a:spLocks noChangeArrowheads="1"/>
            </p:cNvSpPr>
            <p:nvPr/>
          </p:nvSpPr>
          <p:spPr bwMode="auto">
            <a:xfrm rot="10800000">
              <a:off x="3271602" y="2157287"/>
              <a:ext cx="428628" cy="285752"/>
            </a:xfrm>
            <a:prstGeom prst="leftArrow">
              <a:avLst>
                <a:gd name="adj1" fmla="val 50000"/>
                <a:gd name="adj2" fmla="val 38574"/>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w="9525" algn="ctr">
              <a:noFill/>
              <a:miter lim="800000"/>
            </a:ln>
            <a:effectLst/>
            <a:scene3d>
              <a:camera prst="orthographicFront">
                <a:rot lat="0" lon="0" rev="0"/>
              </a:camera>
              <a:lightRig rig="glow" dir="t">
                <a:rot lat="0" lon="0" rev="14100000"/>
              </a:lightRig>
            </a:scene3d>
            <a:sp3d prstMaterial="matte">
              <a:bevelT w="127000" h="63500"/>
            </a:sp3d>
          </p:spPr>
          <p:txBody>
            <a:bodyPr rot="10800000" wrap="none" anchor="ctr"/>
            <a:lstStyle/>
            <a:p>
              <a:endParaRPr lang="zh-CN" altLang="en-US" sz="1800" b="0">
                <a:ea typeface="宋体" pitchFamily="2" charset="-122"/>
              </a:endParaRPr>
            </a:p>
          </p:txBody>
        </p:sp>
        <p:sp>
          <p:nvSpPr>
            <p:cNvPr id="55" name="圆角矩形 54"/>
            <p:cNvSpPr/>
            <p:nvPr/>
          </p:nvSpPr>
          <p:spPr bwMode="auto">
            <a:xfrm>
              <a:off x="3700231" y="1572976"/>
              <a:ext cx="4168750" cy="1412990"/>
            </a:xfrm>
            <a:prstGeom prst="roundRect">
              <a:avLst/>
            </a:prstGeom>
            <a:solidFill>
              <a:srgbClr val="CCECFF"/>
            </a:solidFill>
            <a:ln>
              <a:solidFill>
                <a:srgbClr val="C00000"/>
              </a:solid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1">
              <a:schemeClr val="accent4"/>
            </a:lnRef>
            <a:fillRef idx="2">
              <a:schemeClr val="accent4"/>
            </a:fillRef>
            <a:effectRef idx="1">
              <a:schemeClr val="accent4"/>
            </a:effectRef>
            <a:fontRef idx="minor">
              <a:schemeClr val="dk1"/>
            </a:fontRef>
          </p:style>
          <p:txBody>
            <a:bodyPr/>
            <a:lstStyle/>
            <a:p>
              <a:pPr algn="l">
                <a:lnSpc>
                  <a:spcPts val="2200"/>
                </a:lnSpc>
                <a:spcBef>
                  <a:spcPts val="0"/>
                </a:spcBef>
              </a:pPr>
              <a:r>
                <a:rPr lang="en-US" altLang="zh-CN" sz="2000" b="0" dirty="0">
                  <a:solidFill>
                    <a:schemeClr val="bg2"/>
                  </a:solidFill>
                  <a:latin typeface="黑体" pitchFamily="49" charset="-122"/>
                  <a:ea typeface="黑体" pitchFamily="49" charset="-122"/>
                </a:rPr>
                <a:t>1.</a:t>
              </a:r>
              <a:r>
                <a:rPr lang="zh-CN" altLang="en-US" sz="2000" b="0" dirty="0">
                  <a:solidFill>
                    <a:schemeClr val="bg2"/>
                  </a:solidFill>
                  <a:latin typeface="黑体" pitchFamily="49" charset="-122"/>
                  <a:ea typeface="黑体" pitchFamily="49" charset="-122"/>
                </a:rPr>
                <a:t>近似解存在性判定问题的复杂性</a:t>
              </a:r>
              <a:endParaRPr lang="en-US" altLang="zh-CN" sz="2000" b="0" dirty="0">
                <a:solidFill>
                  <a:schemeClr val="bg2"/>
                </a:solidFill>
                <a:latin typeface="黑体" pitchFamily="49" charset="-122"/>
                <a:ea typeface="黑体" pitchFamily="49" charset="-122"/>
              </a:endParaRPr>
            </a:p>
            <a:p>
              <a:pPr algn="l">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理论和算法；</a:t>
              </a:r>
              <a:endParaRPr lang="zh-CN" altLang="en-US" sz="2000" b="0" dirty="0">
                <a:solidFill>
                  <a:schemeClr val="bg2"/>
                </a:solidFill>
                <a:latin typeface="黑体" pitchFamily="49" charset="-122"/>
                <a:ea typeface="黑体" pitchFamily="49" charset="-122"/>
              </a:endParaRPr>
            </a:p>
            <a:p>
              <a:pPr algn="l">
                <a:lnSpc>
                  <a:spcPts val="2200"/>
                </a:lnSpc>
                <a:spcBef>
                  <a:spcPts val="0"/>
                </a:spcBef>
              </a:pPr>
              <a:r>
                <a:rPr lang="en-US" altLang="zh-CN" sz="2000" b="0" dirty="0">
                  <a:solidFill>
                    <a:schemeClr val="bg2"/>
                  </a:solidFill>
                  <a:latin typeface="黑体" pitchFamily="49" charset="-122"/>
                  <a:ea typeface="黑体" pitchFamily="49" charset="-122"/>
                </a:rPr>
                <a:t>2.</a:t>
              </a:r>
              <a:r>
                <a:rPr lang="zh-CN" altLang="en-US" sz="2000" b="0" dirty="0">
                  <a:solidFill>
                    <a:schemeClr val="bg2"/>
                  </a:solidFill>
                  <a:latin typeface="黑体" pitchFamily="49" charset="-122"/>
                  <a:ea typeface="黑体" pitchFamily="49" charset="-122"/>
                </a:rPr>
                <a:t>弱可用海量数据查询、挖掘、分</a:t>
              </a:r>
              <a:endParaRPr lang="en-US" altLang="zh-CN" sz="2000" b="0" dirty="0">
                <a:solidFill>
                  <a:schemeClr val="bg2"/>
                </a:solidFill>
                <a:latin typeface="黑体" pitchFamily="49" charset="-122"/>
                <a:ea typeface="黑体" pitchFamily="49" charset="-122"/>
              </a:endParaRPr>
            </a:p>
            <a:p>
              <a:pPr algn="l">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析的近似计算问题的可计算性理</a:t>
              </a:r>
              <a:endParaRPr lang="en-US" altLang="zh-CN" sz="2000" b="0" dirty="0">
                <a:solidFill>
                  <a:schemeClr val="bg2"/>
                </a:solidFill>
                <a:latin typeface="黑体" pitchFamily="49" charset="-122"/>
                <a:ea typeface="黑体" pitchFamily="49" charset="-122"/>
              </a:endParaRPr>
            </a:p>
            <a:p>
              <a:pPr algn="l">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论、计算复杂性理论、算法；</a:t>
              </a:r>
              <a:endParaRPr lang="en-US" altLang="zh-CN" sz="2000" b="0" dirty="0">
                <a:solidFill>
                  <a:schemeClr val="bg2"/>
                </a:solidFill>
                <a:latin typeface="黑体" pitchFamily="49" charset="-122"/>
                <a:ea typeface="黑体" pitchFamily="49" charset="-122"/>
              </a:endParaRPr>
            </a:p>
          </p:txBody>
        </p:sp>
      </p:grpSp>
      <p:grpSp>
        <p:nvGrpSpPr>
          <p:cNvPr id="3" name="组合 43"/>
          <p:cNvGrpSpPr/>
          <p:nvPr/>
        </p:nvGrpSpPr>
        <p:grpSpPr>
          <a:xfrm>
            <a:off x="4292566" y="285728"/>
            <a:ext cx="4682758" cy="1908000"/>
            <a:chOff x="3271602" y="928670"/>
            <a:chExt cx="4595395" cy="1836000"/>
          </a:xfrm>
        </p:grpSpPr>
        <p:sp>
          <p:nvSpPr>
            <p:cNvPr id="45" name="AutoShape 19"/>
            <p:cNvSpPr>
              <a:spLocks noChangeArrowheads="1"/>
            </p:cNvSpPr>
            <p:nvPr/>
          </p:nvSpPr>
          <p:spPr bwMode="auto">
            <a:xfrm rot="10800000">
              <a:off x="3271602" y="1673960"/>
              <a:ext cx="428628" cy="285752"/>
            </a:xfrm>
            <a:prstGeom prst="leftArrow">
              <a:avLst>
                <a:gd name="adj1" fmla="val 50000"/>
                <a:gd name="adj2" fmla="val 38574"/>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w="9525" algn="ctr">
              <a:noFill/>
              <a:miter lim="800000"/>
            </a:ln>
            <a:effectLst/>
            <a:scene3d>
              <a:camera prst="orthographicFront">
                <a:rot lat="0" lon="0" rev="0"/>
              </a:camera>
              <a:lightRig rig="glow" dir="t">
                <a:rot lat="0" lon="0" rev="14100000"/>
              </a:lightRig>
            </a:scene3d>
            <a:sp3d prstMaterial="matte">
              <a:bevelT w="127000" h="63500"/>
            </a:sp3d>
          </p:spPr>
          <p:txBody>
            <a:bodyPr rot="10800000" wrap="none" anchor="ctr"/>
            <a:lstStyle/>
            <a:p>
              <a:endParaRPr lang="zh-CN" altLang="en-US" sz="1800" b="0">
                <a:ea typeface="宋体" pitchFamily="2" charset="-122"/>
              </a:endParaRPr>
            </a:p>
          </p:txBody>
        </p:sp>
        <p:sp>
          <p:nvSpPr>
            <p:cNvPr id="46" name="圆角矩形 45"/>
            <p:cNvSpPr/>
            <p:nvPr/>
          </p:nvSpPr>
          <p:spPr bwMode="auto">
            <a:xfrm>
              <a:off x="3714744" y="928670"/>
              <a:ext cx="4152253" cy="1836000"/>
            </a:xfrm>
            <a:prstGeom prst="roundRect">
              <a:avLst/>
            </a:prstGeom>
            <a:solidFill>
              <a:srgbClr val="CCECFF"/>
            </a:solidFill>
            <a:ln>
              <a:solidFill>
                <a:srgbClr val="C00000"/>
              </a:solid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1">
              <a:schemeClr val="accent4"/>
            </a:lnRef>
            <a:fillRef idx="2">
              <a:schemeClr val="accent4"/>
            </a:fillRef>
            <a:effectRef idx="1">
              <a:schemeClr val="accent4"/>
            </a:effectRef>
            <a:fontRef idx="minor">
              <a:schemeClr val="dk1"/>
            </a:fontRef>
          </p:style>
          <p:txBody>
            <a:bodyPr/>
            <a:lstStyle/>
            <a:p>
              <a:pPr>
                <a:lnSpc>
                  <a:spcPts val="2200"/>
                </a:lnSpc>
                <a:spcBef>
                  <a:spcPts val="0"/>
                </a:spcBef>
              </a:pPr>
              <a:r>
                <a:rPr lang="en-US" altLang="zh-CN" sz="2000" b="0" dirty="0">
                  <a:solidFill>
                    <a:schemeClr val="bg2"/>
                  </a:solidFill>
                  <a:latin typeface="黑体" pitchFamily="49" charset="-122"/>
                  <a:ea typeface="黑体" pitchFamily="49" charset="-122"/>
                </a:rPr>
                <a:t>1.</a:t>
              </a:r>
              <a:r>
                <a:rPr lang="zh-CN" altLang="zh-CN" sz="2000" b="0" dirty="0">
                  <a:solidFill>
                    <a:schemeClr val="bg2"/>
                  </a:solidFill>
                  <a:latin typeface="黑体" pitchFamily="49" charset="-122"/>
                  <a:ea typeface="黑体" pitchFamily="49" charset="-122"/>
                </a:rPr>
                <a:t>海量</a:t>
              </a:r>
              <a:r>
                <a:rPr lang="zh-CN" altLang="en-US" sz="2000" b="0" dirty="0">
                  <a:solidFill>
                    <a:schemeClr val="bg2"/>
                  </a:solidFill>
                  <a:latin typeface="黑体" pitchFamily="49" charset="-122"/>
                  <a:ea typeface="黑体" pitchFamily="49" charset="-122"/>
                </a:rPr>
                <a:t>数据</a:t>
              </a:r>
              <a:r>
                <a:rPr lang="zh-CN" altLang="zh-CN" sz="2000" b="0" dirty="0">
                  <a:solidFill>
                    <a:schemeClr val="bg2"/>
                  </a:solidFill>
                  <a:latin typeface="黑体" pitchFamily="49" charset="-122"/>
                  <a:ea typeface="黑体" pitchFamily="49" charset="-122"/>
                </a:rPr>
                <a:t>可用性理论模型</a:t>
              </a:r>
              <a:r>
                <a:rPr lang="en-US" altLang="zh-CN" sz="2000" b="0" dirty="0">
                  <a:solidFill>
                    <a:schemeClr val="bg2"/>
                  </a:solidFill>
                  <a:latin typeface="黑体" pitchFamily="49" charset="-122"/>
                  <a:ea typeface="黑体" pitchFamily="49" charset="-122"/>
                </a:rPr>
                <a:t>;</a:t>
              </a:r>
              <a:endParaRPr lang="en-US" altLang="zh-CN" sz="2000" b="0" dirty="0">
                <a:solidFill>
                  <a:schemeClr val="bg2"/>
                </a:solidFill>
                <a:latin typeface="黑体" pitchFamily="49" charset="-122"/>
                <a:ea typeface="黑体" pitchFamily="49" charset="-122"/>
              </a:endParaRPr>
            </a:p>
            <a:p>
              <a:pPr>
                <a:lnSpc>
                  <a:spcPts val="2200"/>
                </a:lnSpc>
                <a:spcBef>
                  <a:spcPts val="0"/>
                </a:spcBef>
              </a:pPr>
              <a:r>
                <a:rPr lang="en-US" altLang="zh-CN" sz="2000" b="0" dirty="0">
                  <a:solidFill>
                    <a:schemeClr val="bg2"/>
                  </a:solidFill>
                  <a:latin typeface="黑体" pitchFamily="49" charset="-122"/>
                  <a:ea typeface="黑体" pitchFamily="49" charset="-122"/>
                </a:rPr>
                <a:t>2.</a:t>
              </a:r>
              <a:r>
                <a:rPr lang="zh-CN" altLang="zh-CN" sz="2000" b="0" dirty="0">
                  <a:solidFill>
                    <a:schemeClr val="bg2"/>
                  </a:solidFill>
                  <a:latin typeface="黑体" pitchFamily="49" charset="-122"/>
                  <a:ea typeface="黑体" pitchFamily="49" charset="-122"/>
                </a:rPr>
                <a:t>海量</a:t>
              </a:r>
              <a:r>
                <a:rPr lang="zh-CN" altLang="en-US" sz="2000" b="0" dirty="0">
                  <a:solidFill>
                    <a:schemeClr val="bg2"/>
                  </a:solidFill>
                  <a:latin typeface="黑体" pitchFamily="49" charset="-122"/>
                  <a:ea typeface="黑体" pitchFamily="49" charset="-122"/>
                </a:rPr>
                <a:t>数据</a:t>
              </a:r>
              <a:r>
                <a:rPr lang="zh-CN" altLang="zh-CN" sz="2000" b="0" dirty="0">
                  <a:solidFill>
                    <a:schemeClr val="bg2"/>
                  </a:solidFill>
                  <a:latin typeface="黑体" pitchFamily="49" charset="-122"/>
                  <a:ea typeface="黑体" pitchFamily="49" charset="-122"/>
                </a:rPr>
                <a:t>可用性判定</a:t>
              </a:r>
              <a:r>
                <a:rPr lang="zh-CN" altLang="en-US" sz="2000" b="0" dirty="0">
                  <a:solidFill>
                    <a:schemeClr val="bg2"/>
                  </a:solidFill>
                  <a:latin typeface="黑体" pitchFamily="49" charset="-122"/>
                  <a:ea typeface="黑体" pitchFamily="49" charset="-122"/>
                </a:rPr>
                <a:t>理论和算法</a:t>
              </a:r>
              <a:r>
                <a:rPr lang="en-US" altLang="zh-CN" sz="2000" b="0" dirty="0">
                  <a:solidFill>
                    <a:schemeClr val="bg2"/>
                  </a:solidFill>
                  <a:latin typeface="黑体" pitchFamily="49" charset="-122"/>
                  <a:ea typeface="黑体" pitchFamily="49" charset="-122"/>
                </a:rPr>
                <a:t>;</a:t>
              </a:r>
              <a:endParaRPr lang="en-US" altLang="zh-CN" sz="2000" b="0" dirty="0">
                <a:solidFill>
                  <a:schemeClr val="bg2"/>
                </a:solidFill>
                <a:latin typeface="黑体" pitchFamily="49" charset="-122"/>
                <a:ea typeface="黑体" pitchFamily="49" charset="-122"/>
              </a:endParaRPr>
            </a:p>
            <a:p>
              <a:pPr>
                <a:lnSpc>
                  <a:spcPts val="2200"/>
                </a:lnSpc>
                <a:spcBef>
                  <a:spcPts val="0"/>
                </a:spcBef>
              </a:pPr>
              <a:r>
                <a:rPr lang="en-US" altLang="zh-CN" sz="2000" b="0" dirty="0">
                  <a:solidFill>
                    <a:schemeClr val="bg2"/>
                  </a:solidFill>
                  <a:latin typeface="黑体" pitchFamily="49" charset="-122"/>
                  <a:ea typeface="黑体" pitchFamily="49" charset="-122"/>
                </a:rPr>
                <a:t>3.</a:t>
              </a:r>
              <a:r>
                <a:rPr lang="zh-CN" altLang="zh-CN" sz="2000" b="0" dirty="0">
                  <a:solidFill>
                    <a:schemeClr val="bg2"/>
                  </a:solidFill>
                  <a:latin typeface="黑体" pitchFamily="49" charset="-122"/>
                  <a:ea typeface="黑体" pitchFamily="49" charset="-122"/>
                </a:rPr>
                <a:t>海量</a:t>
              </a:r>
              <a:r>
                <a:rPr lang="zh-CN" altLang="en-US" sz="2000" b="0" dirty="0">
                  <a:solidFill>
                    <a:schemeClr val="bg2"/>
                  </a:solidFill>
                  <a:latin typeface="黑体" pitchFamily="49" charset="-122"/>
                  <a:ea typeface="黑体" pitchFamily="49" charset="-122"/>
                </a:rPr>
                <a:t>数据</a:t>
              </a:r>
              <a:r>
                <a:rPr lang="zh-CN" altLang="zh-CN" sz="2000" b="0" dirty="0">
                  <a:solidFill>
                    <a:schemeClr val="bg2"/>
                  </a:solidFill>
                  <a:latin typeface="黑体" pitchFamily="49" charset="-122"/>
                  <a:ea typeface="黑体" pitchFamily="49" charset="-122"/>
                </a:rPr>
                <a:t>可用性语义表示</a:t>
              </a:r>
              <a:r>
                <a:rPr lang="zh-CN" altLang="en-US" sz="2000" b="0" dirty="0">
                  <a:solidFill>
                    <a:schemeClr val="bg2"/>
                  </a:solidFill>
                  <a:latin typeface="黑体" pitchFamily="49" charset="-122"/>
                  <a:ea typeface="黑体" pitchFamily="49" charset="-122"/>
                </a:rPr>
                <a:t>机理：</a:t>
              </a:r>
              <a:endParaRPr lang="en-US" altLang="zh-CN" sz="2000" b="0" dirty="0">
                <a:solidFill>
                  <a:schemeClr val="bg2"/>
                </a:solidFill>
                <a:latin typeface="黑体" pitchFamily="49" charset="-122"/>
                <a:ea typeface="黑体" pitchFamily="49" charset="-122"/>
              </a:endParaRPr>
            </a:p>
            <a:p>
              <a:pPr>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规则系统与</a:t>
              </a:r>
              <a:r>
                <a:rPr lang="zh-CN" altLang="zh-CN" sz="2000" b="0" dirty="0">
                  <a:solidFill>
                    <a:schemeClr val="bg2"/>
                  </a:solidFill>
                  <a:latin typeface="黑体" pitchFamily="49" charset="-122"/>
                  <a:ea typeface="黑体" pitchFamily="49" charset="-122"/>
                </a:rPr>
                <a:t>公理</a:t>
              </a:r>
              <a:r>
                <a:rPr lang="zh-CN" altLang="en-US" sz="2000" b="0" dirty="0">
                  <a:solidFill>
                    <a:schemeClr val="bg2"/>
                  </a:solidFill>
                  <a:latin typeface="黑体" pitchFamily="49" charset="-122"/>
                  <a:ea typeface="黑体" pitchFamily="49" charset="-122"/>
                </a:rPr>
                <a:t>化</a:t>
              </a:r>
              <a:r>
                <a:rPr lang="zh-CN" altLang="zh-CN" sz="2000" b="0" dirty="0">
                  <a:solidFill>
                    <a:schemeClr val="bg2"/>
                  </a:solidFill>
                  <a:latin typeface="黑体" pitchFamily="49" charset="-122"/>
                  <a:ea typeface="黑体" pitchFamily="49" charset="-122"/>
                </a:rPr>
                <a:t>理论</a:t>
              </a:r>
              <a:r>
                <a:rPr lang="zh-CN" altLang="en-US" sz="2000" b="0" dirty="0">
                  <a:solidFill>
                    <a:schemeClr val="bg2"/>
                  </a:solidFill>
                  <a:latin typeface="黑体" pitchFamily="49" charset="-122"/>
                  <a:ea typeface="黑体" pitchFamily="49" charset="-122"/>
                </a:rPr>
                <a:t>；</a:t>
              </a:r>
              <a:endParaRPr lang="en-US" altLang="zh-CN" sz="2000" b="0" dirty="0">
                <a:solidFill>
                  <a:schemeClr val="bg2"/>
                </a:solidFill>
                <a:latin typeface="黑体" pitchFamily="49" charset="-122"/>
                <a:ea typeface="黑体" pitchFamily="49" charset="-122"/>
              </a:endParaRPr>
            </a:p>
            <a:p>
              <a:pPr>
                <a:lnSpc>
                  <a:spcPts val="2200"/>
                </a:lnSpc>
                <a:spcBef>
                  <a:spcPts val="0"/>
                </a:spcBef>
              </a:pPr>
              <a:r>
                <a:rPr lang="en-US" altLang="zh-CN" sz="2000" b="0" dirty="0">
                  <a:solidFill>
                    <a:schemeClr val="bg2"/>
                  </a:solidFill>
                  <a:latin typeface="黑体" pitchFamily="49" charset="-122"/>
                  <a:ea typeface="黑体" pitchFamily="49" charset="-122"/>
                </a:rPr>
                <a:t>4.</a:t>
              </a:r>
              <a:r>
                <a:rPr lang="zh-CN" altLang="en-US" sz="2000" b="0" dirty="0">
                  <a:solidFill>
                    <a:schemeClr val="bg2"/>
                  </a:solidFill>
                  <a:latin typeface="黑体" pitchFamily="49" charset="-122"/>
                  <a:ea typeface="黑体" pitchFamily="49" charset="-122"/>
                </a:rPr>
                <a:t>信息</a:t>
              </a:r>
              <a:r>
                <a:rPr lang="zh-CN" altLang="zh-CN" sz="2000" b="0" dirty="0">
                  <a:solidFill>
                    <a:schemeClr val="bg2"/>
                  </a:solidFill>
                  <a:latin typeface="黑体" pitchFamily="49" charset="-122"/>
                  <a:ea typeface="黑体" pitchFamily="49" charset="-122"/>
                </a:rPr>
                <a:t>可用性</a:t>
              </a:r>
              <a:r>
                <a:rPr lang="zh-CN" altLang="en-US" sz="2000" b="0" dirty="0">
                  <a:solidFill>
                    <a:schemeClr val="bg2"/>
                  </a:solidFill>
                  <a:latin typeface="黑体" pitchFamily="49" charset="-122"/>
                  <a:ea typeface="黑体" pitchFamily="49" charset="-122"/>
                </a:rPr>
                <a:t>规则挖掘与自动</a:t>
              </a:r>
              <a:r>
                <a:rPr lang="zh-CN" altLang="zh-CN" sz="2000" b="0" dirty="0">
                  <a:solidFill>
                    <a:schemeClr val="bg2"/>
                  </a:solidFill>
                  <a:latin typeface="黑体" pitchFamily="49" charset="-122"/>
                  <a:ea typeface="黑体" pitchFamily="49" charset="-122"/>
                </a:rPr>
                <a:t>推理</a:t>
              </a:r>
              <a:endParaRPr lang="en-US" altLang="zh-CN" sz="2000" b="0" dirty="0">
                <a:solidFill>
                  <a:schemeClr val="bg2"/>
                </a:solidFill>
                <a:latin typeface="黑体" pitchFamily="49" charset="-122"/>
                <a:ea typeface="黑体" pitchFamily="49" charset="-122"/>
              </a:endParaRPr>
            </a:p>
            <a:p>
              <a:pPr>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zh-CN" sz="2000" b="0" dirty="0">
                  <a:solidFill>
                    <a:schemeClr val="bg2"/>
                  </a:solidFill>
                  <a:latin typeface="黑体" pitchFamily="49" charset="-122"/>
                  <a:ea typeface="黑体" pitchFamily="49" charset="-122"/>
                </a:rPr>
                <a:t>的</a:t>
              </a:r>
              <a:r>
                <a:rPr lang="zh-CN" altLang="en-US" sz="2000" b="0" dirty="0">
                  <a:solidFill>
                    <a:schemeClr val="bg2"/>
                  </a:solidFill>
                  <a:latin typeface="黑体" pitchFamily="49" charset="-122"/>
                  <a:ea typeface="黑体" pitchFamily="49" charset="-122"/>
                </a:rPr>
                <a:t>计算复杂性</a:t>
              </a:r>
              <a:r>
                <a:rPr lang="zh-CN" altLang="zh-CN" sz="2000" b="0" dirty="0">
                  <a:solidFill>
                    <a:schemeClr val="bg2"/>
                  </a:solidFill>
                  <a:latin typeface="黑体" pitchFamily="49" charset="-122"/>
                  <a:ea typeface="黑体" pitchFamily="49" charset="-122"/>
                </a:rPr>
                <a:t>理论</a:t>
              </a:r>
              <a:r>
                <a:rPr lang="zh-CN" altLang="en-US" sz="2000" b="0" dirty="0">
                  <a:solidFill>
                    <a:schemeClr val="bg2"/>
                  </a:solidFill>
                  <a:latin typeface="黑体" pitchFamily="49" charset="-122"/>
                  <a:ea typeface="黑体" pitchFamily="49" charset="-122"/>
                </a:rPr>
                <a:t>和</a:t>
              </a:r>
              <a:r>
                <a:rPr lang="zh-CN" altLang="zh-CN" sz="2000" b="0" dirty="0">
                  <a:solidFill>
                    <a:schemeClr val="bg2"/>
                  </a:solidFill>
                  <a:latin typeface="黑体" pitchFamily="49" charset="-122"/>
                  <a:ea typeface="黑体" pitchFamily="49" charset="-122"/>
                </a:rPr>
                <a:t>算法</a:t>
              </a:r>
              <a:r>
                <a:rPr lang="en-US" altLang="zh-CN" sz="2000" b="0" dirty="0">
                  <a:solidFill>
                    <a:schemeClr val="bg2"/>
                  </a:solidFill>
                  <a:latin typeface="黑体" pitchFamily="49" charset="-122"/>
                  <a:ea typeface="黑体" pitchFamily="49" charset="-122"/>
                </a:rPr>
                <a:t>.</a:t>
              </a:r>
              <a:endParaRPr lang="en-US" altLang="zh-CN" sz="2000" b="0" dirty="0">
                <a:solidFill>
                  <a:schemeClr val="bg2"/>
                </a:solidFill>
                <a:latin typeface="黑体" pitchFamily="49" charset="-122"/>
                <a:ea typeface="黑体" pitchFamily="49" charset="-122"/>
              </a:endParaRPr>
            </a:p>
          </p:txBody>
        </p:sp>
      </p:grpSp>
      <p:grpSp>
        <p:nvGrpSpPr>
          <p:cNvPr id="4" name="组合 46"/>
          <p:cNvGrpSpPr/>
          <p:nvPr/>
        </p:nvGrpSpPr>
        <p:grpSpPr>
          <a:xfrm>
            <a:off x="4292566" y="2255971"/>
            <a:ext cx="4699567" cy="1428760"/>
            <a:chOff x="3271602" y="1180857"/>
            <a:chExt cx="4611891" cy="1428760"/>
          </a:xfrm>
        </p:grpSpPr>
        <p:sp>
          <p:nvSpPr>
            <p:cNvPr id="48" name="AutoShape 19"/>
            <p:cNvSpPr>
              <a:spLocks noChangeArrowheads="1"/>
            </p:cNvSpPr>
            <p:nvPr/>
          </p:nvSpPr>
          <p:spPr bwMode="auto">
            <a:xfrm rot="10800000">
              <a:off x="3271602" y="1672077"/>
              <a:ext cx="428628" cy="285752"/>
            </a:xfrm>
            <a:prstGeom prst="leftArrow">
              <a:avLst>
                <a:gd name="adj1" fmla="val 50000"/>
                <a:gd name="adj2" fmla="val 38574"/>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w="9525" algn="ctr">
              <a:noFill/>
              <a:miter lim="800000"/>
            </a:ln>
            <a:effectLst/>
            <a:scene3d>
              <a:camera prst="orthographicFront">
                <a:rot lat="0" lon="0" rev="0"/>
              </a:camera>
              <a:lightRig rig="glow" dir="t">
                <a:rot lat="0" lon="0" rev="14100000"/>
              </a:lightRig>
            </a:scene3d>
            <a:sp3d prstMaterial="matte">
              <a:bevelT w="127000" h="63500"/>
            </a:sp3d>
          </p:spPr>
          <p:txBody>
            <a:bodyPr rot="10800000" wrap="none" anchor="ctr"/>
            <a:lstStyle/>
            <a:p>
              <a:endParaRPr lang="zh-CN" altLang="en-US" sz="1800" b="0">
                <a:ea typeface="宋体" pitchFamily="2" charset="-122"/>
              </a:endParaRPr>
            </a:p>
          </p:txBody>
        </p:sp>
        <p:sp>
          <p:nvSpPr>
            <p:cNvPr id="49" name="圆角矩形 48"/>
            <p:cNvSpPr/>
            <p:nvPr/>
          </p:nvSpPr>
          <p:spPr bwMode="auto">
            <a:xfrm>
              <a:off x="3714744" y="1180857"/>
              <a:ext cx="4168749" cy="1428760"/>
            </a:xfrm>
            <a:prstGeom prst="roundRect">
              <a:avLst/>
            </a:prstGeom>
            <a:solidFill>
              <a:srgbClr val="CCECFF"/>
            </a:solidFill>
            <a:ln>
              <a:solidFill>
                <a:srgbClr val="C00000"/>
              </a:solid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1">
              <a:schemeClr val="accent4"/>
            </a:lnRef>
            <a:fillRef idx="2">
              <a:schemeClr val="accent4"/>
            </a:fillRef>
            <a:effectRef idx="1">
              <a:schemeClr val="accent4"/>
            </a:effectRef>
            <a:fontRef idx="minor">
              <a:schemeClr val="dk1"/>
            </a:fontRef>
          </p:style>
          <p:txBody>
            <a:bodyPr/>
            <a:lstStyle/>
            <a:p>
              <a:pPr lvl="0">
                <a:lnSpc>
                  <a:spcPts val="2200"/>
                </a:lnSpc>
                <a:spcBef>
                  <a:spcPts val="0"/>
                </a:spcBef>
              </a:pPr>
              <a:r>
                <a:rPr lang="en-US" altLang="zh-CN" sz="2000" b="0" dirty="0">
                  <a:solidFill>
                    <a:schemeClr val="bg2"/>
                  </a:solidFill>
                  <a:latin typeface="黑体" pitchFamily="49" charset="-122"/>
                  <a:ea typeface="黑体" pitchFamily="49" charset="-122"/>
                </a:rPr>
                <a:t>1.</a:t>
              </a:r>
              <a:r>
                <a:rPr lang="zh-CN" altLang="en-US" sz="2000" b="0" dirty="0">
                  <a:solidFill>
                    <a:schemeClr val="bg2"/>
                  </a:solidFill>
                  <a:latin typeface="黑体" pitchFamily="49" charset="-122"/>
                  <a:ea typeface="黑体" pitchFamily="49" charset="-122"/>
                </a:rPr>
                <a:t>海量数据错误自动发现的计算</a:t>
              </a:r>
              <a:endParaRPr lang="en-US" altLang="zh-CN" sz="2000" b="0" dirty="0">
                <a:solidFill>
                  <a:schemeClr val="bg2"/>
                </a:solidFill>
                <a:latin typeface="黑体" pitchFamily="49" charset="-122"/>
                <a:ea typeface="黑体" pitchFamily="49" charset="-122"/>
              </a:endParaRPr>
            </a:p>
            <a:p>
              <a:pPr lvl="0">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复杂性理论和算法；</a:t>
              </a:r>
              <a:endParaRPr lang="en-US" altLang="zh-CN" sz="2000" b="0" dirty="0">
                <a:solidFill>
                  <a:schemeClr val="bg2"/>
                </a:solidFill>
                <a:latin typeface="黑体" pitchFamily="49" charset="-122"/>
                <a:ea typeface="黑体" pitchFamily="49" charset="-122"/>
              </a:endParaRPr>
            </a:p>
            <a:p>
              <a:pPr lvl="0">
                <a:lnSpc>
                  <a:spcPts val="2200"/>
                </a:lnSpc>
                <a:spcBef>
                  <a:spcPts val="0"/>
                </a:spcBef>
              </a:pPr>
              <a:r>
                <a:rPr lang="en-US" altLang="zh-CN" sz="2000" b="0" dirty="0">
                  <a:solidFill>
                    <a:schemeClr val="bg2"/>
                  </a:solidFill>
                  <a:latin typeface="黑体" pitchFamily="49" charset="-122"/>
                  <a:ea typeface="黑体" pitchFamily="49" charset="-122"/>
                </a:rPr>
                <a:t>2.</a:t>
              </a:r>
              <a:r>
                <a:rPr lang="zh-CN" altLang="en-US" sz="2000" b="0" dirty="0">
                  <a:solidFill>
                    <a:schemeClr val="bg2"/>
                  </a:solidFill>
                  <a:latin typeface="黑体" pitchFamily="49" charset="-122"/>
                  <a:ea typeface="黑体" pitchFamily="49" charset="-122"/>
                </a:rPr>
                <a:t>海量数据错误自动修复的计算</a:t>
              </a:r>
              <a:endParaRPr lang="en-US" altLang="zh-CN" sz="2000" b="0" dirty="0">
                <a:solidFill>
                  <a:schemeClr val="bg2"/>
                </a:solidFill>
                <a:latin typeface="黑体" pitchFamily="49" charset="-122"/>
                <a:ea typeface="黑体" pitchFamily="49" charset="-122"/>
              </a:endParaRPr>
            </a:p>
            <a:p>
              <a:pPr lvl="0">
                <a:lnSpc>
                  <a:spcPts val="2200"/>
                </a:lnSpc>
                <a:spcBef>
                  <a:spcPts val="0"/>
                </a:spcBef>
              </a:pPr>
              <a:r>
                <a:rPr lang="en-US" altLang="zh-CN" sz="2000" b="0" dirty="0">
                  <a:solidFill>
                    <a:schemeClr val="bg2"/>
                  </a:solidFill>
                  <a:latin typeface="黑体" pitchFamily="49" charset="-122"/>
                  <a:ea typeface="黑体" pitchFamily="49" charset="-122"/>
                </a:rPr>
                <a:t>  </a:t>
              </a:r>
              <a:r>
                <a:rPr lang="zh-CN" altLang="en-US" sz="2000" b="0" dirty="0">
                  <a:solidFill>
                    <a:schemeClr val="bg2"/>
                  </a:solidFill>
                  <a:latin typeface="黑体" pitchFamily="49" charset="-122"/>
                  <a:ea typeface="黑体" pitchFamily="49" charset="-122"/>
                </a:rPr>
                <a:t>复杂性理论和算法；</a:t>
              </a:r>
              <a:endParaRPr kumimoji="0" lang="zh-CN" altLang="en-US" sz="2400" b="0" dirty="0">
                <a:solidFill>
                  <a:srgbClr val="800000"/>
                </a:solidFill>
                <a:latin typeface="黑体" pitchFamily="49" charset="-122"/>
                <a:ea typeface="黑体" pitchFamily="49" charset="-122"/>
              </a:endParaRPr>
            </a:p>
            <a:p>
              <a:pPr lvl="0" algn="l">
                <a:lnSpc>
                  <a:spcPts val="3200"/>
                </a:lnSpc>
                <a:spcBef>
                  <a:spcPct val="0"/>
                </a:spcBef>
                <a:buClrTx/>
                <a:buSzTx/>
                <a:defRPr/>
              </a:pPr>
              <a:endParaRPr kumimoji="0" lang="en-US" altLang="zh-CN" sz="2400" b="0" dirty="0">
                <a:solidFill>
                  <a:schemeClr val="bg2"/>
                </a:solidFill>
                <a:latin typeface="Times New Roman" pitchFamily="18" charset="0"/>
                <a:ea typeface="黑体" pitchFamily="49" charset="-122"/>
                <a:cs typeface="Times New Roman" pitchFamily="18" charset="0"/>
              </a:endParaRPr>
            </a:p>
          </p:txBody>
        </p:sp>
      </p:grpSp>
      <p:grpSp>
        <p:nvGrpSpPr>
          <p:cNvPr id="5" name="组合 88"/>
          <p:cNvGrpSpPr/>
          <p:nvPr/>
        </p:nvGrpSpPr>
        <p:grpSpPr>
          <a:xfrm>
            <a:off x="1561451" y="823250"/>
            <a:ext cx="2897664" cy="4166415"/>
            <a:chOff x="704195" y="1772770"/>
            <a:chExt cx="2897664" cy="4166415"/>
          </a:xfrm>
        </p:grpSpPr>
        <p:cxnSp>
          <p:nvCxnSpPr>
            <p:cNvPr id="27" name="直接连接符 26"/>
            <p:cNvCxnSpPr/>
            <p:nvPr/>
          </p:nvCxnSpPr>
          <p:spPr bwMode="auto">
            <a:xfrm rot="5400000" flipH="1" flipV="1">
              <a:off x="990306" y="2366644"/>
              <a:ext cx="1240724" cy="779872"/>
            </a:xfrm>
            <a:prstGeom prst="line">
              <a:avLst/>
            </a:prstGeom>
            <a:solidFill>
              <a:schemeClr val="accent1"/>
            </a:solidFill>
            <a:ln w="28575" cap="flat" cmpd="sng" algn="ctr">
              <a:solidFill>
                <a:srgbClr val="800000"/>
              </a:solidFill>
              <a:prstDash val="solid"/>
              <a:round/>
              <a:headEnd type="none" w="med" len="med"/>
              <a:tailEnd type="triangle" w="med" len="med"/>
            </a:ln>
            <a:effectLst/>
          </p:spPr>
        </p:cxnSp>
        <p:cxnSp>
          <p:nvCxnSpPr>
            <p:cNvPr id="29" name="直接连接符 28"/>
            <p:cNvCxnSpPr>
              <a:stCxn id="33" idx="4"/>
            </p:cNvCxnSpPr>
            <p:nvPr/>
          </p:nvCxnSpPr>
          <p:spPr bwMode="auto">
            <a:xfrm rot="16200000" flipH="1">
              <a:off x="973725" y="4506975"/>
              <a:ext cx="1250213" cy="850425"/>
            </a:xfrm>
            <a:prstGeom prst="line">
              <a:avLst/>
            </a:prstGeom>
            <a:solidFill>
              <a:schemeClr val="accent1"/>
            </a:solidFill>
            <a:ln w="28575" cap="flat" cmpd="sng" algn="ctr">
              <a:solidFill>
                <a:srgbClr val="800000"/>
              </a:solidFill>
              <a:prstDash val="solid"/>
              <a:round/>
              <a:headEnd type="none" w="med" len="med"/>
              <a:tailEnd type="triangle" w="med" len="med"/>
            </a:ln>
            <a:effectLst/>
          </p:spPr>
        </p:cxnSp>
        <p:cxnSp>
          <p:nvCxnSpPr>
            <p:cNvPr id="30" name="直接连接符 29"/>
            <p:cNvCxnSpPr/>
            <p:nvPr/>
          </p:nvCxnSpPr>
          <p:spPr bwMode="auto">
            <a:xfrm>
              <a:off x="1444571" y="3805570"/>
              <a:ext cx="571504" cy="1588"/>
            </a:xfrm>
            <a:prstGeom prst="line">
              <a:avLst/>
            </a:prstGeom>
            <a:solidFill>
              <a:schemeClr val="accent1"/>
            </a:solidFill>
            <a:ln w="28575" cap="flat" cmpd="sng" algn="ctr">
              <a:solidFill>
                <a:srgbClr val="800000"/>
              </a:solidFill>
              <a:prstDash val="solid"/>
              <a:round/>
              <a:headEnd type="none" w="med" len="med"/>
              <a:tailEnd type="triangle" w="med" len="med"/>
            </a:ln>
            <a:effectLst/>
          </p:spPr>
        </p:cxnSp>
        <p:grpSp>
          <p:nvGrpSpPr>
            <p:cNvPr id="6" name="Group 22"/>
            <p:cNvGrpSpPr/>
            <p:nvPr/>
          </p:nvGrpSpPr>
          <p:grpSpPr bwMode="auto">
            <a:xfrm>
              <a:off x="704195" y="3387147"/>
              <a:ext cx="938847" cy="919939"/>
              <a:chOff x="3799278" y="3211314"/>
              <a:chExt cx="1174662" cy="919425"/>
            </a:xfrm>
          </p:grpSpPr>
          <p:sp>
            <p:nvSpPr>
              <p:cNvPr id="33" name="Oval 17"/>
              <p:cNvSpPr/>
              <p:nvPr/>
            </p:nvSpPr>
            <p:spPr>
              <a:xfrm>
                <a:off x="3799278" y="3215046"/>
                <a:ext cx="1174662" cy="915693"/>
              </a:xfrm>
              <a:prstGeom prst="ellips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4" name="TextBox 6"/>
              <p:cNvSpPr txBox="1">
                <a:spLocks noChangeArrowheads="1"/>
              </p:cNvSpPr>
              <p:nvPr/>
            </p:nvSpPr>
            <p:spPr bwMode="auto">
              <a:xfrm>
                <a:off x="3847734" y="3211314"/>
                <a:ext cx="1005225" cy="830533"/>
              </a:xfrm>
              <a:prstGeom prst="rect">
                <a:avLst/>
              </a:prstGeom>
              <a:noFill/>
              <a:ln w="9525">
                <a:noFill/>
                <a:miter lim="800000"/>
              </a:ln>
            </p:spPr>
            <p:txBody>
              <a:bodyPr wrap="none">
                <a:spAutoFit/>
              </a:bodyPr>
              <a:lstStyle/>
              <a:p>
                <a:pPr algn="l">
                  <a:spcBef>
                    <a:spcPts val="0"/>
                  </a:spcBef>
                </a:pPr>
                <a:r>
                  <a:rPr lang="zh-CN" altLang="en-US" sz="2400" dirty="0">
                    <a:solidFill>
                      <a:schemeClr val="bg1"/>
                    </a:solidFill>
                    <a:latin typeface="黑体" pitchFamily="2" charset="-122"/>
                    <a:ea typeface="黑体" pitchFamily="2" charset="-122"/>
                  </a:rPr>
                  <a:t>研究</a:t>
                </a:r>
                <a:endParaRPr lang="en-US" altLang="zh-CN" sz="2400" dirty="0">
                  <a:solidFill>
                    <a:schemeClr val="bg1"/>
                  </a:solidFill>
                  <a:latin typeface="黑体" pitchFamily="2" charset="-122"/>
                  <a:ea typeface="黑体" pitchFamily="2" charset="-122"/>
                </a:endParaRPr>
              </a:p>
              <a:p>
                <a:pPr algn="l">
                  <a:spcBef>
                    <a:spcPts val="0"/>
                  </a:spcBef>
                </a:pPr>
                <a:r>
                  <a:rPr lang="zh-CN" altLang="en-US" sz="2400" dirty="0">
                    <a:solidFill>
                      <a:schemeClr val="bg1"/>
                    </a:solidFill>
                    <a:latin typeface="黑体" pitchFamily="2" charset="-122"/>
                    <a:ea typeface="黑体" pitchFamily="2" charset="-122"/>
                  </a:rPr>
                  <a:t>成果</a:t>
                </a:r>
                <a:endParaRPr lang="en-US" altLang="zh-CN" sz="2400" dirty="0">
                  <a:solidFill>
                    <a:schemeClr val="bg1"/>
                  </a:solidFill>
                  <a:latin typeface="黑体" pitchFamily="2" charset="-122"/>
                  <a:ea typeface="黑体" pitchFamily="2" charset="-122"/>
                </a:endParaRPr>
              </a:p>
            </p:txBody>
          </p:sp>
        </p:grpSp>
        <p:grpSp>
          <p:nvGrpSpPr>
            <p:cNvPr id="7" name="组合 56"/>
            <p:cNvGrpSpPr/>
            <p:nvPr/>
          </p:nvGrpSpPr>
          <p:grpSpPr>
            <a:xfrm>
              <a:off x="2006550" y="5205651"/>
              <a:ext cx="1595309" cy="733534"/>
              <a:chOff x="3328526" y="3527563"/>
              <a:chExt cx="1595309" cy="733534"/>
            </a:xfrm>
          </p:grpSpPr>
          <p:sp>
            <p:nvSpPr>
              <p:cNvPr id="73" name="圆角矩形 41"/>
              <p:cNvSpPr/>
              <p:nvPr/>
            </p:nvSpPr>
            <p:spPr bwMode="auto">
              <a:xfrm>
                <a:off x="3364990" y="3527563"/>
                <a:ext cx="1476000" cy="720000"/>
              </a:xfrm>
              <a:prstGeom prst="roundRect">
                <a:avLst/>
              </a:prstGeom>
              <a:solidFill>
                <a:schemeClr val="accent4">
                  <a:lumMod val="20000"/>
                  <a:lumOff val="8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74" name="TextBox 42"/>
              <p:cNvSpPr txBox="1"/>
              <p:nvPr/>
            </p:nvSpPr>
            <p:spPr>
              <a:xfrm>
                <a:off x="3328526" y="3527563"/>
                <a:ext cx="1595309" cy="733534"/>
              </a:xfrm>
              <a:prstGeom prst="rect">
                <a:avLst/>
              </a:prstGeom>
              <a:noFill/>
            </p:spPr>
            <p:txBody>
              <a:bodyPr wrap="none" rtlCol="0">
                <a:spAutoFit/>
              </a:bodyPr>
              <a:lstStyle/>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弱可用数据</a:t>
                </a:r>
                <a:endParaRPr lang="en-US" altLang="zh-CN" sz="2200" b="0" kern="800" dirty="0">
                  <a:solidFill>
                    <a:srgbClr val="C00000"/>
                  </a:solidFill>
                  <a:latin typeface="黑体" pitchFamily="49" charset="-122"/>
                  <a:ea typeface="黑体" pitchFamily="49" charset="-122"/>
                  <a:cs typeface="Times New Roman" pitchFamily="18" charset="0"/>
                </a:endParaRPr>
              </a:p>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近似计算</a:t>
                </a:r>
                <a:endParaRPr lang="zh-CN" altLang="en-US" sz="2200" b="0" kern="800" dirty="0">
                  <a:solidFill>
                    <a:srgbClr val="C00000"/>
                  </a:solidFill>
                  <a:latin typeface="黑体" pitchFamily="49" charset="-122"/>
                  <a:ea typeface="黑体" pitchFamily="49" charset="-122"/>
                  <a:cs typeface="Times New Roman" pitchFamily="18" charset="0"/>
                </a:endParaRPr>
              </a:p>
            </p:txBody>
          </p:sp>
        </p:grpSp>
        <p:grpSp>
          <p:nvGrpSpPr>
            <p:cNvPr id="8" name="组合 55"/>
            <p:cNvGrpSpPr/>
            <p:nvPr/>
          </p:nvGrpSpPr>
          <p:grpSpPr>
            <a:xfrm>
              <a:off x="2006550" y="3451175"/>
              <a:ext cx="1595309" cy="749685"/>
              <a:chOff x="3328526" y="2800572"/>
              <a:chExt cx="1595309" cy="749685"/>
            </a:xfrm>
          </p:grpSpPr>
          <p:sp>
            <p:nvSpPr>
              <p:cNvPr id="75" name="圆角矩形 43"/>
              <p:cNvSpPr/>
              <p:nvPr/>
            </p:nvSpPr>
            <p:spPr bwMode="auto">
              <a:xfrm>
                <a:off x="3357554" y="2800572"/>
                <a:ext cx="1512000" cy="720000"/>
              </a:xfrm>
              <a:prstGeom prst="roundRect">
                <a:avLst/>
              </a:prstGeom>
              <a:solidFill>
                <a:schemeClr val="accent4">
                  <a:lumMod val="20000"/>
                  <a:lumOff val="8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76" name="TextBox 44"/>
              <p:cNvSpPr txBox="1"/>
              <p:nvPr/>
            </p:nvSpPr>
            <p:spPr>
              <a:xfrm>
                <a:off x="3328526" y="2816723"/>
                <a:ext cx="1595309" cy="733534"/>
              </a:xfrm>
              <a:prstGeom prst="rect">
                <a:avLst/>
              </a:prstGeom>
              <a:noFill/>
            </p:spPr>
            <p:txBody>
              <a:bodyPr wrap="none" rtlCol="0">
                <a:spAutoFit/>
              </a:bodyPr>
              <a:lstStyle/>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错误自动</a:t>
                </a:r>
                <a:endParaRPr lang="en-US" altLang="zh-CN" sz="2200" b="0" kern="800" dirty="0">
                  <a:solidFill>
                    <a:srgbClr val="C00000"/>
                  </a:solidFill>
                  <a:latin typeface="黑体" pitchFamily="49" charset="-122"/>
                  <a:ea typeface="黑体" pitchFamily="49" charset="-122"/>
                  <a:cs typeface="Times New Roman" pitchFamily="18" charset="0"/>
                </a:endParaRPr>
              </a:p>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检测与修复</a:t>
                </a:r>
                <a:endParaRPr lang="zh-CN" altLang="en-US" sz="2200" b="0" kern="800" dirty="0">
                  <a:solidFill>
                    <a:srgbClr val="C00000"/>
                  </a:solidFill>
                  <a:latin typeface="黑体" pitchFamily="49" charset="-122"/>
                  <a:ea typeface="黑体" pitchFamily="49" charset="-122"/>
                  <a:cs typeface="Times New Roman" pitchFamily="18" charset="0"/>
                </a:endParaRPr>
              </a:p>
            </p:txBody>
          </p:sp>
        </p:grpSp>
        <p:grpSp>
          <p:nvGrpSpPr>
            <p:cNvPr id="9" name="组合 53"/>
            <p:cNvGrpSpPr/>
            <p:nvPr/>
          </p:nvGrpSpPr>
          <p:grpSpPr>
            <a:xfrm>
              <a:off x="1975136" y="1772770"/>
              <a:ext cx="1584000" cy="746916"/>
              <a:chOff x="3332086" y="886260"/>
              <a:chExt cx="1584000" cy="746916"/>
            </a:xfrm>
          </p:grpSpPr>
          <p:sp>
            <p:nvSpPr>
              <p:cNvPr id="79" name="圆角矩形 78"/>
              <p:cNvSpPr/>
              <p:nvPr/>
            </p:nvSpPr>
            <p:spPr bwMode="auto">
              <a:xfrm>
                <a:off x="3357554" y="886260"/>
                <a:ext cx="1512000" cy="726896"/>
              </a:xfrm>
              <a:prstGeom prst="roundRect">
                <a:avLst/>
              </a:prstGeom>
              <a:solidFill>
                <a:schemeClr val="accent4">
                  <a:lumMod val="20000"/>
                  <a:lumOff val="80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80" name="TextBox 79"/>
              <p:cNvSpPr txBox="1"/>
              <p:nvPr/>
            </p:nvSpPr>
            <p:spPr>
              <a:xfrm>
                <a:off x="3332086" y="899642"/>
                <a:ext cx="1584000" cy="733534"/>
              </a:xfrm>
              <a:prstGeom prst="rect">
                <a:avLst/>
              </a:prstGeom>
              <a:noFill/>
            </p:spPr>
            <p:txBody>
              <a:bodyPr wrap="square" rtlCol="0">
                <a:spAutoFit/>
              </a:bodyPr>
              <a:lstStyle/>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数据可用性</a:t>
                </a:r>
                <a:endParaRPr lang="en-US" altLang="zh-CN" sz="2200" b="0" kern="800" dirty="0">
                  <a:solidFill>
                    <a:srgbClr val="C00000"/>
                  </a:solidFill>
                  <a:latin typeface="黑体" pitchFamily="49" charset="-122"/>
                  <a:ea typeface="黑体" pitchFamily="49" charset="-122"/>
                  <a:cs typeface="Times New Roman" pitchFamily="18" charset="0"/>
                </a:endParaRPr>
              </a:p>
              <a:p>
                <a:pPr algn="ctr">
                  <a:lnSpc>
                    <a:spcPts val="2500"/>
                  </a:lnSpc>
                  <a:spcBef>
                    <a:spcPts val="0"/>
                  </a:spcBef>
                </a:pPr>
                <a:r>
                  <a:rPr lang="zh-CN" altLang="en-US" sz="2200" b="0" kern="800" dirty="0">
                    <a:solidFill>
                      <a:srgbClr val="C00000"/>
                    </a:solidFill>
                    <a:latin typeface="黑体" pitchFamily="49" charset="-122"/>
                    <a:ea typeface="黑体" pitchFamily="49" charset="-122"/>
                    <a:cs typeface="Times New Roman" pitchFamily="18" charset="0"/>
                  </a:rPr>
                  <a:t>基础理论</a:t>
                </a:r>
                <a:endParaRPr lang="zh-CN" altLang="en-US" sz="2200" b="0" kern="800" dirty="0">
                  <a:solidFill>
                    <a:srgbClr val="C00000"/>
                  </a:solidFill>
                  <a:latin typeface="黑体" pitchFamily="49" charset="-122"/>
                  <a:ea typeface="黑体" pitchFamily="49" charset="-122"/>
                  <a:cs typeface="Times New Roman" pitchFamily="18" charset="0"/>
                </a:endParaRPr>
              </a:p>
            </p:txBody>
          </p:sp>
        </p:grpSp>
      </p:grpSp>
      <p:grpSp>
        <p:nvGrpSpPr>
          <p:cNvPr id="10" name="组合 106"/>
          <p:cNvGrpSpPr/>
          <p:nvPr/>
        </p:nvGrpSpPr>
        <p:grpSpPr>
          <a:xfrm>
            <a:off x="214282" y="5614629"/>
            <a:ext cx="8715436" cy="1243395"/>
            <a:chOff x="142844" y="5500702"/>
            <a:chExt cx="8715436" cy="1243395"/>
          </a:xfrm>
          <a:solidFill>
            <a:schemeClr val="accent1"/>
          </a:solidFill>
        </p:grpSpPr>
        <p:sp>
          <p:nvSpPr>
            <p:cNvPr id="92" name="圆角矩形 74"/>
            <p:cNvSpPr>
              <a:spLocks noChangeArrowheads="1"/>
            </p:cNvSpPr>
            <p:nvPr/>
          </p:nvSpPr>
          <p:spPr bwMode="auto">
            <a:xfrm>
              <a:off x="2857489" y="5500702"/>
              <a:ext cx="2928957" cy="1214446"/>
            </a:xfrm>
            <a:prstGeom prst="roundRect">
              <a:avLst>
                <a:gd name="adj" fmla="val 16667"/>
              </a:avLst>
            </a:prstGeom>
            <a:grpFill/>
            <a:ln w="9525" algn="ctr">
              <a:solidFill>
                <a:srgbClr val="000000"/>
              </a:solid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grpSp>
          <p:nvGrpSpPr>
            <p:cNvPr id="11" name="组合 104"/>
            <p:cNvGrpSpPr/>
            <p:nvPr/>
          </p:nvGrpSpPr>
          <p:grpSpPr>
            <a:xfrm>
              <a:off x="142844" y="5500702"/>
              <a:ext cx="2643206" cy="1243395"/>
              <a:chOff x="500034" y="5500702"/>
              <a:chExt cx="2643206" cy="1243395"/>
            </a:xfrm>
            <a:grpFill/>
          </p:grpSpPr>
          <p:sp>
            <p:nvSpPr>
              <p:cNvPr id="93" name="圆角矩形 75"/>
              <p:cNvSpPr>
                <a:spLocks noChangeArrowheads="1"/>
              </p:cNvSpPr>
              <p:nvPr/>
            </p:nvSpPr>
            <p:spPr bwMode="auto">
              <a:xfrm>
                <a:off x="500034" y="5500702"/>
                <a:ext cx="2643206" cy="1243395"/>
              </a:xfrm>
              <a:prstGeom prst="roundRect">
                <a:avLst>
                  <a:gd name="adj" fmla="val 16667"/>
                </a:avLst>
              </a:prstGeom>
              <a:grpFill/>
              <a:ln w="9525" algn="ctr">
                <a:solidFill>
                  <a:srgbClr val="000000"/>
                </a:solid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grpSp>
            <p:nvGrpSpPr>
              <p:cNvPr id="12" name="组合 46"/>
              <p:cNvGrpSpPr/>
              <p:nvPr/>
            </p:nvGrpSpPr>
            <p:grpSpPr bwMode="auto">
              <a:xfrm>
                <a:off x="695251" y="5596892"/>
                <a:ext cx="2348789" cy="1118256"/>
                <a:chOff x="3065946" y="4116169"/>
                <a:chExt cx="3177344" cy="1457347"/>
              </a:xfrm>
              <a:grpFill/>
            </p:grpSpPr>
            <p:grpSp>
              <p:nvGrpSpPr>
                <p:cNvPr id="13" name="组合 21"/>
                <p:cNvGrpSpPr/>
                <p:nvPr/>
              </p:nvGrpSpPr>
              <p:grpSpPr bwMode="auto">
                <a:xfrm>
                  <a:off x="3065946" y="4177012"/>
                  <a:ext cx="1256362" cy="1396504"/>
                  <a:chOff x="2759852" y="4973542"/>
                  <a:chExt cx="1486310" cy="1120487"/>
                </a:xfrm>
                <a:grpFill/>
              </p:grpSpPr>
              <p:pic>
                <p:nvPicPr>
                  <p:cNvPr id="103" name="Picture 6" descr="medical-error-statistics-5"/>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2759852" y="4973542"/>
                    <a:ext cx="1416673" cy="1120487"/>
                  </a:xfrm>
                  <a:prstGeom prst="rect">
                    <a:avLst/>
                  </a:prstGeom>
                  <a:grpFill/>
                  <a:ln w="9525">
                    <a:noFill/>
                    <a:miter lim="800000"/>
                    <a:headEnd/>
                    <a:tailEnd/>
                  </a:ln>
                </p:spPr>
              </p:pic>
              <p:pic>
                <p:nvPicPr>
                  <p:cNvPr id="104" name="Picture 4" descr="medical-news"/>
                  <p:cNvPicPr>
                    <a:picLocks noChangeAspect="1" noChangeArrowheads="1"/>
                  </p:cNvPicPr>
                  <p:nvPr/>
                </p:nvPicPr>
                <p:blipFill>
                  <a:blip r:embed="rId2" cstate="print"/>
                  <a:srcRect/>
                  <a:stretch>
                    <a:fillRect/>
                  </a:stretch>
                </p:blipFill>
                <p:spPr bwMode="auto">
                  <a:xfrm>
                    <a:off x="3445890" y="5011060"/>
                    <a:ext cx="800272" cy="281198"/>
                  </a:xfrm>
                  <a:prstGeom prst="rect">
                    <a:avLst/>
                  </a:prstGeom>
                  <a:grpFill/>
                  <a:ln>
                    <a:noFill/>
                  </a:ln>
                  <a:effectLst>
                    <a:outerShdw blurRad="190500" algn="tl" rotWithShape="0">
                      <a:srgbClr val="000000">
                        <a:alpha val="70000"/>
                      </a:srgbClr>
                    </a:outerShdw>
                  </a:effectLst>
                </p:spPr>
              </p:pic>
            </p:grpSp>
            <p:sp>
              <p:nvSpPr>
                <p:cNvPr id="102" name="TextBox 101"/>
                <p:cNvSpPr txBox="1"/>
                <p:nvPr/>
              </p:nvSpPr>
              <p:spPr>
                <a:xfrm>
                  <a:off x="4251438" y="4116169"/>
                  <a:ext cx="1991852" cy="1457346"/>
                </a:xfrm>
                <a:prstGeom prst="rect">
                  <a:avLst/>
                </a:pr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wrap="square">
                  <a:spAutoFit/>
                </a:bodyPr>
                <a:lstStyle/>
                <a:p>
                  <a:pPr algn="just">
                    <a:lnSpc>
                      <a:spcPts val="2000"/>
                    </a:lnSpc>
                    <a:spcBef>
                      <a:spcPts val="0"/>
                    </a:spcBef>
                    <a:buClr>
                      <a:schemeClr val="hlink"/>
                    </a:buClr>
                    <a:buSzPct val="50000"/>
                    <a:buFont typeface="Monotype Sorts" pitchFamily="2" charset="2"/>
                    <a:buNone/>
                    <a:defRPr/>
                  </a:pPr>
                  <a:r>
                    <a:rPr lang="zh-CN" altLang="en-US" sz="1800" b="0" kern="0" dirty="0">
                      <a:solidFill>
                        <a:schemeClr val="bg2"/>
                      </a:solidFill>
                      <a:latin typeface="Times New Roman" pitchFamily="18" charset="0"/>
                      <a:ea typeface="黑体" pitchFamily="2" charset="-122"/>
                      <a:cs typeface="Times New Roman" pitchFamily="18" charset="0"/>
                      <a:sym typeface="Symbol" pitchFamily="18" charset="2"/>
                    </a:rPr>
                    <a:t>美国每年因医疗信息错误导致</a:t>
                  </a:r>
                  <a:r>
                    <a:rPr lang="en-US" altLang="zh-CN" sz="1800" b="0" kern="0" dirty="0">
                      <a:solidFill>
                        <a:schemeClr val="bg2">
                          <a:lumMod val="50000"/>
                          <a:lumOff val="50000"/>
                        </a:schemeClr>
                      </a:solidFill>
                      <a:latin typeface="Times New Roman" pitchFamily="18" charset="0"/>
                      <a:ea typeface="黑体" pitchFamily="2" charset="-122"/>
                      <a:cs typeface="Times New Roman" pitchFamily="18" charset="0"/>
                      <a:sym typeface="Symbol" pitchFamily="18" charset="2"/>
                    </a:rPr>
                    <a:t>9</a:t>
                  </a:r>
                  <a:r>
                    <a:rPr lang="zh-CN" altLang="en-US" sz="1800" b="0" kern="0" dirty="0">
                      <a:solidFill>
                        <a:schemeClr val="bg2">
                          <a:lumMod val="50000"/>
                          <a:lumOff val="50000"/>
                        </a:schemeClr>
                      </a:solidFill>
                      <a:latin typeface="Times New Roman" pitchFamily="18" charset="0"/>
                      <a:ea typeface="黑体" pitchFamily="2" charset="-122"/>
                      <a:cs typeface="Times New Roman" pitchFamily="18" charset="0"/>
                      <a:sym typeface="Symbol" pitchFamily="18" charset="2"/>
                    </a:rPr>
                    <a:t>万</a:t>
                  </a:r>
                  <a:r>
                    <a:rPr lang="zh-CN" altLang="en-US" sz="1800" b="0" kern="0" dirty="0">
                      <a:solidFill>
                        <a:schemeClr val="bg2"/>
                      </a:solidFill>
                      <a:latin typeface="Times New Roman" pitchFamily="18" charset="0"/>
                      <a:ea typeface="黑体" pitchFamily="2" charset="-122"/>
                      <a:cs typeface="Times New Roman" pitchFamily="18" charset="0"/>
                      <a:sym typeface="Symbol" pitchFamily="18" charset="2"/>
                    </a:rPr>
                    <a:t>余名患者死亡</a:t>
                  </a:r>
                  <a:endParaRPr lang="zh-CN" altLang="en-US" sz="1800" kern="0" baseline="30000" dirty="0">
                    <a:solidFill>
                      <a:srgbClr val="0000FF"/>
                    </a:solidFill>
                    <a:latin typeface="Times New Roman" pitchFamily="18" charset="0"/>
                    <a:ea typeface="黑体" pitchFamily="2" charset="-122"/>
                    <a:cs typeface="Times New Roman" pitchFamily="18" charset="0"/>
                    <a:sym typeface="Symbol" pitchFamily="18" charset="2"/>
                  </a:endParaRPr>
                </a:p>
              </p:txBody>
            </p:sp>
          </p:grpSp>
        </p:grpSp>
        <p:grpSp>
          <p:nvGrpSpPr>
            <p:cNvPr id="14" name="组合 27"/>
            <p:cNvGrpSpPr/>
            <p:nvPr/>
          </p:nvGrpSpPr>
          <p:grpSpPr bwMode="auto">
            <a:xfrm>
              <a:off x="2998261" y="5572140"/>
              <a:ext cx="2788185" cy="1118255"/>
              <a:chOff x="2341557" y="1428919"/>
              <a:chExt cx="5484170" cy="2814926"/>
            </a:xfrm>
            <a:grpFill/>
          </p:grpSpPr>
          <p:sp>
            <p:nvSpPr>
              <p:cNvPr id="99" name="TextBox 98"/>
              <p:cNvSpPr txBox="1"/>
              <p:nvPr/>
            </p:nvSpPr>
            <p:spPr>
              <a:xfrm>
                <a:off x="4172371" y="1428919"/>
                <a:ext cx="3653356" cy="2814926"/>
              </a:xfrm>
              <a:prstGeom prst="rect">
                <a:avLst/>
              </a:prstGeom>
              <a:grpFill/>
              <a:ln>
                <a:noFill/>
              </a:ln>
              <a:effectLst/>
            </p:spPr>
            <p:txBody>
              <a:bodyPr wrap="square">
                <a:spAutoFit/>
              </a:bodyPr>
              <a:lstStyle/>
              <a:p>
                <a:pPr algn="just">
                  <a:lnSpc>
                    <a:spcPts val="2000"/>
                  </a:lnSpc>
                  <a:spcBef>
                    <a:spcPts val="0"/>
                  </a:spcBef>
                  <a:buClr>
                    <a:schemeClr val="hlink"/>
                  </a:buClr>
                  <a:buSzPct val="50000"/>
                  <a:buFont typeface="Monotype Sorts" pitchFamily="2" charset="2"/>
                  <a:buNone/>
                  <a:defRPr/>
                </a:pPr>
                <a:r>
                  <a:rPr lang="zh-CN" altLang="en-US" sz="1800" b="0" kern="0" dirty="0">
                    <a:ea typeface="黑体" pitchFamily="2" charset="-122"/>
                    <a:cs typeface="Times New Roman" pitchFamily="18" charset="0"/>
                  </a:rPr>
                  <a:t>英国</a:t>
                </a:r>
                <a:r>
                  <a:rPr lang="en-US" altLang="zh-CN" sz="1800" b="0" kern="0" dirty="0">
                    <a:ea typeface="黑体" pitchFamily="2" charset="-122"/>
                    <a:cs typeface="Times New Roman" pitchFamily="18" charset="0"/>
                  </a:rPr>
                  <a:t>2010</a:t>
                </a:r>
                <a:r>
                  <a:rPr lang="zh-CN" altLang="en-US" sz="1800" b="0" kern="0" dirty="0">
                    <a:ea typeface="黑体" pitchFamily="2" charset="-122"/>
                    <a:cs typeface="Times New Roman" pitchFamily="18" charset="0"/>
                  </a:rPr>
                  <a:t>年因五大零售商及其供应商信息错造成</a:t>
                </a:r>
                <a:r>
                  <a:rPr lang="en-US" altLang="zh-CN" sz="1800" b="0" kern="0" dirty="0">
                    <a:solidFill>
                      <a:srgbClr val="FF0000"/>
                    </a:solidFill>
                    <a:ea typeface="黑体" pitchFamily="2" charset="-122"/>
                    <a:cs typeface="Times New Roman" pitchFamily="18" charset="0"/>
                  </a:rPr>
                  <a:t>14</a:t>
                </a:r>
                <a:r>
                  <a:rPr lang="zh-CN" altLang="en-US" sz="1800" b="0" kern="0" dirty="0">
                    <a:solidFill>
                      <a:srgbClr val="FF0000"/>
                    </a:solidFill>
                    <a:ea typeface="黑体" pitchFamily="2" charset="-122"/>
                    <a:cs typeface="Times New Roman" pitchFamily="18" charset="0"/>
                  </a:rPr>
                  <a:t>亿英镑</a:t>
                </a:r>
                <a:r>
                  <a:rPr lang="zh-CN" altLang="en-US" sz="1800" b="0" kern="0" dirty="0">
                    <a:ea typeface="黑体" pitchFamily="2" charset="-122"/>
                    <a:cs typeface="Times New Roman" pitchFamily="18" charset="0"/>
                  </a:rPr>
                  <a:t>损失</a:t>
                </a:r>
                <a:endParaRPr lang="zh-CN" altLang="en-US" sz="1800" baseline="30000" dirty="0">
                  <a:solidFill>
                    <a:srgbClr val="0000FF"/>
                  </a:solidFill>
                  <a:ea typeface="黑体" pitchFamily="2" charset="-122"/>
                  <a:cs typeface="Times New Roman" pitchFamily="18" charset="0"/>
                </a:endParaRPr>
              </a:p>
            </p:txBody>
          </p:sp>
          <p:pic>
            <p:nvPicPr>
              <p:cNvPr id="100" name="Picture 2" descr="http://soapbox.lafayette.edu/system/files/images/3795_large.jpg"/>
              <p:cNvPicPr>
                <a:picLocks noChangeAspect="1" noChangeArrowheads="1"/>
              </p:cNvPicPr>
              <p:nvPr/>
            </p:nvPicPr>
            <p:blipFill>
              <a:blip r:embed="rId3" cstate="print"/>
              <a:srcRect/>
              <a:stretch>
                <a:fillRect/>
              </a:stretch>
            </p:blipFill>
            <p:spPr bwMode="auto">
              <a:xfrm>
                <a:off x="2341557" y="1428919"/>
                <a:ext cx="1971328" cy="2697408"/>
              </a:xfrm>
              <a:prstGeom prst="rect">
                <a:avLst/>
              </a:prstGeom>
              <a:grpFill/>
              <a:ln>
                <a:noFill/>
              </a:ln>
              <a:effectLst>
                <a:softEdge rad="112500"/>
              </a:effectLst>
            </p:spPr>
          </p:pic>
        </p:grpSp>
        <p:grpSp>
          <p:nvGrpSpPr>
            <p:cNvPr id="15" name="组合 105"/>
            <p:cNvGrpSpPr/>
            <p:nvPr/>
          </p:nvGrpSpPr>
          <p:grpSpPr>
            <a:xfrm>
              <a:off x="5857884" y="5510228"/>
              <a:ext cx="3000396" cy="1214446"/>
              <a:chOff x="6000761" y="5500703"/>
              <a:chExt cx="3000396" cy="1214446"/>
            </a:xfrm>
            <a:grpFill/>
          </p:grpSpPr>
          <p:sp>
            <p:nvSpPr>
              <p:cNvPr id="91" name="圆角矩形 73"/>
              <p:cNvSpPr>
                <a:spLocks noChangeArrowheads="1"/>
              </p:cNvSpPr>
              <p:nvPr/>
            </p:nvSpPr>
            <p:spPr bwMode="auto">
              <a:xfrm>
                <a:off x="6000761" y="5500703"/>
                <a:ext cx="3000396" cy="1214446"/>
              </a:xfrm>
              <a:prstGeom prst="roundRect">
                <a:avLst>
                  <a:gd name="adj" fmla="val 16667"/>
                </a:avLst>
              </a:prstGeom>
              <a:grpFill/>
              <a:ln w="9525" algn="ctr">
                <a:solidFill>
                  <a:srgbClr val="000000"/>
                </a:solid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grpSp>
            <p:nvGrpSpPr>
              <p:cNvPr id="16" name="组合 34"/>
              <p:cNvGrpSpPr/>
              <p:nvPr/>
            </p:nvGrpSpPr>
            <p:grpSpPr bwMode="auto">
              <a:xfrm>
                <a:off x="6045233" y="5529277"/>
                <a:ext cx="2955923" cy="1118255"/>
                <a:chOff x="2067007" y="1470851"/>
                <a:chExt cx="6168134" cy="2494015"/>
              </a:xfrm>
              <a:grpFill/>
            </p:grpSpPr>
            <p:sp>
              <p:nvSpPr>
                <p:cNvPr id="97" name="TextBox 96"/>
                <p:cNvSpPr txBox="1"/>
                <p:nvPr/>
              </p:nvSpPr>
              <p:spPr>
                <a:xfrm>
                  <a:off x="4630987" y="1470851"/>
                  <a:ext cx="3604154" cy="2494015"/>
                </a:xfrm>
                <a:prstGeom prst="rect">
                  <a:avLst/>
                </a:prstGeom>
                <a:grpFill/>
                <a:ln>
                  <a:noFill/>
                </a:ln>
                <a:effectLst/>
              </p:spPr>
              <p:txBody>
                <a:bodyPr>
                  <a:spAutoFit/>
                </a:bodyPr>
                <a:lstStyle/>
                <a:p>
                  <a:pPr algn="just">
                    <a:lnSpc>
                      <a:spcPts val="2000"/>
                    </a:lnSpc>
                    <a:spcBef>
                      <a:spcPts val="0"/>
                    </a:spcBef>
                    <a:buClr>
                      <a:schemeClr val="hlink"/>
                    </a:buClr>
                    <a:buSzPct val="50000"/>
                    <a:buFont typeface="Monotype Sorts" pitchFamily="2" charset="2"/>
                    <a:buNone/>
                    <a:defRPr/>
                  </a:pPr>
                  <a:r>
                    <a:rPr lang="zh-CN" altLang="en-US" sz="1800" b="0" kern="0" dirty="0">
                      <a:ea typeface="黑体" pitchFamily="2" charset="-122"/>
                      <a:cs typeface="Times New Roman" pitchFamily="18" charset="0"/>
                    </a:rPr>
                    <a:t>劣质信息给企业增加成本是企业平均收入的</a:t>
                  </a:r>
                  <a:r>
                    <a:rPr lang="en-GB" altLang="en-US" sz="1800" b="0" kern="0" dirty="0">
                      <a:solidFill>
                        <a:schemeClr val="bg2">
                          <a:lumMod val="50000"/>
                          <a:lumOff val="50000"/>
                        </a:schemeClr>
                      </a:solidFill>
                      <a:ea typeface="黑体" pitchFamily="2" charset="-122"/>
                      <a:cs typeface="Times New Roman" pitchFamily="18" charset="0"/>
                    </a:rPr>
                    <a:t>10%</a:t>
                  </a:r>
                  <a:r>
                    <a:rPr lang="en-GB" altLang="zh-CN" sz="1800" b="0" kern="0" dirty="0">
                      <a:solidFill>
                        <a:schemeClr val="bg2">
                          <a:lumMod val="50000"/>
                          <a:lumOff val="50000"/>
                        </a:schemeClr>
                      </a:solidFill>
                      <a:ea typeface="黑体" pitchFamily="2" charset="-122"/>
                      <a:cs typeface="Times New Roman" pitchFamily="18" charset="0"/>
                    </a:rPr>
                    <a:t> </a:t>
                  </a:r>
                  <a:r>
                    <a:rPr lang="en-US" altLang="zh-CN" sz="1800" b="0" kern="0" dirty="0">
                      <a:solidFill>
                        <a:schemeClr val="bg2">
                          <a:lumMod val="50000"/>
                          <a:lumOff val="50000"/>
                        </a:schemeClr>
                      </a:solidFill>
                      <a:ea typeface="黑体" pitchFamily="2" charset="-122"/>
                      <a:cs typeface="Times New Roman" pitchFamily="18" charset="0"/>
                      <a:sym typeface="Symbol" pitchFamily="18" charset="2"/>
                    </a:rPr>
                    <a:t>~</a:t>
                  </a:r>
                  <a:r>
                    <a:rPr lang="en-GB" altLang="en-US" sz="1800" b="0" kern="0" dirty="0">
                      <a:solidFill>
                        <a:schemeClr val="bg2">
                          <a:lumMod val="50000"/>
                          <a:lumOff val="50000"/>
                        </a:schemeClr>
                      </a:solidFill>
                      <a:ea typeface="黑体" pitchFamily="2" charset="-122"/>
                      <a:cs typeface="Times New Roman" pitchFamily="18" charset="0"/>
                    </a:rPr>
                    <a:t>20%</a:t>
                  </a:r>
                  <a:endParaRPr lang="zh-CN" altLang="en-US" sz="1800" baseline="30000" dirty="0">
                    <a:solidFill>
                      <a:srgbClr val="0000FF"/>
                    </a:solidFill>
                    <a:ea typeface="黑体" pitchFamily="2" charset="-122"/>
                    <a:cs typeface="Times New Roman" pitchFamily="18" charset="0"/>
                  </a:endParaRPr>
                </a:p>
              </p:txBody>
            </p:sp>
            <p:pic>
              <p:nvPicPr>
                <p:cNvPr id="98" name="Picture 2" descr="http://pic1.nipic.com/2009-02-25/2009225235327901_2.jpg"/>
                <p:cNvPicPr>
                  <a:picLocks noChangeAspect="1" noChangeArrowheads="1"/>
                </p:cNvPicPr>
                <p:nvPr/>
              </p:nvPicPr>
              <p:blipFill>
                <a:blip r:embed="rId4" cstate="print"/>
                <a:srcRect t="5882"/>
                <a:stretch>
                  <a:fillRect/>
                </a:stretch>
              </p:blipFill>
              <p:spPr bwMode="auto">
                <a:xfrm>
                  <a:off x="2067007" y="1566448"/>
                  <a:ext cx="2571668" cy="2372762"/>
                </a:xfrm>
                <a:prstGeom prst="rect">
                  <a:avLst/>
                </a:prstGeom>
                <a:grpFill/>
                <a:ln>
                  <a:noFill/>
                </a:ln>
                <a:effectLst>
                  <a:softEdge rad="112500"/>
                </a:effectLst>
              </p:spPr>
            </p:pic>
          </p:grpSp>
        </p:grpSp>
      </p:grpSp>
      <p:grpSp>
        <p:nvGrpSpPr>
          <p:cNvPr id="17" name="组合 117"/>
          <p:cNvGrpSpPr/>
          <p:nvPr/>
        </p:nvGrpSpPr>
        <p:grpSpPr>
          <a:xfrm>
            <a:off x="142844" y="425264"/>
            <a:ext cx="1332000" cy="5004000"/>
            <a:chOff x="68260" y="282388"/>
            <a:chExt cx="1332000" cy="5004000"/>
          </a:xfrm>
        </p:grpSpPr>
        <p:sp>
          <p:nvSpPr>
            <p:cNvPr id="110" name="矩形 4"/>
            <p:cNvSpPr>
              <a:spLocks noChangeArrowheads="1"/>
            </p:cNvSpPr>
            <p:nvPr/>
          </p:nvSpPr>
          <p:spPr bwMode="auto">
            <a:xfrm rot="16200000">
              <a:off x="-1767740" y="2118388"/>
              <a:ext cx="5004000" cy="1332000"/>
            </a:xfrm>
            <a:prstGeom prst="rect">
              <a:avLst/>
            </a:prstGeom>
            <a:gradFill rotWithShape="1">
              <a:gsLst>
                <a:gs pos="0">
                  <a:srgbClr val="98B498"/>
                </a:gs>
                <a:gs pos="50000">
                  <a:srgbClr val="C2D0C2"/>
                </a:gs>
                <a:gs pos="100000">
                  <a:srgbClr val="E1E8E1"/>
                </a:gs>
              </a:gsLst>
              <a:lin ang="16200000" scaled="1"/>
            </a:gradFill>
            <a:ln w="9525">
              <a:solidFill>
                <a:srgbClr val="00B050"/>
              </a:solidFill>
              <a:miter lim="800000"/>
            </a:ln>
          </p:spPr>
          <p:txBody>
            <a:bodyPr wrap="square" anchor="ctr">
              <a:spAutoFit/>
            </a:bodyPr>
            <a:lstStyle/>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a:p>
              <a:pPr algn="ctr">
                <a:lnSpc>
                  <a:spcPct val="80000"/>
                </a:lnSpc>
                <a:spcBef>
                  <a:spcPct val="20000"/>
                </a:spcBef>
                <a:buClr>
                  <a:schemeClr val="folHlink"/>
                </a:buClr>
                <a:buSzPct val="70000"/>
                <a:buFont typeface="Wingdings" pitchFamily="2" charset="2"/>
                <a:buNone/>
              </a:pPr>
              <a:endParaRPr lang="zh-CN" altLang="en-US" sz="1600">
                <a:latin typeface="Times New Roman" pitchFamily="18" charset="0"/>
                <a:ea typeface="黑体" pitchFamily="2" charset="-122"/>
                <a:cs typeface="Times New Roman" pitchFamily="18" charset="0"/>
              </a:endParaRPr>
            </a:p>
          </p:txBody>
        </p:sp>
        <p:sp>
          <p:nvSpPr>
            <p:cNvPr id="112" name="圆角矩形 111"/>
            <p:cNvSpPr/>
            <p:nvPr/>
          </p:nvSpPr>
          <p:spPr bwMode="auto">
            <a:xfrm>
              <a:off x="142844" y="357166"/>
              <a:ext cx="1188000" cy="79200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a:spcBef>
                  <a:spcPts val="0"/>
                </a:spcBef>
                <a:buClr>
                  <a:schemeClr val="folHlink"/>
                </a:buClr>
                <a:buSzPct val="70000"/>
                <a:buFont typeface="Wingdings" pitchFamily="2" charset="2"/>
                <a:buNone/>
                <a:defRPr/>
              </a:pPr>
              <a:r>
                <a:rPr lang="zh-CN" altLang="en-US" sz="2400" b="0" dirty="0">
                  <a:solidFill>
                    <a:srgbClr val="C00000"/>
                  </a:solidFill>
                  <a:latin typeface="黑体" pitchFamily="2" charset="-122"/>
                  <a:ea typeface="黑体" pitchFamily="2" charset="-122"/>
                  <a:cs typeface="Times New Roman" pitchFamily="18" charset="0"/>
                </a:rPr>
                <a:t>数据</a:t>
              </a:r>
              <a:endParaRPr lang="en-US" altLang="zh-CN" sz="2400" b="0" dirty="0">
                <a:solidFill>
                  <a:srgbClr val="C00000"/>
                </a:solidFill>
                <a:latin typeface="黑体" pitchFamily="2" charset="-122"/>
                <a:ea typeface="黑体" pitchFamily="2" charset="-122"/>
                <a:cs typeface="Times New Roman" pitchFamily="18" charset="0"/>
              </a:endParaRPr>
            </a:p>
            <a:p>
              <a:pPr algn="ctr">
                <a:spcBef>
                  <a:spcPts val="0"/>
                </a:spcBef>
                <a:buClr>
                  <a:schemeClr val="folHlink"/>
                </a:buClr>
                <a:buSzPct val="70000"/>
                <a:buFont typeface="Wingdings" pitchFamily="2" charset="2"/>
                <a:buNone/>
                <a:defRPr/>
              </a:pPr>
              <a:r>
                <a:rPr lang="zh-CN" altLang="en-GB" sz="2400" b="0" dirty="0">
                  <a:solidFill>
                    <a:srgbClr val="C00000"/>
                  </a:solidFill>
                  <a:latin typeface="黑体" pitchFamily="2" charset="-122"/>
                  <a:ea typeface="黑体" pitchFamily="2" charset="-122"/>
                  <a:cs typeface="Times New Roman" pitchFamily="18" charset="0"/>
                </a:rPr>
                <a:t>一致</a:t>
              </a:r>
              <a:r>
                <a:rPr lang="zh-CN" altLang="en-US" sz="2400" b="0" dirty="0">
                  <a:solidFill>
                    <a:srgbClr val="C00000"/>
                  </a:solidFill>
                  <a:latin typeface="黑体" pitchFamily="2" charset="-122"/>
                  <a:ea typeface="黑体" pitchFamily="2" charset="-122"/>
                  <a:cs typeface="Times New Roman" pitchFamily="18" charset="0"/>
                </a:rPr>
                <a:t>性</a:t>
              </a:r>
              <a:r>
                <a:rPr lang="en-US" altLang="zh-CN" sz="2400" dirty="0">
                  <a:solidFill>
                    <a:srgbClr val="C00000"/>
                  </a:solidFill>
                  <a:latin typeface="Times New Roman" pitchFamily="18" charset="0"/>
                  <a:ea typeface="黑体" pitchFamily="2" charset="-122"/>
                  <a:cs typeface="Times New Roman" pitchFamily="18" charset="0"/>
                </a:rPr>
                <a:t> </a:t>
              </a:r>
              <a:endParaRPr lang="en-US" altLang="zh-CN" sz="2400" dirty="0">
                <a:solidFill>
                  <a:srgbClr val="C00000"/>
                </a:solidFill>
                <a:latin typeface="Times New Roman" pitchFamily="18" charset="0"/>
                <a:ea typeface="黑体" pitchFamily="2" charset="-122"/>
                <a:cs typeface="Times New Roman" pitchFamily="18" charset="0"/>
              </a:endParaRPr>
            </a:p>
          </p:txBody>
        </p:sp>
        <p:sp>
          <p:nvSpPr>
            <p:cNvPr id="113" name="圆角矩形 14"/>
            <p:cNvSpPr/>
            <p:nvPr/>
          </p:nvSpPr>
          <p:spPr bwMode="auto">
            <a:xfrm>
              <a:off x="142844" y="1351116"/>
              <a:ext cx="1188000" cy="79200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数据</a:t>
              </a:r>
              <a:endParaRPr lang="en-US" altLang="zh-CN" sz="2400" b="0" dirty="0">
                <a:solidFill>
                  <a:srgbClr val="C00000"/>
                </a:solidFill>
                <a:latin typeface="黑体" pitchFamily="2" charset="-122"/>
                <a:ea typeface="黑体" pitchFamily="2" charset="-122"/>
                <a:cs typeface="Times New Roman" pitchFamily="18" charset="0"/>
              </a:endParaRPr>
            </a:p>
            <a:p>
              <a:pPr algn="ctr">
                <a:spcBef>
                  <a:spcPts val="0"/>
                </a:spcBef>
                <a:buClr>
                  <a:schemeClr val="folHlink"/>
                </a:buClr>
                <a:buSzPct val="70000"/>
                <a:defRPr/>
              </a:pPr>
              <a:r>
                <a:rPr lang="zh-CN" altLang="en-GB" sz="2400" b="0" dirty="0">
                  <a:solidFill>
                    <a:srgbClr val="C00000"/>
                  </a:solidFill>
                  <a:latin typeface="黑体" pitchFamily="2" charset="-122"/>
                  <a:ea typeface="黑体" pitchFamily="2" charset="-122"/>
                  <a:cs typeface="Times New Roman" pitchFamily="18" charset="0"/>
                </a:rPr>
                <a:t>精</a:t>
              </a:r>
              <a:r>
                <a:rPr lang="zh-CN" altLang="en-US" sz="2400" b="0" dirty="0">
                  <a:solidFill>
                    <a:srgbClr val="C00000"/>
                  </a:solidFill>
                  <a:latin typeface="黑体" pitchFamily="2" charset="-122"/>
                  <a:ea typeface="黑体" pitchFamily="2" charset="-122"/>
                  <a:cs typeface="Times New Roman" pitchFamily="18" charset="0"/>
                </a:rPr>
                <a:t>确性</a:t>
              </a:r>
              <a:endParaRPr lang="en-US" altLang="zh-CN" sz="2400" b="0" dirty="0">
                <a:solidFill>
                  <a:srgbClr val="C00000"/>
                </a:solidFill>
                <a:latin typeface="黑体" pitchFamily="2" charset="-122"/>
                <a:ea typeface="黑体" pitchFamily="2" charset="-122"/>
                <a:cs typeface="Times New Roman" pitchFamily="18" charset="0"/>
              </a:endParaRPr>
            </a:p>
          </p:txBody>
        </p:sp>
        <p:sp>
          <p:nvSpPr>
            <p:cNvPr id="114" name="圆角矩形 14"/>
            <p:cNvSpPr/>
            <p:nvPr/>
          </p:nvSpPr>
          <p:spPr bwMode="auto">
            <a:xfrm>
              <a:off x="142844" y="2357430"/>
              <a:ext cx="1188000" cy="79200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数据</a:t>
              </a:r>
              <a:endParaRPr lang="en-US" altLang="zh-CN" sz="2400" b="0" dirty="0">
                <a:solidFill>
                  <a:srgbClr val="C00000"/>
                </a:solidFill>
                <a:latin typeface="黑体" pitchFamily="2" charset="-122"/>
                <a:ea typeface="黑体" pitchFamily="2" charset="-122"/>
                <a:cs typeface="Times New Roman" pitchFamily="18" charset="0"/>
              </a:endParaRPr>
            </a:p>
            <a:p>
              <a:pPr algn="ctr">
                <a:spcBef>
                  <a:spcPts val="0"/>
                </a:spcBef>
                <a:buClr>
                  <a:schemeClr val="folHlink"/>
                </a:buClr>
                <a:buSzPct val="70000"/>
                <a:defRPr/>
              </a:pPr>
              <a:r>
                <a:rPr lang="zh-CN" altLang="en-GB" sz="2400" b="0" dirty="0">
                  <a:solidFill>
                    <a:srgbClr val="C00000"/>
                  </a:solidFill>
                  <a:latin typeface="黑体" pitchFamily="2" charset="-122"/>
                  <a:ea typeface="黑体" pitchFamily="2" charset="-122"/>
                  <a:cs typeface="Times New Roman" pitchFamily="18" charset="0"/>
                </a:rPr>
                <a:t>完整</a:t>
              </a:r>
              <a:r>
                <a:rPr lang="zh-CN" altLang="en-US" sz="2400" b="0" dirty="0">
                  <a:solidFill>
                    <a:srgbClr val="C00000"/>
                  </a:solidFill>
                  <a:latin typeface="黑体" pitchFamily="2" charset="-122"/>
                  <a:ea typeface="黑体" pitchFamily="2" charset="-122"/>
                  <a:cs typeface="Times New Roman" pitchFamily="18" charset="0"/>
                </a:rPr>
                <a:t>性</a:t>
              </a:r>
              <a:endParaRPr lang="zh-CN" altLang="en-US" sz="2400" b="0" dirty="0">
                <a:solidFill>
                  <a:srgbClr val="C00000"/>
                </a:solidFill>
                <a:latin typeface="黑体" pitchFamily="2" charset="-122"/>
                <a:ea typeface="黑体" pitchFamily="2" charset="-122"/>
                <a:cs typeface="Times New Roman" pitchFamily="18" charset="0"/>
              </a:endParaRPr>
            </a:p>
          </p:txBody>
        </p:sp>
        <p:sp>
          <p:nvSpPr>
            <p:cNvPr id="115" name="圆角矩形 14"/>
            <p:cNvSpPr/>
            <p:nvPr/>
          </p:nvSpPr>
          <p:spPr bwMode="auto">
            <a:xfrm>
              <a:off x="142844" y="3351380"/>
              <a:ext cx="1188000" cy="79200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数据</a:t>
              </a:r>
              <a:endParaRPr lang="en-US" altLang="zh-CN" sz="2400" b="0" dirty="0">
                <a:solidFill>
                  <a:srgbClr val="C00000"/>
                </a:solidFill>
                <a:latin typeface="黑体" pitchFamily="2" charset="-122"/>
                <a:ea typeface="黑体" pitchFamily="2" charset="-122"/>
                <a:cs typeface="Times New Roman" pitchFamily="18" charset="0"/>
              </a:endParaRPr>
            </a:p>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时效性</a:t>
              </a:r>
              <a:endParaRPr lang="zh-CN" altLang="en-US" sz="2400" b="0" dirty="0">
                <a:solidFill>
                  <a:srgbClr val="C00000"/>
                </a:solidFill>
                <a:latin typeface="黑体" pitchFamily="2" charset="-122"/>
                <a:ea typeface="黑体" pitchFamily="2" charset="-122"/>
                <a:cs typeface="Times New Roman" pitchFamily="18" charset="0"/>
              </a:endParaRPr>
            </a:p>
          </p:txBody>
        </p:sp>
        <p:sp>
          <p:nvSpPr>
            <p:cNvPr id="116" name="圆角矩形 14"/>
            <p:cNvSpPr/>
            <p:nvPr/>
          </p:nvSpPr>
          <p:spPr bwMode="auto">
            <a:xfrm>
              <a:off x="142844" y="4351512"/>
              <a:ext cx="1188000" cy="79200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实体</a:t>
              </a:r>
              <a:endParaRPr lang="zh-CN" altLang="en-US" sz="2400" b="0" dirty="0">
                <a:solidFill>
                  <a:srgbClr val="C00000"/>
                </a:solidFill>
                <a:latin typeface="黑体" pitchFamily="2" charset="-122"/>
                <a:ea typeface="黑体" pitchFamily="2" charset="-122"/>
                <a:cs typeface="Times New Roman" pitchFamily="18" charset="0"/>
              </a:endParaRPr>
            </a:p>
            <a:p>
              <a:pPr algn="ctr">
                <a:spcBef>
                  <a:spcPts val="0"/>
                </a:spcBef>
                <a:buClr>
                  <a:schemeClr val="folHlink"/>
                </a:buClr>
                <a:buSzPct val="70000"/>
                <a:defRPr/>
              </a:pPr>
              <a:r>
                <a:rPr lang="zh-CN" altLang="en-US" sz="2400" b="0" dirty="0">
                  <a:solidFill>
                    <a:srgbClr val="C00000"/>
                  </a:solidFill>
                  <a:latin typeface="黑体" pitchFamily="2" charset="-122"/>
                  <a:ea typeface="黑体" pitchFamily="2" charset="-122"/>
                  <a:cs typeface="Times New Roman" pitchFamily="18" charset="0"/>
                </a:rPr>
                <a:t>同一性 </a:t>
              </a:r>
              <a:endParaRPr lang="zh-CN" altLang="en-US" sz="2400" b="0" dirty="0">
                <a:solidFill>
                  <a:srgbClr val="C00000"/>
                </a:solidFill>
                <a:latin typeface="黑体" pitchFamily="2" charset="-122"/>
                <a:ea typeface="黑体" pitchFamily="2" charset="-122"/>
                <a:cs typeface="Times New Roman" pitchFamily="18" charset="0"/>
              </a:endParaRPr>
            </a:p>
          </p:txBody>
        </p:sp>
      </p:grpSp>
      <p:sp>
        <p:nvSpPr>
          <p:cNvPr id="108" name="内容占位符 2"/>
          <p:cNvSpPr txBox="1"/>
          <p:nvPr/>
        </p:nvSpPr>
        <p:spPr>
          <a:xfrm>
            <a:off x="142844" y="285728"/>
            <a:ext cx="8892000" cy="5286412"/>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457200" indent="-457200">
              <a:lnSpc>
                <a:spcPts val="2400"/>
              </a:lnSpc>
              <a:spcBef>
                <a:spcPts val="0"/>
              </a:spcBef>
              <a:buClrTx/>
              <a:buSzPct val="100000"/>
              <a:buFont typeface="+mj-lt"/>
              <a:buAutoNum type="arabicPeriod"/>
            </a:pPr>
            <a:r>
              <a:rPr lang="en-US" sz="2000" b="0" dirty="0"/>
              <a:t>Rule-Based Method for Entity Resolution, to appear in </a:t>
            </a:r>
            <a:r>
              <a:rPr lang="en-US" sz="2000" b="0" dirty="0">
                <a:solidFill>
                  <a:schemeClr val="bg2">
                    <a:lumMod val="50000"/>
                    <a:lumOff val="50000"/>
                  </a:schemeClr>
                </a:solidFill>
              </a:rPr>
              <a:t>IEEE Transactions on Knowledge and Data Engineering</a:t>
            </a:r>
            <a:r>
              <a:rPr lang="en-US" sz="2000" dirty="0"/>
              <a:t>, </a:t>
            </a:r>
            <a:r>
              <a:rPr lang="en-US" sz="2000" b="0" dirty="0"/>
              <a:t>2014.</a:t>
            </a:r>
            <a:endParaRPr lang="en-US" sz="2000" b="0" dirty="0"/>
          </a:p>
          <a:p>
            <a:pPr marL="457200" indent="-457200" eaLnBrk="0" hangingPunct="0">
              <a:lnSpc>
                <a:spcPts val="2400"/>
              </a:lnSpc>
              <a:spcBef>
                <a:spcPts val="0"/>
              </a:spcBef>
              <a:buClrTx/>
              <a:buSzPct val="100000"/>
              <a:buFont typeface="+mj-lt"/>
              <a:buAutoNum type="arabicPeriod"/>
              <a:defRPr/>
            </a:pPr>
            <a:r>
              <a:rPr lang="en-US" altLang="zh-CN" sz="2000" b="0" dirty="0"/>
              <a:t>Towards certain fixes with editing rules and master data, </a:t>
            </a:r>
            <a:r>
              <a:rPr lang="en-US" altLang="zh-CN" sz="2000" b="0" dirty="0">
                <a:solidFill>
                  <a:schemeClr val="bg2">
                    <a:lumMod val="50000"/>
                    <a:lumOff val="50000"/>
                  </a:schemeClr>
                </a:solidFill>
              </a:rPr>
              <a:t>VLDB Journal</a:t>
            </a:r>
            <a:r>
              <a:rPr lang="en-US" altLang="zh-CN" sz="2000" b="0" dirty="0"/>
              <a:t>, 21(2), 2012.</a:t>
            </a:r>
            <a:endParaRPr lang="en-US" altLang="zh-CN" sz="2000" b="0" dirty="0"/>
          </a:p>
          <a:p>
            <a:pPr marL="457200" indent="-457200" eaLnBrk="0" hangingPunct="0">
              <a:lnSpc>
                <a:spcPts val="2400"/>
              </a:lnSpc>
              <a:spcBef>
                <a:spcPts val="0"/>
              </a:spcBef>
              <a:buClrTx/>
              <a:buSzPct val="100000"/>
              <a:buFont typeface="+mj-lt"/>
              <a:buAutoNum type="arabicPeriod"/>
              <a:defRPr/>
            </a:pPr>
            <a:r>
              <a:rPr lang="en-US" altLang="zh-CN" sz="2000" b="0" dirty="0"/>
              <a:t>Interaction between Record Matching and Data Repairing, </a:t>
            </a:r>
            <a:r>
              <a:rPr lang="en-US" altLang="zh-CN" sz="2000" b="0" dirty="0">
                <a:solidFill>
                  <a:schemeClr val="bg2">
                    <a:lumMod val="50000"/>
                    <a:lumOff val="50000"/>
                  </a:schemeClr>
                </a:solidFill>
              </a:rPr>
              <a:t>SIGMOD</a:t>
            </a:r>
            <a:r>
              <a:rPr lang="en-US" altLang="zh-CN" sz="2000" b="0" dirty="0"/>
              <a:t>, 2012.</a:t>
            </a:r>
            <a:endParaRPr lang="en-US" altLang="zh-CN" sz="2000" b="0" dirty="0"/>
          </a:p>
          <a:p>
            <a:pPr marL="457200" indent="-457200" eaLnBrk="0" hangingPunct="0">
              <a:lnSpc>
                <a:spcPts val="2400"/>
              </a:lnSpc>
              <a:spcBef>
                <a:spcPts val="0"/>
              </a:spcBef>
              <a:buClrTx/>
              <a:buSzPct val="100000"/>
              <a:buFont typeface="+mj-lt"/>
              <a:buAutoNum type="arabicPeriod"/>
              <a:defRPr/>
            </a:pPr>
            <a:r>
              <a:rPr lang="en-US" altLang="zh-CN" sz="2000" b="0" dirty="0"/>
              <a:t>Incremental Detection of Inconsistencies in Distributed Data, </a:t>
            </a:r>
            <a:r>
              <a:rPr lang="en-US" altLang="zh-CN" sz="2000" b="0" dirty="0">
                <a:solidFill>
                  <a:schemeClr val="bg2">
                    <a:lumMod val="50000"/>
                    <a:lumOff val="50000"/>
                  </a:schemeClr>
                </a:solidFill>
              </a:rPr>
              <a:t>ICDE</a:t>
            </a:r>
            <a:r>
              <a:rPr lang="en-US" altLang="zh-CN" sz="2000" b="0" dirty="0"/>
              <a:t>, </a:t>
            </a:r>
            <a:r>
              <a:rPr lang="en-US" altLang="zh-CN" sz="2000" b="0" dirty="0">
                <a:solidFill>
                  <a:schemeClr val="bg2">
                    <a:lumMod val="50000"/>
                    <a:lumOff val="50000"/>
                  </a:schemeClr>
                </a:solidFill>
              </a:rPr>
              <a:t>2012</a:t>
            </a:r>
            <a:r>
              <a:rPr lang="en-US" altLang="zh-CN" sz="2000" b="0" dirty="0"/>
              <a:t>. </a:t>
            </a:r>
            <a:endParaRPr lang="en-US" altLang="zh-CN" sz="2000" b="0" dirty="0"/>
          </a:p>
          <a:p>
            <a:pPr marL="457200" lvl="0" indent="-457200">
              <a:lnSpc>
                <a:spcPts val="2400"/>
              </a:lnSpc>
              <a:spcBef>
                <a:spcPts val="0"/>
              </a:spcBef>
              <a:buClrTx/>
              <a:buSzPct val="100000"/>
              <a:buFont typeface="+mj-lt"/>
              <a:buAutoNum type="arabicPeriod"/>
            </a:pPr>
            <a:r>
              <a:rPr lang="en-US" sz="2000" b="0" dirty="0"/>
              <a:t>Discovering Conditional Functional Dependencies. </a:t>
            </a:r>
            <a:r>
              <a:rPr lang="en-US" sz="2000" b="0" dirty="0">
                <a:solidFill>
                  <a:schemeClr val="bg2">
                    <a:lumMod val="50000"/>
                    <a:lumOff val="50000"/>
                  </a:schemeClr>
                </a:solidFill>
              </a:rPr>
              <a:t>IEEE Transactions on Knowledge and Data Engineering</a:t>
            </a:r>
            <a:r>
              <a:rPr lang="en-US" sz="2000" b="0" dirty="0"/>
              <a:t>, 23(5), 2011.</a:t>
            </a:r>
            <a:endParaRPr lang="zh-CN" altLang="en-US" sz="2000" b="0" dirty="0"/>
          </a:p>
          <a:p>
            <a:pPr marL="457200" lvl="0" indent="-457200">
              <a:lnSpc>
                <a:spcPts val="2400"/>
              </a:lnSpc>
              <a:spcBef>
                <a:spcPts val="0"/>
              </a:spcBef>
              <a:buClrTx/>
              <a:buSzPct val="100000"/>
              <a:buFont typeface="+mj-lt"/>
              <a:buAutoNum type="arabicPeriod"/>
            </a:pPr>
            <a:r>
              <a:rPr lang="en-US" sz="2000" b="0" dirty="0"/>
              <a:t>Dynamic Constraints for record matching, </a:t>
            </a:r>
            <a:r>
              <a:rPr lang="en-US" sz="2000" b="0" dirty="0">
                <a:solidFill>
                  <a:schemeClr val="bg2">
                    <a:lumMod val="50000"/>
                    <a:lumOff val="50000"/>
                  </a:schemeClr>
                </a:solidFill>
              </a:rPr>
              <a:t>VLDB Journal</a:t>
            </a:r>
            <a:r>
              <a:rPr lang="en-US" sz="2000" b="0" dirty="0"/>
              <a:t>, 20(4), 2011.</a:t>
            </a:r>
            <a:endParaRPr lang="zh-CN" altLang="en-US" sz="2000" b="0" dirty="0"/>
          </a:p>
          <a:p>
            <a:pPr marL="457200" lvl="0" indent="-457200">
              <a:lnSpc>
                <a:spcPts val="2400"/>
              </a:lnSpc>
              <a:spcBef>
                <a:spcPts val="0"/>
              </a:spcBef>
              <a:buClrTx/>
              <a:buSzPct val="100000"/>
              <a:buFont typeface="+mj-lt"/>
              <a:buAutoNum type="arabicPeriod"/>
            </a:pPr>
            <a:r>
              <a:rPr lang="en-US" sz="2000" b="0" dirty="0"/>
              <a:t>Interaction between Record Matching and Data Repairing, </a:t>
            </a:r>
            <a:r>
              <a:rPr lang="en-US" sz="2000" b="0" dirty="0">
                <a:solidFill>
                  <a:schemeClr val="bg2">
                    <a:lumMod val="50000"/>
                    <a:lumOff val="50000"/>
                  </a:schemeClr>
                </a:solidFill>
              </a:rPr>
              <a:t>SIGMOD</a:t>
            </a:r>
            <a:r>
              <a:rPr lang="en-US" sz="2000" b="0" dirty="0"/>
              <a:t>, 2011.</a:t>
            </a:r>
            <a:endParaRPr lang="zh-CN" altLang="en-US" sz="2000" b="0" dirty="0"/>
          </a:p>
          <a:p>
            <a:pPr marL="457200" lvl="0" indent="-457200">
              <a:lnSpc>
                <a:spcPts val="2400"/>
              </a:lnSpc>
              <a:spcBef>
                <a:spcPts val="0"/>
              </a:spcBef>
              <a:buClrTx/>
              <a:buSzPct val="100000"/>
              <a:buFont typeface="+mj-lt"/>
              <a:buAutoNum type="arabicPeriod"/>
            </a:pPr>
            <a:r>
              <a:rPr lang="en-US" sz="2000" b="0" dirty="0"/>
              <a:t>Towards Certain Fixes with Editing Rules and Master Data, </a:t>
            </a:r>
            <a:r>
              <a:rPr lang="en-US" sz="2000" b="0" dirty="0">
                <a:solidFill>
                  <a:schemeClr val="bg2">
                    <a:lumMod val="50000"/>
                    <a:lumOff val="50000"/>
                  </a:schemeClr>
                </a:solidFill>
              </a:rPr>
              <a:t>VLDB</a:t>
            </a:r>
            <a:r>
              <a:rPr lang="en-US" sz="2000" b="0" dirty="0"/>
              <a:t>, 2010.</a:t>
            </a:r>
            <a:endParaRPr lang="zh-CN" altLang="en-US" sz="2000" b="0" dirty="0"/>
          </a:p>
          <a:p>
            <a:pPr marL="457200" lvl="0" indent="-457200">
              <a:lnSpc>
                <a:spcPts val="2400"/>
              </a:lnSpc>
              <a:spcBef>
                <a:spcPts val="0"/>
              </a:spcBef>
              <a:buClrTx/>
              <a:buSzPct val="100000"/>
              <a:buFont typeface="+mj-lt"/>
              <a:buAutoNum type="arabicPeriod"/>
            </a:pPr>
            <a:r>
              <a:rPr lang="en-US" sz="2000" b="0" dirty="0"/>
              <a:t>Reasoning about Record Matching Rules, </a:t>
            </a:r>
            <a:r>
              <a:rPr lang="en-US" sz="2000" b="0" dirty="0">
                <a:solidFill>
                  <a:schemeClr val="bg2">
                    <a:lumMod val="50000"/>
                    <a:lumOff val="50000"/>
                  </a:schemeClr>
                </a:solidFill>
              </a:rPr>
              <a:t>VLDB</a:t>
            </a:r>
            <a:r>
              <a:rPr lang="en-US" sz="2000" b="0" dirty="0"/>
              <a:t>, 2009.</a:t>
            </a:r>
            <a:endParaRPr lang="zh-CN" altLang="en-US" sz="2000" b="0" dirty="0"/>
          </a:p>
          <a:p>
            <a:pPr marL="457200" indent="-457200">
              <a:lnSpc>
                <a:spcPts val="2400"/>
              </a:lnSpc>
              <a:spcBef>
                <a:spcPts val="0"/>
              </a:spcBef>
              <a:buClrTx/>
              <a:buSzPct val="100000"/>
              <a:buFont typeface="+mj-lt"/>
              <a:buAutoNum type="arabicPeriod"/>
            </a:pPr>
            <a:r>
              <a:rPr lang="en-US" sz="2000" b="0" dirty="0"/>
              <a:t>ε-Approximation to Data Streams in Sensor Networks,  </a:t>
            </a:r>
            <a:r>
              <a:rPr lang="en-US" sz="2000" b="0" dirty="0">
                <a:solidFill>
                  <a:schemeClr val="bg2">
                    <a:lumMod val="50000"/>
                    <a:lumOff val="50000"/>
                  </a:schemeClr>
                </a:solidFill>
              </a:rPr>
              <a:t>INFOCOM</a:t>
            </a:r>
            <a:r>
              <a:rPr lang="en-US" sz="2000" b="0" dirty="0"/>
              <a:t>,  2013.</a:t>
            </a:r>
            <a:endParaRPr lang="en-US" sz="2000" b="0" dirty="0"/>
          </a:p>
          <a:p>
            <a:pPr marL="457200" lvl="0" indent="-457200">
              <a:lnSpc>
                <a:spcPts val="2400"/>
              </a:lnSpc>
              <a:spcBef>
                <a:spcPts val="0"/>
              </a:spcBef>
              <a:buClrTx/>
              <a:buSzPct val="100000"/>
              <a:buFont typeface="+mj-lt"/>
              <a:buAutoNum type="arabicPeriod"/>
            </a:pPr>
            <a:r>
              <a:rPr lang="en-US" sz="2000" b="0" dirty="0"/>
              <a:t>ε-Approximation to data streams in sensor networks. </a:t>
            </a:r>
            <a:r>
              <a:rPr lang="en-US" sz="2000" b="0" dirty="0">
                <a:solidFill>
                  <a:schemeClr val="bg2">
                    <a:lumMod val="50000"/>
                    <a:lumOff val="50000"/>
                  </a:schemeClr>
                </a:solidFill>
              </a:rPr>
              <a:t>INFOCOM</a:t>
            </a:r>
            <a:r>
              <a:rPr lang="en-US" sz="2000" b="0" dirty="0"/>
              <a:t> 2013.</a:t>
            </a:r>
            <a:endParaRPr lang="zh-CN" altLang="en-US" sz="2000" b="0" dirty="0"/>
          </a:p>
          <a:p>
            <a:pPr marL="457200" indent="-457200" eaLnBrk="0" hangingPunct="0">
              <a:lnSpc>
                <a:spcPts val="2400"/>
              </a:lnSpc>
              <a:spcBef>
                <a:spcPts val="0"/>
              </a:spcBef>
              <a:buClrTx/>
              <a:buSzPct val="100000"/>
              <a:buFont typeface="+mj-lt"/>
              <a:buAutoNum type="arabicPeriod"/>
              <a:defRPr/>
            </a:pPr>
            <a:r>
              <a:rPr lang="en-US" altLang="zh-CN" sz="2000" b="0" dirty="0"/>
              <a:t>Mining frequent </a:t>
            </a:r>
            <a:r>
              <a:rPr lang="en-US" altLang="zh-CN" sz="2000" b="0" dirty="0" err="1"/>
              <a:t>subgraphs</a:t>
            </a:r>
            <a:r>
              <a:rPr lang="en-US" altLang="zh-CN" sz="2000" b="0" dirty="0"/>
              <a:t> over uncertain graph databases under probabilistic semantics. </a:t>
            </a:r>
            <a:r>
              <a:rPr lang="en-US" altLang="zh-CN" sz="2000" b="0" dirty="0">
                <a:solidFill>
                  <a:schemeClr val="bg2">
                    <a:lumMod val="50000"/>
                    <a:lumOff val="50000"/>
                  </a:schemeClr>
                </a:solidFill>
              </a:rPr>
              <a:t>VLDB Journal</a:t>
            </a:r>
            <a:r>
              <a:rPr lang="en-US" altLang="zh-CN" sz="2000" b="0" dirty="0"/>
              <a:t>. 21(6), 2012.</a:t>
            </a:r>
            <a:endParaRPr lang="en-US" altLang="zh-CN" sz="2000" b="0" dirty="0"/>
          </a:p>
          <a:p>
            <a:pPr marL="457200" indent="-457200" eaLnBrk="0" hangingPunct="0">
              <a:lnSpc>
                <a:spcPts val="2400"/>
              </a:lnSpc>
              <a:spcBef>
                <a:spcPts val="0"/>
              </a:spcBef>
              <a:buClrTx/>
              <a:buSzPct val="100000"/>
              <a:buFont typeface="+mj-lt"/>
              <a:buAutoNum type="arabicPeriod"/>
              <a:defRPr/>
            </a:pPr>
            <a:r>
              <a:rPr lang="en-US" sz="2000" b="0" dirty="0"/>
              <a:t>ε-Approximation to Data Streams in Sensor Networks,  </a:t>
            </a:r>
            <a:r>
              <a:rPr lang="en-US" sz="2000" b="0" dirty="0">
                <a:solidFill>
                  <a:schemeClr val="bg2">
                    <a:lumMod val="50000"/>
                    <a:lumOff val="50000"/>
                  </a:schemeClr>
                </a:solidFill>
              </a:rPr>
              <a:t>INFOCOM</a:t>
            </a:r>
            <a:r>
              <a:rPr lang="en-US" sz="2000" b="0" dirty="0"/>
              <a:t>,  2013.</a:t>
            </a:r>
            <a:endParaRPr lang="en-US" sz="20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0" fill="hold" grpId="0" nodeType="clickEffect">
                                  <p:stCondLst>
                                    <p:cond delay="0"/>
                                  </p:stCondLst>
                                  <p:childTnLst>
                                    <p:set>
                                      <p:cBhvr>
                                        <p:cTn id="35" dur="1" fill="hold">
                                          <p:stCondLst>
                                            <p:cond delay="0"/>
                                          </p:stCondLst>
                                        </p:cTn>
                                        <p:tgtEl>
                                          <p:spTgt spid="108"/>
                                        </p:tgtEl>
                                        <p:attrNameLst>
                                          <p:attrName>style.visibility</p:attrName>
                                        </p:attrNameLst>
                                      </p:cBhvr>
                                      <p:to>
                                        <p:strVal val="visible"/>
                                      </p:to>
                                    </p:set>
                                    <p:anim calcmode="lin" valueType="num">
                                      <p:cBhvr>
                                        <p:cTn id="36" dur="500" fill="hold"/>
                                        <p:tgtEl>
                                          <p:spTgt spid="108"/>
                                        </p:tgtEl>
                                        <p:attrNameLst>
                                          <p:attrName>ppt_w</p:attrName>
                                        </p:attrNameLst>
                                      </p:cBhvr>
                                      <p:tavLst>
                                        <p:tav tm="0">
                                          <p:val>
                                            <p:fltVal val="0"/>
                                          </p:val>
                                        </p:tav>
                                        <p:tav tm="100000">
                                          <p:val>
                                            <p:strVal val="#ppt_w"/>
                                          </p:val>
                                        </p:tav>
                                      </p:tavLst>
                                    </p:anim>
                                    <p:anim calcmode="lin" valueType="num">
                                      <p:cBhvr>
                                        <p:cTn id="37" dur="500" fill="hold"/>
                                        <p:tgtEl>
                                          <p:spTgt spid="108"/>
                                        </p:tgtEl>
                                        <p:attrNameLst>
                                          <p:attrName>ppt_h</p:attrName>
                                        </p:attrNameLst>
                                      </p:cBhvr>
                                      <p:tavLst>
                                        <p:tav tm="0">
                                          <p:val>
                                            <p:fltVal val="0"/>
                                          </p:val>
                                        </p:tav>
                                        <p:tav tm="100000">
                                          <p:val>
                                            <p:strVal val="#ppt_h"/>
                                          </p:val>
                                        </p:tav>
                                      </p:tavLst>
                                    </p:anim>
                                    <p:animEffect transition="in" filter="fade">
                                      <p:cBhvr>
                                        <p:cTn id="38"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2910" y="1357298"/>
            <a:ext cx="8574088" cy="5229225"/>
            <a:chOff x="755650" y="1628775"/>
            <a:chExt cx="8574088" cy="5229225"/>
          </a:xfrm>
        </p:grpSpPr>
        <p:graphicFrame>
          <p:nvGraphicFramePr>
            <p:cNvPr id="3" name="Object 2"/>
            <p:cNvGraphicFramePr>
              <a:graphicFrameLocks noChangeAspect="1"/>
            </p:cNvGraphicFramePr>
            <p:nvPr/>
          </p:nvGraphicFramePr>
          <p:xfrm>
            <a:off x="4416425" y="3089275"/>
            <a:ext cx="114300" cy="215900"/>
          </p:xfrm>
          <a:graphic>
            <a:graphicData uri="http://schemas.openxmlformats.org/presentationml/2006/ole">
              <mc:AlternateContent xmlns:mc="http://schemas.openxmlformats.org/markup-compatibility/2006">
                <mc:Choice xmlns:v="urn:schemas-microsoft-com:vml" Requires="v">
                  <p:oleObj spid="_x0000_s142343" name="公式" r:id="rId1" imgW="114300" imgH="215900" progId="Equation.3">
                    <p:embed/>
                  </p:oleObj>
                </mc:Choice>
                <mc:Fallback>
                  <p:oleObj name="公式" r:id="rId1" imgW="114300" imgH="215900" progId="Equation.3">
                    <p:embed/>
                    <p:pic>
                      <p:nvPicPr>
                        <p:cNvPr id="0" name="图片 1423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425" y="3089275"/>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6" descr="http://pic5.nipic.com/20100112/779917_145817093544_2.jpg"/>
            <p:cNvPicPr>
              <a:picLocks noChangeAspect="1" noChangeArrowheads="1"/>
            </p:cNvPicPr>
            <p:nvPr/>
          </p:nvPicPr>
          <p:blipFill>
            <a:blip r:embed="rId3" cstate="print">
              <a:clrChange>
                <a:clrFrom>
                  <a:srgbClr val="FDFDFD"/>
                </a:clrFrom>
                <a:clrTo>
                  <a:srgbClr val="FDFDFD">
                    <a:alpha val="0"/>
                  </a:srgbClr>
                </a:clrTo>
              </a:clrChange>
            </a:blip>
            <a:srcRect t="3661" b="4816"/>
            <a:stretch>
              <a:fillRect/>
            </a:stretch>
          </p:blipFill>
          <p:spPr bwMode="auto">
            <a:xfrm>
              <a:off x="4859338" y="4581525"/>
              <a:ext cx="4470400" cy="2276475"/>
            </a:xfrm>
            <a:prstGeom prst="rect">
              <a:avLst/>
            </a:prstGeom>
            <a:noFill/>
            <a:ln w="9525">
              <a:noFill/>
              <a:miter lim="800000"/>
              <a:headEnd/>
              <a:tailEnd/>
            </a:ln>
          </p:spPr>
        </p:pic>
        <p:grpSp>
          <p:nvGrpSpPr>
            <p:cNvPr id="5" name="组合 8"/>
            <p:cNvGrpSpPr/>
            <p:nvPr/>
          </p:nvGrpSpPr>
          <p:grpSpPr bwMode="auto">
            <a:xfrm>
              <a:off x="755650" y="1628775"/>
              <a:ext cx="7632700" cy="3600450"/>
              <a:chOff x="1259632" y="1772816"/>
              <a:chExt cx="6768752" cy="3168352"/>
            </a:xfrm>
          </p:grpSpPr>
          <p:pic>
            <p:nvPicPr>
              <p:cNvPr id="7" name="Picture 2" descr="http://pmgs.kongfz.com/data/pre_show_pic/16/196/949.jpg"/>
              <p:cNvPicPr>
                <a:picLocks noChangeAspect="1" noChangeArrowheads="1"/>
              </p:cNvPicPr>
              <p:nvPr/>
            </p:nvPicPr>
            <p:blipFill>
              <a:blip r:embed="rId4" cstate="print">
                <a:clrChange>
                  <a:clrFrom>
                    <a:srgbClr val="FEFEFE"/>
                  </a:clrFrom>
                  <a:clrTo>
                    <a:srgbClr val="FEFEFE">
                      <a:alpha val="0"/>
                    </a:srgbClr>
                  </a:clrTo>
                </a:clrChange>
              </a:blip>
              <a:srcRect l="2026" t="3679" r="2715" b="15388"/>
              <a:stretch>
                <a:fillRect/>
              </a:stretch>
            </p:blipFill>
            <p:spPr bwMode="auto">
              <a:xfrm>
                <a:off x="1259632" y="1772816"/>
                <a:ext cx="6768752" cy="3168352"/>
              </a:xfrm>
              <a:prstGeom prst="rect">
                <a:avLst/>
              </a:prstGeom>
              <a:noFill/>
              <a:ln w="9525">
                <a:noFill/>
                <a:miter lim="800000"/>
                <a:headEnd/>
                <a:tailEnd/>
              </a:ln>
            </p:spPr>
          </p:pic>
          <p:sp>
            <p:nvSpPr>
              <p:cNvPr id="8" name="矩形 6"/>
              <p:cNvSpPr>
                <a:spLocks noChangeArrowheads="1"/>
              </p:cNvSpPr>
              <p:nvPr/>
            </p:nvSpPr>
            <p:spPr bwMode="auto">
              <a:xfrm>
                <a:off x="1259632" y="1772816"/>
                <a:ext cx="1152128" cy="576064"/>
              </a:xfrm>
              <a:prstGeom prst="rect">
                <a:avLst/>
              </a:prstGeom>
              <a:solidFill>
                <a:schemeClr val="bg1"/>
              </a:solidFill>
              <a:ln w="9525" algn="ctr">
                <a:solidFill>
                  <a:schemeClr val="bg1"/>
                </a:solid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grpSp>
        <p:sp>
          <p:nvSpPr>
            <p:cNvPr id="6" name="矩形 9"/>
            <p:cNvSpPr>
              <a:spLocks noChangeArrowheads="1"/>
            </p:cNvSpPr>
            <p:nvPr/>
          </p:nvSpPr>
          <p:spPr bwMode="auto">
            <a:xfrm>
              <a:off x="1844675" y="2190866"/>
              <a:ext cx="5454650" cy="1795363"/>
            </a:xfrm>
            <a:prstGeom prst="rect">
              <a:avLst/>
            </a:prstGeom>
            <a:noFill/>
            <a:ln w="9525">
              <a:noFill/>
              <a:miter lim="800000"/>
            </a:ln>
          </p:spPr>
          <p:txBody>
            <a:bodyPr>
              <a:spAutoFit/>
            </a:bodyPr>
            <a:lstStyle/>
            <a:p>
              <a:pPr algn="ctr">
                <a:buClr>
                  <a:schemeClr val="hlink"/>
                </a:buClr>
                <a:buSzPct val="50000"/>
                <a:buFont typeface="Monotype Sorts"/>
                <a:buNone/>
              </a:pPr>
              <a:r>
                <a:rPr kumimoji="0" lang="zh-CN" altLang="en-US" sz="4400" b="0" dirty="0">
                  <a:solidFill>
                    <a:srgbClr val="FF0000"/>
                  </a:solidFill>
                  <a:latin typeface="隶书" pitchFamily="49" charset="-122"/>
                  <a:ea typeface="隶书" pitchFamily="49" charset="-122"/>
                </a:rPr>
                <a:t>标志性成果三</a:t>
              </a:r>
              <a:endParaRPr kumimoji="0" lang="zh-CN" altLang="en-US" sz="4400" b="0" dirty="0">
                <a:solidFill>
                  <a:srgbClr val="FF0000"/>
                </a:solidFill>
                <a:latin typeface="隶书" pitchFamily="49" charset="-122"/>
                <a:ea typeface="隶书" pitchFamily="49" charset="-122"/>
              </a:endParaRPr>
            </a:p>
            <a:p>
              <a:pPr algn="ctr">
                <a:lnSpc>
                  <a:spcPts val="4000"/>
                </a:lnSpc>
                <a:buClr>
                  <a:schemeClr val="hlink"/>
                </a:buClr>
                <a:buSzPct val="50000"/>
                <a:buFont typeface="Monotype Sorts"/>
                <a:buNone/>
              </a:pPr>
              <a:r>
                <a:rPr kumimoji="0" lang="zh-CN" altLang="en-US" sz="4400" b="0" dirty="0">
                  <a:latin typeface="隶书" pitchFamily="49" charset="-122"/>
                  <a:ea typeface="隶书" pitchFamily="49" charset="-122"/>
                </a:rPr>
                <a:t>海量图数据分析与挖掘的理论与算法</a:t>
              </a:r>
              <a:endParaRPr kumimoji="0" lang="en-US" altLang="zh-CN" sz="4400" b="0" dirty="0">
                <a:latin typeface="隶书" pitchFamily="49" charset="-122"/>
                <a:ea typeface="隶书" pitchFamily="49" charset="-122"/>
              </a:endParaRPr>
            </a:p>
          </p:txBody>
        </p:sp>
      </p:gr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43636" y="857269"/>
            <a:ext cx="2928958" cy="5286375"/>
            <a:chOff x="6156325" y="1406525"/>
            <a:chExt cx="2952750" cy="5286375"/>
          </a:xfrm>
        </p:grpSpPr>
        <p:grpSp>
          <p:nvGrpSpPr>
            <p:cNvPr id="3" name="Group 69"/>
            <p:cNvGrpSpPr/>
            <p:nvPr/>
          </p:nvGrpSpPr>
          <p:grpSpPr bwMode="auto">
            <a:xfrm>
              <a:off x="6156326" y="1406527"/>
              <a:ext cx="2881316" cy="1484314"/>
              <a:chOff x="1043" y="2455"/>
              <a:chExt cx="2997" cy="1293"/>
            </a:xfrm>
          </p:grpSpPr>
          <p:pic>
            <p:nvPicPr>
              <p:cNvPr id="32" name="Picture 70" descr="ca3752eac5b1564fcf431bdd1ddf09cc_1"/>
              <p:cNvPicPr>
                <a:picLocks noChangeAspect="1" noChangeArrowheads="1"/>
              </p:cNvPicPr>
              <p:nvPr/>
            </p:nvPicPr>
            <p:blipFill>
              <a:blip r:embed="rId1" cstate="print"/>
              <a:srcRect/>
              <a:stretch>
                <a:fillRect/>
              </a:stretch>
            </p:blipFill>
            <p:spPr bwMode="auto">
              <a:xfrm>
                <a:off x="1983" y="2719"/>
                <a:ext cx="445" cy="492"/>
              </a:xfrm>
              <a:prstGeom prst="rect">
                <a:avLst/>
              </a:prstGeom>
              <a:noFill/>
              <a:ln w="9525">
                <a:noFill/>
                <a:miter lim="800000"/>
                <a:headEnd/>
                <a:tailEnd/>
              </a:ln>
            </p:spPr>
          </p:pic>
          <p:pic>
            <p:nvPicPr>
              <p:cNvPr id="33" name="Picture 71" descr="1zpu__"/>
              <p:cNvPicPr>
                <a:picLocks noChangeAspect="1" noChangeArrowheads="1"/>
              </p:cNvPicPr>
              <p:nvPr/>
            </p:nvPicPr>
            <p:blipFill>
              <a:blip r:embed="rId2" cstate="print"/>
              <a:srcRect/>
              <a:stretch>
                <a:fillRect/>
              </a:stretch>
            </p:blipFill>
            <p:spPr bwMode="auto">
              <a:xfrm>
                <a:off x="1265" y="2528"/>
                <a:ext cx="445" cy="491"/>
              </a:xfrm>
              <a:prstGeom prst="rect">
                <a:avLst/>
              </a:prstGeom>
              <a:noFill/>
              <a:ln w="9525">
                <a:noFill/>
                <a:miter lim="800000"/>
                <a:headEnd/>
                <a:tailEnd/>
              </a:ln>
            </p:spPr>
          </p:pic>
          <p:pic>
            <p:nvPicPr>
              <p:cNvPr id="34" name="Picture 72" descr="4894abc8e6c605a0e2fa2a1cffc3c448_1"/>
              <p:cNvPicPr>
                <a:picLocks noChangeAspect="1" noChangeArrowheads="1"/>
              </p:cNvPicPr>
              <p:nvPr/>
            </p:nvPicPr>
            <p:blipFill>
              <a:blip r:embed="rId3" cstate="print"/>
              <a:srcRect/>
              <a:stretch>
                <a:fillRect/>
              </a:stretch>
            </p:blipFill>
            <p:spPr bwMode="auto">
              <a:xfrm>
                <a:off x="2552" y="2455"/>
                <a:ext cx="446" cy="492"/>
              </a:xfrm>
              <a:prstGeom prst="rect">
                <a:avLst/>
              </a:prstGeom>
              <a:noFill/>
              <a:ln w="9525">
                <a:noFill/>
                <a:miter lim="800000"/>
                <a:headEnd/>
                <a:tailEnd/>
              </a:ln>
            </p:spPr>
          </p:pic>
          <p:pic>
            <p:nvPicPr>
              <p:cNvPr id="35" name="Picture 73" descr="42886776929d7ed4886f867bfa0665ad_1"/>
              <p:cNvPicPr>
                <a:picLocks noChangeAspect="1" noChangeArrowheads="1"/>
              </p:cNvPicPr>
              <p:nvPr/>
            </p:nvPicPr>
            <p:blipFill>
              <a:blip r:embed="rId4" cstate="print"/>
              <a:srcRect/>
              <a:stretch>
                <a:fillRect/>
              </a:stretch>
            </p:blipFill>
            <p:spPr bwMode="auto">
              <a:xfrm>
                <a:off x="2999" y="2787"/>
                <a:ext cx="445" cy="492"/>
              </a:xfrm>
              <a:prstGeom prst="rect">
                <a:avLst/>
              </a:prstGeom>
              <a:noFill/>
              <a:ln w="9525">
                <a:noFill/>
                <a:miter lim="800000"/>
                <a:headEnd/>
                <a:tailEnd/>
              </a:ln>
            </p:spPr>
          </p:pic>
          <p:pic>
            <p:nvPicPr>
              <p:cNvPr id="36" name="Picture 74" descr="a86d99c467b4b7d3b9b6b974f7318509_1"/>
              <p:cNvPicPr>
                <a:picLocks noChangeAspect="1" noChangeArrowheads="1"/>
              </p:cNvPicPr>
              <p:nvPr/>
            </p:nvPicPr>
            <p:blipFill>
              <a:blip r:embed="rId5" cstate="print"/>
              <a:srcRect/>
              <a:stretch>
                <a:fillRect/>
              </a:stretch>
            </p:blipFill>
            <p:spPr bwMode="auto">
              <a:xfrm>
                <a:off x="2515" y="3257"/>
                <a:ext cx="446" cy="491"/>
              </a:xfrm>
              <a:prstGeom prst="rect">
                <a:avLst/>
              </a:prstGeom>
              <a:noFill/>
              <a:ln w="9525">
                <a:noFill/>
                <a:miter lim="800000"/>
                <a:headEnd/>
                <a:tailEnd/>
              </a:ln>
            </p:spPr>
          </p:pic>
          <p:sp>
            <p:nvSpPr>
              <p:cNvPr id="37" name="Line 75"/>
              <p:cNvSpPr>
                <a:spLocks noChangeShapeType="1"/>
              </p:cNvSpPr>
              <p:nvPr/>
            </p:nvSpPr>
            <p:spPr bwMode="auto">
              <a:xfrm flipV="1">
                <a:off x="2330" y="2746"/>
                <a:ext cx="259" cy="219"/>
              </a:xfrm>
              <a:prstGeom prst="line">
                <a:avLst/>
              </a:prstGeom>
              <a:noFill/>
              <a:ln w="12700">
                <a:solidFill>
                  <a:schemeClr val="tx1"/>
                </a:solidFill>
                <a:round/>
                <a:tailEnd type="none" w="lg" len="lg"/>
              </a:ln>
            </p:spPr>
            <p:txBody>
              <a:bodyPr>
                <a:spAutoFit/>
              </a:bodyPr>
              <a:lstStyle/>
              <a:p>
                <a:endParaRPr lang="zh-CN" altLang="en-US"/>
              </a:p>
            </p:txBody>
          </p:sp>
          <p:sp>
            <p:nvSpPr>
              <p:cNvPr id="38" name="Line 76"/>
              <p:cNvSpPr>
                <a:spLocks noChangeShapeType="1"/>
              </p:cNvSpPr>
              <p:nvPr/>
            </p:nvSpPr>
            <p:spPr bwMode="auto">
              <a:xfrm flipH="1" flipV="1">
                <a:off x="2949" y="2733"/>
                <a:ext cx="198" cy="178"/>
              </a:xfrm>
              <a:prstGeom prst="line">
                <a:avLst/>
              </a:prstGeom>
              <a:noFill/>
              <a:ln w="12700">
                <a:solidFill>
                  <a:schemeClr val="tx1"/>
                </a:solidFill>
                <a:round/>
                <a:tailEnd type="none" w="lg" len="lg"/>
              </a:ln>
            </p:spPr>
            <p:txBody>
              <a:bodyPr>
                <a:spAutoFit/>
              </a:bodyPr>
              <a:lstStyle/>
              <a:p>
                <a:endParaRPr lang="zh-CN" altLang="en-US"/>
              </a:p>
            </p:txBody>
          </p:sp>
          <p:sp>
            <p:nvSpPr>
              <p:cNvPr id="39" name="Line 77"/>
              <p:cNvSpPr>
                <a:spLocks noChangeShapeType="1"/>
              </p:cNvSpPr>
              <p:nvPr/>
            </p:nvSpPr>
            <p:spPr bwMode="auto">
              <a:xfrm>
                <a:off x="2317" y="3183"/>
                <a:ext cx="224" cy="178"/>
              </a:xfrm>
              <a:prstGeom prst="line">
                <a:avLst/>
              </a:prstGeom>
              <a:noFill/>
              <a:ln w="12700">
                <a:solidFill>
                  <a:schemeClr val="tx1"/>
                </a:solidFill>
                <a:round/>
                <a:tailEnd type="none" w="lg" len="lg"/>
              </a:ln>
            </p:spPr>
            <p:txBody>
              <a:bodyPr>
                <a:spAutoFit/>
              </a:bodyPr>
              <a:lstStyle/>
              <a:p>
                <a:endParaRPr lang="zh-CN" altLang="en-US"/>
              </a:p>
            </p:txBody>
          </p:sp>
          <p:sp>
            <p:nvSpPr>
              <p:cNvPr id="40" name="Line 78"/>
              <p:cNvSpPr>
                <a:spLocks noChangeShapeType="1"/>
              </p:cNvSpPr>
              <p:nvPr/>
            </p:nvSpPr>
            <p:spPr bwMode="auto">
              <a:xfrm flipV="1">
                <a:off x="2862" y="3170"/>
                <a:ext cx="261" cy="218"/>
              </a:xfrm>
              <a:prstGeom prst="line">
                <a:avLst/>
              </a:prstGeom>
              <a:noFill/>
              <a:ln w="12700">
                <a:solidFill>
                  <a:schemeClr val="tx1"/>
                </a:solidFill>
                <a:round/>
                <a:tailEnd type="none" w="lg" len="lg"/>
              </a:ln>
            </p:spPr>
            <p:txBody>
              <a:bodyPr>
                <a:spAutoFit/>
              </a:bodyPr>
              <a:lstStyle/>
              <a:p>
                <a:endParaRPr lang="zh-CN" altLang="en-US"/>
              </a:p>
            </p:txBody>
          </p:sp>
          <p:sp>
            <p:nvSpPr>
              <p:cNvPr id="41" name="Line 79"/>
              <p:cNvSpPr>
                <a:spLocks noChangeShapeType="1"/>
              </p:cNvSpPr>
              <p:nvPr/>
            </p:nvSpPr>
            <p:spPr bwMode="auto">
              <a:xfrm flipV="1">
                <a:off x="2354" y="3061"/>
                <a:ext cx="718" cy="1"/>
              </a:xfrm>
              <a:prstGeom prst="line">
                <a:avLst/>
              </a:prstGeom>
              <a:noFill/>
              <a:ln w="12700">
                <a:solidFill>
                  <a:schemeClr val="tx1"/>
                </a:solidFill>
                <a:round/>
                <a:tailEnd type="none" w="lg" len="lg"/>
              </a:ln>
            </p:spPr>
            <p:txBody>
              <a:bodyPr>
                <a:spAutoFit/>
              </a:bodyPr>
              <a:lstStyle/>
              <a:p>
                <a:endParaRPr lang="zh-CN" altLang="en-US"/>
              </a:p>
            </p:txBody>
          </p:sp>
          <p:sp>
            <p:nvSpPr>
              <p:cNvPr id="42" name="Line 80"/>
              <p:cNvSpPr>
                <a:spLocks noChangeShapeType="1"/>
              </p:cNvSpPr>
              <p:nvPr/>
            </p:nvSpPr>
            <p:spPr bwMode="auto">
              <a:xfrm>
                <a:off x="1698" y="2801"/>
                <a:ext cx="359" cy="177"/>
              </a:xfrm>
              <a:prstGeom prst="line">
                <a:avLst/>
              </a:prstGeom>
              <a:noFill/>
              <a:ln w="12700">
                <a:solidFill>
                  <a:schemeClr val="tx1"/>
                </a:solidFill>
                <a:round/>
                <a:tailEnd type="none" w="lg" len="lg"/>
              </a:ln>
            </p:spPr>
            <p:txBody>
              <a:bodyPr>
                <a:spAutoFit/>
              </a:bodyPr>
              <a:lstStyle/>
              <a:p>
                <a:endParaRPr lang="zh-CN" altLang="en-US"/>
              </a:p>
            </p:txBody>
          </p:sp>
          <p:pic>
            <p:nvPicPr>
              <p:cNvPr id="43" name="Picture 81" descr="d16dbeb327204b4f1ecd56deaae6075b_1"/>
              <p:cNvPicPr>
                <a:picLocks noChangeAspect="1" noChangeArrowheads="1"/>
              </p:cNvPicPr>
              <p:nvPr/>
            </p:nvPicPr>
            <p:blipFill>
              <a:blip r:embed="rId6" cstate="print"/>
              <a:srcRect/>
              <a:stretch>
                <a:fillRect/>
              </a:stretch>
            </p:blipFill>
            <p:spPr bwMode="auto">
              <a:xfrm>
                <a:off x="1289" y="3115"/>
                <a:ext cx="446" cy="492"/>
              </a:xfrm>
              <a:prstGeom prst="rect">
                <a:avLst/>
              </a:prstGeom>
              <a:noFill/>
              <a:ln w="9525">
                <a:noFill/>
                <a:miter lim="800000"/>
                <a:headEnd/>
                <a:tailEnd/>
              </a:ln>
            </p:spPr>
          </p:pic>
          <p:sp>
            <p:nvSpPr>
              <p:cNvPr id="44" name="Line 82"/>
              <p:cNvSpPr>
                <a:spLocks noChangeShapeType="1"/>
              </p:cNvSpPr>
              <p:nvPr/>
            </p:nvSpPr>
            <p:spPr bwMode="auto">
              <a:xfrm flipV="1">
                <a:off x="1710" y="3142"/>
                <a:ext cx="347" cy="273"/>
              </a:xfrm>
              <a:prstGeom prst="line">
                <a:avLst/>
              </a:prstGeom>
              <a:noFill/>
              <a:ln w="12700">
                <a:solidFill>
                  <a:schemeClr val="tx1"/>
                </a:solidFill>
                <a:round/>
                <a:tailEnd type="none" w="lg" len="lg"/>
              </a:ln>
            </p:spPr>
            <p:txBody>
              <a:bodyPr>
                <a:spAutoFit/>
              </a:bodyPr>
              <a:lstStyle/>
              <a:p>
                <a:endParaRPr lang="zh-CN" altLang="en-US"/>
              </a:p>
            </p:txBody>
          </p:sp>
          <p:sp>
            <p:nvSpPr>
              <p:cNvPr id="45" name="Text Box 83"/>
              <p:cNvSpPr txBox="1">
                <a:spLocks noChangeArrowheads="1"/>
              </p:cNvSpPr>
              <p:nvPr/>
            </p:nvSpPr>
            <p:spPr bwMode="auto">
              <a:xfrm>
                <a:off x="1043" y="2726"/>
                <a:ext cx="580" cy="256"/>
              </a:xfrm>
              <a:prstGeom prst="rect">
                <a:avLst/>
              </a:prstGeom>
              <a:noFill/>
              <a:ln w="9525">
                <a:noFill/>
                <a:miter lim="800000"/>
              </a:ln>
            </p:spPr>
            <p:txBody>
              <a:bodyPr wrap="none">
                <a:spAutoFit/>
              </a:bodyPr>
              <a:lstStyle/>
              <a:p>
                <a:pPr>
                  <a:lnSpc>
                    <a:spcPct val="110000"/>
                  </a:lnSpc>
                  <a:spcBef>
                    <a:spcPct val="20000"/>
                  </a:spcBef>
                  <a:buClr>
                    <a:schemeClr val="hlink"/>
                  </a:buClr>
                  <a:buSzPct val="50000"/>
                  <a:buFont typeface="Monotype Sorts"/>
                  <a:buNone/>
                </a:pPr>
                <a:r>
                  <a:rPr kumimoji="0" lang="en-US" altLang="zh-CN" sz="1200">
                    <a:ea typeface="黑体" pitchFamily="49" charset="-122"/>
                  </a:rPr>
                  <a:t>FET3</a:t>
                </a:r>
                <a:endParaRPr kumimoji="0" lang="en-US" altLang="zh-CN" sz="1200">
                  <a:ea typeface="黑体" pitchFamily="49" charset="-122"/>
                </a:endParaRPr>
              </a:p>
            </p:txBody>
          </p:sp>
          <p:sp>
            <p:nvSpPr>
              <p:cNvPr id="46" name="Text Box 84"/>
              <p:cNvSpPr txBox="1">
                <a:spLocks noChangeArrowheads="1"/>
              </p:cNvSpPr>
              <p:nvPr/>
            </p:nvSpPr>
            <p:spPr bwMode="auto">
              <a:xfrm>
                <a:off x="1076" y="3373"/>
                <a:ext cx="692" cy="256"/>
              </a:xfrm>
              <a:prstGeom prst="rect">
                <a:avLst/>
              </a:prstGeom>
              <a:noFill/>
              <a:ln w="9525">
                <a:noFill/>
                <a:miter lim="800000"/>
              </a:ln>
            </p:spPr>
            <p:txBody>
              <a:bodyPr wrap="none">
                <a:spAutoFit/>
              </a:bodyPr>
              <a:lstStyle/>
              <a:p>
                <a:pPr>
                  <a:lnSpc>
                    <a:spcPct val="110000"/>
                  </a:lnSpc>
                  <a:spcBef>
                    <a:spcPct val="20000"/>
                  </a:spcBef>
                  <a:buClr>
                    <a:schemeClr val="hlink"/>
                  </a:buClr>
                  <a:buSzPct val="50000"/>
                  <a:buFont typeface="Monotype Sorts"/>
                  <a:buNone/>
                </a:pPr>
                <a:r>
                  <a:rPr kumimoji="0" lang="en-US" altLang="zh-CN" sz="1200">
                    <a:ea typeface="黑体" pitchFamily="49" charset="-122"/>
                  </a:rPr>
                  <a:t>RAD59</a:t>
                </a:r>
                <a:endParaRPr kumimoji="0" lang="en-US" altLang="zh-CN" sz="1200">
                  <a:ea typeface="黑体" pitchFamily="49" charset="-122"/>
                </a:endParaRPr>
              </a:p>
            </p:txBody>
          </p:sp>
          <p:sp>
            <p:nvSpPr>
              <p:cNvPr id="47" name="Text Box 85"/>
              <p:cNvSpPr txBox="1">
                <a:spLocks noChangeArrowheads="1"/>
              </p:cNvSpPr>
              <p:nvPr/>
            </p:nvSpPr>
            <p:spPr bwMode="auto">
              <a:xfrm>
                <a:off x="2904" y="2527"/>
                <a:ext cx="614" cy="256"/>
              </a:xfrm>
              <a:prstGeom prst="rect">
                <a:avLst/>
              </a:prstGeom>
              <a:noFill/>
              <a:ln w="9525">
                <a:noFill/>
                <a:miter lim="800000"/>
              </a:ln>
            </p:spPr>
            <p:txBody>
              <a:bodyPr wrap="none">
                <a:spAutoFit/>
              </a:bodyPr>
              <a:lstStyle/>
              <a:p>
                <a:pPr>
                  <a:lnSpc>
                    <a:spcPct val="110000"/>
                  </a:lnSpc>
                  <a:spcBef>
                    <a:spcPct val="50000"/>
                  </a:spcBef>
                  <a:buClr>
                    <a:schemeClr val="hlink"/>
                  </a:buClr>
                  <a:buSzPct val="50000"/>
                  <a:buFont typeface="Monotype Sorts"/>
                  <a:buNone/>
                </a:pPr>
                <a:r>
                  <a:rPr kumimoji="0" lang="en-US" altLang="zh-CN" sz="1200">
                    <a:ea typeface="黑体" pitchFamily="49" charset="-122"/>
                  </a:rPr>
                  <a:t>TIF34</a:t>
                </a:r>
                <a:endParaRPr kumimoji="0" lang="en-US" altLang="zh-CN" sz="1200">
                  <a:ea typeface="黑体" pitchFamily="49" charset="-122"/>
                </a:endParaRPr>
              </a:p>
            </p:txBody>
          </p:sp>
          <p:sp>
            <p:nvSpPr>
              <p:cNvPr id="48" name="Text Box 86"/>
              <p:cNvSpPr txBox="1">
                <a:spLocks noChangeArrowheads="1"/>
              </p:cNvSpPr>
              <p:nvPr/>
            </p:nvSpPr>
            <p:spPr bwMode="auto">
              <a:xfrm>
                <a:off x="3426" y="2974"/>
                <a:ext cx="614" cy="255"/>
              </a:xfrm>
              <a:prstGeom prst="rect">
                <a:avLst/>
              </a:prstGeom>
              <a:noFill/>
              <a:ln w="9525">
                <a:noFill/>
                <a:miter lim="800000"/>
              </a:ln>
            </p:spPr>
            <p:txBody>
              <a:bodyPr wrap="none">
                <a:spAutoFit/>
              </a:bodyPr>
              <a:lstStyle/>
              <a:p>
                <a:pPr>
                  <a:lnSpc>
                    <a:spcPct val="110000"/>
                  </a:lnSpc>
                  <a:spcBef>
                    <a:spcPct val="20000"/>
                  </a:spcBef>
                  <a:buClr>
                    <a:schemeClr val="hlink"/>
                  </a:buClr>
                  <a:buSzPct val="50000"/>
                  <a:buFont typeface="Monotype Sorts"/>
                  <a:buNone/>
                </a:pPr>
                <a:r>
                  <a:rPr kumimoji="0" lang="en-US" altLang="zh-CN" sz="1200">
                    <a:ea typeface="黑体" pitchFamily="49" charset="-122"/>
                  </a:rPr>
                  <a:t>SMT3</a:t>
                </a:r>
                <a:endParaRPr kumimoji="0" lang="en-US" altLang="zh-CN" sz="1200">
                  <a:ea typeface="黑体" pitchFamily="49" charset="-122"/>
                </a:endParaRPr>
              </a:p>
            </p:txBody>
          </p:sp>
          <p:sp>
            <p:nvSpPr>
              <p:cNvPr id="49" name="Text Box 87"/>
              <p:cNvSpPr txBox="1">
                <a:spLocks noChangeArrowheads="1"/>
              </p:cNvSpPr>
              <p:nvPr/>
            </p:nvSpPr>
            <p:spPr bwMode="auto">
              <a:xfrm>
                <a:off x="2935" y="3408"/>
                <a:ext cx="676" cy="256"/>
              </a:xfrm>
              <a:prstGeom prst="rect">
                <a:avLst/>
              </a:prstGeom>
              <a:noFill/>
              <a:ln w="9525">
                <a:noFill/>
                <a:miter lim="800000"/>
              </a:ln>
            </p:spPr>
            <p:txBody>
              <a:bodyPr wrap="none">
                <a:spAutoFit/>
              </a:bodyPr>
              <a:lstStyle/>
              <a:p>
                <a:pPr>
                  <a:lnSpc>
                    <a:spcPct val="110000"/>
                  </a:lnSpc>
                  <a:spcBef>
                    <a:spcPct val="20000"/>
                  </a:spcBef>
                  <a:buClr>
                    <a:schemeClr val="hlink"/>
                  </a:buClr>
                  <a:buSzPct val="50000"/>
                  <a:buFont typeface="Monotype Sorts"/>
                  <a:buNone/>
                </a:pPr>
                <a:r>
                  <a:rPr kumimoji="0" lang="en-US" altLang="zh-CN" sz="1200">
                    <a:ea typeface="黑体" pitchFamily="49" charset="-122"/>
                  </a:rPr>
                  <a:t>RPC40</a:t>
                </a:r>
                <a:endParaRPr kumimoji="0" lang="en-US" altLang="zh-CN" sz="1200">
                  <a:ea typeface="黑体" pitchFamily="49" charset="-122"/>
                </a:endParaRPr>
              </a:p>
            </p:txBody>
          </p:sp>
          <p:sp>
            <p:nvSpPr>
              <p:cNvPr id="50" name="Text Box 88"/>
              <p:cNvSpPr txBox="1">
                <a:spLocks noChangeArrowheads="1"/>
              </p:cNvSpPr>
              <p:nvPr/>
            </p:nvSpPr>
            <p:spPr bwMode="auto">
              <a:xfrm>
                <a:off x="2039" y="3231"/>
                <a:ext cx="614" cy="256"/>
              </a:xfrm>
              <a:prstGeom prst="rect">
                <a:avLst/>
              </a:prstGeom>
              <a:noFill/>
              <a:ln w="9525">
                <a:noFill/>
                <a:miter lim="800000"/>
              </a:ln>
            </p:spPr>
            <p:txBody>
              <a:bodyPr wrap="none">
                <a:spAutoFit/>
              </a:bodyPr>
              <a:lstStyle/>
              <a:p>
                <a:pPr>
                  <a:lnSpc>
                    <a:spcPct val="110000"/>
                  </a:lnSpc>
                  <a:spcBef>
                    <a:spcPct val="20000"/>
                  </a:spcBef>
                  <a:buClr>
                    <a:schemeClr val="hlink"/>
                  </a:buClr>
                  <a:buSzPct val="50000"/>
                  <a:buFont typeface="Monotype Sorts"/>
                  <a:buNone/>
                </a:pPr>
                <a:r>
                  <a:rPr kumimoji="0" lang="en-US" altLang="zh-CN" sz="1200">
                    <a:ea typeface="黑体" pitchFamily="49" charset="-122"/>
                  </a:rPr>
                  <a:t>NTG1</a:t>
                </a:r>
                <a:endParaRPr kumimoji="0" lang="en-US" altLang="zh-CN" sz="1200">
                  <a:ea typeface="黑体" pitchFamily="49" charset="-122"/>
                </a:endParaRPr>
              </a:p>
            </p:txBody>
          </p:sp>
          <p:sp>
            <p:nvSpPr>
              <p:cNvPr id="51" name="Text Box 89"/>
              <p:cNvSpPr txBox="1">
                <a:spLocks noChangeArrowheads="1"/>
              </p:cNvSpPr>
              <p:nvPr/>
            </p:nvSpPr>
            <p:spPr bwMode="auto">
              <a:xfrm rot="1302593">
                <a:off x="1682" y="2783"/>
                <a:ext cx="548" cy="256"/>
              </a:xfrm>
              <a:prstGeom prst="rect">
                <a:avLst/>
              </a:prstGeom>
              <a:noFill/>
              <a:ln w="9525">
                <a:noFill/>
                <a:miter lim="800000"/>
              </a:ln>
            </p:spPr>
            <p:txBody>
              <a:bodyPr wrap="none">
                <a:spAutoFit/>
              </a:bodyPr>
              <a:lstStyle/>
              <a:p>
                <a:pPr>
                  <a:lnSpc>
                    <a:spcPct val="110000"/>
                  </a:lnSpc>
                  <a:spcBef>
                    <a:spcPct val="20000"/>
                  </a:spcBef>
                  <a:buClr>
                    <a:schemeClr val="hlink"/>
                  </a:buClr>
                  <a:buSzPct val="50000"/>
                  <a:buFont typeface="Monotype Sorts"/>
                  <a:buNone/>
                </a:pPr>
                <a:r>
                  <a:rPr kumimoji="0" lang="en-US" altLang="zh-CN" sz="1200">
                    <a:solidFill>
                      <a:srgbClr val="FF0000"/>
                    </a:solidFill>
                    <a:ea typeface="黑体" pitchFamily="49" charset="-122"/>
                  </a:rPr>
                  <a:t>0.867</a:t>
                </a:r>
                <a:endParaRPr kumimoji="0" lang="en-US" altLang="zh-CN" sz="1200">
                  <a:solidFill>
                    <a:srgbClr val="FF0000"/>
                  </a:solidFill>
                  <a:ea typeface="黑体" pitchFamily="49" charset="-122"/>
                </a:endParaRPr>
              </a:p>
            </p:txBody>
          </p:sp>
          <p:sp>
            <p:nvSpPr>
              <p:cNvPr id="52" name="Text Box 90"/>
              <p:cNvSpPr txBox="1">
                <a:spLocks noChangeArrowheads="1"/>
              </p:cNvSpPr>
              <p:nvPr/>
            </p:nvSpPr>
            <p:spPr bwMode="auto">
              <a:xfrm rot="-2135682">
                <a:off x="2286" y="2662"/>
                <a:ext cx="549" cy="256"/>
              </a:xfrm>
              <a:prstGeom prst="rect">
                <a:avLst/>
              </a:prstGeom>
              <a:noFill/>
              <a:ln w="9525">
                <a:noFill/>
                <a:miter lim="800000"/>
              </a:ln>
            </p:spPr>
            <p:txBody>
              <a:bodyPr wrap="none">
                <a:spAutoFit/>
              </a:bodyPr>
              <a:lstStyle/>
              <a:p>
                <a:pPr>
                  <a:lnSpc>
                    <a:spcPct val="110000"/>
                  </a:lnSpc>
                  <a:spcBef>
                    <a:spcPct val="20000"/>
                  </a:spcBef>
                  <a:buClr>
                    <a:schemeClr val="hlink"/>
                  </a:buClr>
                  <a:buSzPct val="50000"/>
                  <a:buFont typeface="Monotype Sorts"/>
                  <a:buNone/>
                </a:pPr>
                <a:r>
                  <a:rPr kumimoji="0" lang="en-US" altLang="zh-CN" sz="1200">
                    <a:solidFill>
                      <a:srgbClr val="FF0000"/>
                    </a:solidFill>
                    <a:ea typeface="黑体" pitchFamily="49" charset="-122"/>
                  </a:rPr>
                  <a:t>0.375</a:t>
                </a:r>
                <a:endParaRPr kumimoji="0" lang="en-US" altLang="zh-CN" sz="1200">
                  <a:solidFill>
                    <a:srgbClr val="FF0000"/>
                  </a:solidFill>
                  <a:ea typeface="黑体" pitchFamily="49" charset="-122"/>
                </a:endParaRPr>
              </a:p>
            </p:txBody>
          </p:sp>
          <p:sp>
            <p:nvSpPr>
              <p:cNvPr id="53" name="Text Box 91"/>
              <p:cNvSpPr txBox="1">
                <a:spLocks noChangeArrowheads="1"/>
              </p:cNvSpPr>
              <p:nvPr/>
            </p:nvSpPr>
            <p:spPr bwMode="auto">
              <a:xfrm rot="2235984">
                <a:off x="2853" y="2758"/>
                <a:ext cx="548" cy="256"/>
              </a:xfrm>
              <a:prstGeom prst="rect">
                <a:avLst/>
              </a:prstGeom>
              <a:noFill/>
              <a:ln w="9525">
                <a:noFill/>
                <a:miter lim="800000"/>
              </a:ln>
            </p:spPr>
            <p:txBody>
              <a:bodyPr wrap="none">
                <a:spAutoFit/>
              </a:bodyPr>
              <a:lstStyle/>
              <a:p>
                <a:pPr>
                  <a:lnSpc>
                    <a:spcPct val="110000"/>
                  </a:lnSpc>
                  <a:spcBef>
                    <a:spcPct val="50000"/>
                  </a:spcBef>
                  <a:buClr>
                    <a:schemeClr val="hlink"/>
                  </a:buClr>
                  <a:buSzPct val="50000"/>
                  <a:buFont typeface="Monotype Sorts"/>
                  <a:buNone/>
                </a:pPr>
                <a:r>
                  <a:rPr kumimoji="0" lang="en-US" altLang="zh-CN" sz="1200">
                    <a:solidFill>
                      <a:srgbClr val="FF0000"/>
                    </a:solidFill>
                    <a:ea typeface="黑体" pitchFamily="49" charset="-122"/>
                  </a:rPr>
                  <a:t>0.639</a:t>
                </a:r>
                <a:endParaRPr kumimoji="0" lang="en-US" altLang="zh-CN" sz="1200">
                  <a:ea typeface="黑体" pitchFamily="49" charset="-122"/>
                </a:endParaRPr>
              </a:p>
            </p:txBody>
          </p:sp>
          <p:sp>
            <p:nvSpPr>
              <p:cNvPr id="54" name="Text Box 92"/>
              <p:cNvSpPr txBox="1">
                <a:spLocks noChangeArrowheads="1"/>
              </p:cNvSpPr>
              <p:nvPr/>
            </p:nvSpPr>
            <p:spPr bwMode="auto">
              <a:xfrm>
                <a:off x="2582" y="2940"/>
                <a:ext cx="548" cy="256"/>
              </a:xfrm>
              <a:prstGeom prst="rect">
                <a:avLst/>
              </a:prstGeom>
              <a:noFill/>
              <a:ln w="9525">
                <a:noFill/>
                <a:miter lim="800000"/>
              </a:ln>
            </p:spPr>
            <p:txBody>
              <a:bodyPr wrap="none">
                <a:spAutoFit/>
              </a:bodyPr>
              <a:lstStyle/>
              <a:p>
                <a:pPr>
                  <a:lnSpc>
                    <a:spcPct val="110000"/>
                  </a:lnSpc>
                  <a:spcBef>
                    <a:spcPct val="20000"/>
                  </a:spcBef>
                  <a:buClr>
                    <a:schemeClr val="hlink"/>
                  </a:buClr>
                  <a:buSzPct val="50000"/>
                  <a:buFont typeface="Monotype Sorts"/>
                  <a:buNone/>
                </a:pPr>
                <a:r>
                  <a:rPr kumimoji="0" lang="en-US" altLang="zh-CN" sz="1200">
                    <a:solidFill>
                      <a:srgbClr val="FF0000"/>
                    </a:solidFill>
                    <a:ea typeface="黑体" pitchFamily="49" charset="-122"/>
                  </a:rPr>
                  <a:t>0.651</a:t>
                </a:r>
                <a:endParaRPr kumimoji="0" lang="en-US" altLang="zh-CN" sz="1200">
                  <a:solidFill>
                    <a:srgbClr val="FF0000"/>
                  </a:solidFill>
                  <a:ea typeface="黑体" pitchFamily="49" charset="-122"/>
                </a:endParaRPr>
              </a:p>
            </p:txBody>
          </p:sp>
          <p:sp>
            <p:nvSpPr>
              <p:cNvPr id="55" name="Text Box 93"/>
              <p:cNvSpPr txBox="1">
                <a:spLocks noChangeArrowheads="1"/>
              </p:cNvSpPr>
              <p:nvPr/>
            </p:nvSpPr>
            <p:spPr bwMode="auto">
              <a:xfrm rot="-2129239">
                <a:off x="2807" y="3119"/>
                <a:ext cx="548" cy="256"/>
              </a:xfrm>
              <a:prstGeom prst="rect">
                <a:avLst/>
              </a:prstGeom>
              <a:noFill/>
              <a:ln w="9525">
                <a:noFill/>
                <a:miter lim="800000"/>
              </a:ln>
            </p:spPr>
            <p:txBody>
              <a:bodyPr wrap="none">
                <a:spAutoFit/>
              </a:bodyPr>
              <a:lstStyle/>
              <a:p>
                <a:pPr>
                  <a:lnSpc>
                    <a:spcPct val="110000"/>
                  </a:lnSpc>
                  <a:spcBef>
                    <a:spcPct val="20000"/>
                  </a:spcBef>
                  <a:buClr>
                    <a:schemeClr val="hlink"/>
                  </a:buClr>
                  <a:buSzPct val="50000"/>
                  <a:buFont typeface="Monotype Sorts"/>
                  <a:buNone/>
                </a:pPr>
                <a:r>
                  <a:rPr kumimoji="0" lang="en-US" altLang="zh-CN" sz="1200">
                    <a:solidFill>
                      <a:srgbClr val="FF0000"/>
                    </a:solidFill>
                    <a:ea typeface="黑体" pitchFamily="49" charset="-122"/>
                  </a:rPr>
                  <a:t>0.639</a:t>
                </a:r>
                <a:endParaRPr kumimoji="0" lang="en-US" altLang="zh-CN" sz="1200">
                  <a:solidFill>
                    <a:srgbClr val="FF0000"/>
                  </a:solidFill>
                  <a:ea typeface="黑体" pitchFamily="49" charset="-122"/>
                </a:endParaRPr>
              </a:p>
            </p:txBody>
          </p:sp>
          <p:sp>
            <p:nvSpPr>
              <p:cNvPr id="56" name="Text Box 94"/>
              <p:cNvSpPr txBox="1">
                <a:spLocks noChangeArrowheads="1"/>
              </p:cNvSpPr>
              <p:nvPr/>
            </p:nvSpPr>
            <p:spPr bwMode="auto">
              <a:xfrm rot="2098866">
                <a:off x="2245" y="3217"/>
                <a:ext cx="548" cy="256"/>
              </a:xfrm>
              <a:prstGeom prst="rect">
                <a:avLst/>
              </a:prstGeom>
              <a:noFill/>
              <a:ln w="9525">
                <a:noFill/>
                <a:miter lim="800000"/>
              </a:ln>
            </p:spPr>
            <p:txBody>
              <a:bodyPr wrap="none">
                <a:spAutoFit/>
              </a:bodyPr>
              <a:lstStyle/>
              <a:p>
                <a:pPr>
                  <a:lnSpc>
                    <a:spcPct val="110000"/>
                  </a:lnSpc>
                  <a:spcBef>
                    <a:spcPct val="50000"/>
                  </a:spcBef>
                  <a:buClr>
                    <a:schemeClr val="hlink"/>
                  </a:buClr>
                  <a:buSzPct val="50000"/>
                  <a:buFont typeface="Monotype Sorts"/>
                  <a:buNone/>
                </a:pPr>
                <a:r>
                  <a:rPr kumimoji="0" lang="en-US" altLang="zh-CN" sz="1200">
                    <a:solidFill>
                      <a:srgbClr val="FF0000"/>
                    </a:solidFill>
                    <a:ea typeface="黑体" pitchFamily="49" charset="-122"/>
                  </a:rPr>
                  <a:t>0.147</a:t>
                </a:r>
                <a:endParaRPr kumimoji="0" lang="en-US" altLang="zh-CN" sz="1200">
                  <a:ea typeface="黑体" pitchFamily="49" charset="-122"/>
                </a:endParaRPr>
              </a:p>
            </p:txBody>
          </p:sp>
          <p:sp>
            <p:nvSpPr>
              <p:cNvPr id="57" name="Text Box 95"/>
              <p:cNvSpPr txBox="1">
                <a:spLocks noChangeArrowheads="1"/>
              </p:cNvSpPr>
              <p:nvPr/>
            </p:nvSpPr>
            <p:spPr bwMode="auto">
              <a:xfrm rot="-2082610">
                <a:off x="1694" y="3119"/>
                <a:ext cx="548" cy="256"/>
              </a:xfrm>
              <a:prstGeom prst="rect">
                <a:avLst/>
              </a:prstGeom>
              <a:noFill/>
              <a:ln w="9525">
                <a:noFill/>
                <a:miter lim="800000"/>
              </a:ln>
            </p:spPr>
            <p:txBody>
              <a:bodyPr wrap="none">
                <a:spAutoFit/>
              </a:bodyPr>
              <a:lstStyle/>
              <a:p>
                <a:pPr>
                  <a:lnSpc>
                    <a:spcPct val="110000"/>
                  </a:lnSpc>
                  <a:spcBef>
                    <a:spcPct val="20000"/>
                  </a:spcBef>
                  <a:buClr>
                    <a:schemeClr val="hlink"/>
                  </a:buClr>
                  <a:buSzPct val="50000"/>
                  <a:buFont typeface="Monotype Sorts"/>
                  <a:buNone/>
                </a:pPr>
                <a:r>
                  <a:rPr kumimoji="0" lang="en-US" altLang="zh-CN" sz="1200">
                    <a:solidFill>
                      <a:srgbClr val="FF0000"/>
                    </a:solidFill>
                    <a:ea typeface="黑体" pitchFamily="49" charset="-122"/>
                  </a:rPr>
                  <a:t>0.698</a:t>
                </a:r>
                <a:endParaRPr kumimoji="0" lang="en-US" altLang="zh-CN" sz="1200">
                  <a:solidFill>
                    <a:srgbClr val="FF0000"/>
                  </a:solidFill>
                  <a:ea typeface="黑体" pitchFamily="49" charset="-122"/>
                </a:endParaRPr>
              </a:p>
            </p:txBody>
          </p:sp>
        </p:grpSp>
        <p:sp>
          <p:nvSpPr>
            <p:cNvPr id="4" name="Text Box 139"/>
            <p:cNvSpPr txBox="1">
              <a:spLocks noChangeArrowheads="1"/>
            </p:cNvSpPr>
            <p:nvPr/>
          </p:nvSpPr>
          <p:spPr bwMode="auto">
            <a:xfrm>
              <a:off x="6572250" y="2673350"/>
              <a:ext cx="1617663" cy="360363"/>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pPr>
                <a:lnSpc>
                  <a:spcPct val="110000"/>
                </a:lnSpc>
                <a:spcBef>
                  <a:spcPct val="20000"/>
                </a:spcBef>
                <a:buClr>
                  <a:schemeClr val="hlink"/>
                </a:buClr>
                <a:buSzPct val="50000"/>
                <a:buFont typeface="Monotype Sorts" pitchFamily="2" charset="2"/>
                <a:buNone/>
                <a:defRPr/>
              </a:pPr>
              <a:r>
                <a:rPr lang="zh-CN" altLang="en-US" sz="1600" dirty="0">
                  <a:latin typeface="黑体" pitchFamily="49" charset="-122"/>
                  <a:ea typeface="黑体" pitchFamily="49" charset="-122"/>
                </a:rPr>
                <a:t>蛋白质交互网络</a:t>
              </a:r>
              <a:endParaRPr lang="zh-CN" altLang="en-US" sz="1600" dirty="0">
                <a:latin typeface="黑体" pitchFamily="49" charset="-122"/>
                <a:ea typeface="黑体" pitchFamily="49" charset="-122"/>
              </a:endParaRPr>
            </a:p>
          </p:txBody>
        </p:sp>
        <p:sp>
          <p:nvSpPr>
            <p:cNvPr id="5" name="Text Box 140"/>
            <p:cNvSpPr txBox="1">
              <a:spLocks noChangeArrowheads="1"/>
            </p:cNvSpPr>
            <p:nvPr/>
          </p:nvSpPr>
          <p:spPr bwMode="auto">
            <a:xfrm>
              <a:off x="6607175" y="4497388"/>
              <a:ext cx="1617663" cy="360362"/>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pPr>
                <a:lnSpc>
                  <a:spcPct val="110000"/>
                </a:lnSpc>
                <a:spcBef>
                  <a:spcPct val="20000"/>
                </a:spcBef>
                <a:buClr>
                  <a:schemeClr val="hlink"/>
                </a:buClr>
                <a:buSzPct val="50000"/>
                <a:buFont typeface="Monotype Sorts" pitchFamily="2" charset="2"/>
                <a:buNone/>
                <a:defRPr/>
              </a:pPr>
              <a:r>
                <a:rPr lang="zh-CN" altLang="en-US" sz="1600" dirty="0">
                  <a:latin typeface="黑体" pitchFamily="49" charset="-122"/>
                  <a:ea typeface="黑体" pitchFamily="49" charset="-122"/>
                </a:rPr>
                <a:t>无线传感器网络</a:t>
              </a:r>
              <a:endParaRPr lang="zh-CN" altLang="en-US" sz="1600" dirty="0">
                <a:latin typeface="黑体" pitchFamily="49" charset="-122"/>
                <a:ea typeface="黑体" pitchFamily="49" charset="-122"/>
              </a:endParaRPr>
            </a:p>
          </p:txBody>
        </p:sp>
        <p:pic>
          <p:nvPicPr>
            <p:cNvPr id="6" name="Picture 76" descr="social-networkin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480175" y="4857750"/>
              <a:ext cx="2268538" cy="1593850"/>
            </a:xfrm>
            <a:prstGeom prst="rect">
              <a:avLst/>
            </a:prstGeom>
            <a:noFill/>
            <a:ln w="9525">
              <a:noFill/>
              <a:miter lim="800000"/>
              <a:headEnd/>
              <a:tailEnd/>
            </a:ln>
          </p:spPr>
        </p:pic>
        <p:sp>
          <p:nvSpPr>
            <p:cNvPr id="7" name="Text Box 77"/>
            <p:cNvSpPr txBox="1">
              <a:spLocks noChangeArrowheads="1"/>
            </p:cNvSpPr>
            <p:nvPr/>
          </p:nvSpPr>
          <p:spPr bwMode="auto">
            <a:xfrm>
              <a:off x="6718300" y="6332538"/>
              <a:ext cx="1412875" cy="360362"/>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pPr>
                <a:lnSpc>
                  <a:spcPct val="110000"/>
                </a:lnSpc>
                <a:spcBef>
                  <a:spcPct val="20000"/>
                </a:spcBef>
                <a:buClr>
                  <a:schemeClr val="hlink"/>
                </a:buClr>
                <a:buSzPct val="50000"/>
                <a:buFont typeface="Monotype Sorts" pitchFamily="2" charset="2"/>
                <a:buNone/>
                <a:defRPr/>
              </a:pPr>
              <a:r>
                <a:rPr lang="zh-CN" altLang="en-US" sz="1600" dirty="0">
                  <a:latin typeface="黑体" pitchFamily="49" charset="-122"/>
                  <a:ea typeface="黑体" pitchFamily="49" charset="-122"/>
                </a:rPr>
                <a:t>社会关系网络</a:t>
              </a:r>
              <a:endParaRPr lang="zh-CN" altLang="en-US" sz="1600" dirty="0">
                <a:latin typeface="黑体" pitchFamily="49" charset="-122"/>
                <a:ea typeface="黑体" pitchFamily="49" charset="-122"/>
              </a:endParaRPr>
            </a:p>
          </p:txBody>
        </p:sp>
        <p:grpSp>
          <p:nvGrpSpPr>
            <p:cNvPr id="8" name="组合 68"/>
            <p:cNvGrpSpPr/>
            <p:nvPr/>
          </p:nvGrpSpPr>
          <p:grpSpPr bwMode="auto">
            <a:xfrm>
              <a:off x="6256338" y="3094038"/>
              <a:ext cx="2852737" cy="1511300"/>
              <a:chOff x="11518" y="5103692"/>
              <a:chExt cx="3779912" cy="1844824"/>
            </a:xfrm>
          </p:grpSpPr>
          <p:grpSp>
            <p:nvGrpSpPr>
              <p:cNvPr id="9" name="组合 53"/>
              <p:cNvGrpSpPr/>
              <p:nvPr/>
            </p:nvGrpSpPr>
            <p:grpSpPr bwMode="auto">
              <a:xfrm>
                <a:off x="11518" y="5103692"/>
                <a:ext cx="3779912" cy="1844824"/>
                <a:chOff x="-4091350" y="2223372"/>
                <a:chExt cx="3779912" cy="1844824"/>
              </a:xfrm>
            </p:grpSpPr>
            <p:pic>
              <p:nvPicPr>
                <p:cNvPr id="25" name="图片 92" descr="image007.jpg"/>
                <p:cNvPicPr>
                  <a:picLocks noChangeAspect="1"/>
                </p:cNvPicPr>
                <p:nvPr/>
              </p:nvPicPr>
              <p:blipFill>
                <a:blip r:embed="rId8" cstate="print">
                  <a:clrChange>
                    <a:clrFrom>
                      <a:srgbClr val="FFFFFF"/>
                    </a:clrFrom>
                    <a:clrTo>
                      <a:srgbClr val="FFFFFF">
                        <a:alpha val="0"/>
                      </a:srgbClr>
                    </a:clrTo>
                  </a:clrChange>
                </a:blip>
                <a:srcRect/>
                <a:stretch>
                  <a:fillRect/>
                </a:stretch>
              </p:blipFill>
              <p:spPr bwMode="auto">
                <a:xfrm>
                  <a:off x="-4091350" y="2223372"/>
                  <a:ext cx="3779912" cy="1844824"/>
                </a:xfrm>
                <a:prstGeom prst="rect">
                  <a:avLst/>
                </a:prstGeom>
                <a:noFill/>
                <a:ln w="9525">
                  <a:noFill/>
                  <a:miter lim="800000"/>
                  <a:headEnd/>
                  <a:tailEnd/>
                </a:ln>
              </p:spPr>
            </p:pic>
            <p:grpSp>
              <p:nvGrpSpPr>
                <p:cNvPr id="10" name="组合 52"/>
                <p:cNvGrpSpPr/>
                <p:nvPr/>
              </p:nvGrpSpPr>
              <p:grpSpPr bwMode="auto">
                <a:xfrm>
                  <a:off x="-2772816" y="2780928"/>
                  <a:ext cx="2088232" cy="936104"/>
                  <a:chOff x="-2772816" y="2780928"/>
                  <a:chExt cx="2088232" cy="936104"/>
                </a:xfrm>
              </p:grpSpPr>
              <p:sp>
                <p:nvSpPr>
                  <p:cNvPr id="27" name="圆角矩形 94"/>
                  <p:cNvSpPr>
                    <a:spLocks noChangeArrowheads="1"/>
                  </p:cNvSpPr>
                  <p:nvPr/>
                </p:nvSpPr>
                <p:spPr bwMode="auto">
                  <a:xfrm>
                    <a:off x="-1764704" y="2780928"/>
                    <a:ext cx="1080120" cy="576064"/>
                  </a:xfrm>
                  <a:prstGeom prst="roundRect">
                    <a:avLst>
                      <a:gd name="adj" fmla="val 16667"/>
                    </a:avLst>
                  </a:prstGeom>
                  <a:solidFill>
                    <a:schemeClr val="bg1"/>
                  </a:solidFill>
                  <a:ln w="9525" algn="ctr">
                    <a:no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sp>
                <p:nvSpPr>
                  <p:cNvPr id="28" name="椭圆 95"/>
                  <p:cNvSpPr>
                    <a:spLocks noChangeArrowheads="1"/>
                  </p:cNvSpPr>
                  <p:nvPr/>
                </p:nvSpPr>
                <p:spPr bwMode="auto">
                  <a:xfrm>
                    <a:off x="-2215802" y="2833886"/>
                    <a:ext cx="360040" cy="216024"/>
                  </a:xfrm>
                  <a:prstGeom prst="ellipse">
                    <a:avLst/>
                  </a:prstGeom>
                  <a:solidFill>
                    <a:schemeClr val="bg1"/>
                  </a:solidFill>
                  <a:ln w="9525" algn="ctr">
                    <a:no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sp>
                <p:nvSpPr>
                  <p:cNvPr id="29" name="椭圆 96"/>
                  <p:cNvSpPr>
                    <a:spLocks noChangeArrowheads="1"/>
                  </p:cNvSpPr>
                  <p:nvPr/>
                </p:nvSpPr>
                <p:spPr bwMode="auto">
                  <a:xfrm>
                    <a:off x="-1980728" y="3501008"/>
                    <a:ext cx="360040" cy="216024"/>
                  </a:xfrm>
                  <a:prstGeom prst="ellipse">
                    <a:avLst/>
                  </a:prstGeom>
                  <a:solidFill>
                    <a:schemeClr val="bg1"/>
                  </a:solidFill>
                  <a:ln w="9525" algn="ctr">
                    <a:no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sp>
                <p:nvSpPr>
                  <p:cNvPr id="30" name="椭圆 97"/>
                  <p:cNvSpPr>
                    <a:spLocks noChangeArrowheads="1"/>
                  </p:cNvSpPr>
                  <p:nvPr/>
                </p:nvSpPr>
                <p:spPr bwMode="auto">
                  <a:xfrm>
                    <a:off x="-2565176" y="3395092"/>
                    <a:ext cx="360040" cy="216024"/>
                  </a:xfrm>
                  <a:prstGeom prst="ellipse">
                    <a:avLst/>
                  </a:prstGeom>
                  <a:solidFill>
                    <a:schemeClr val="bg1"/>
                  </a:solidFill>
                  <a:ln w="9525" algn="ctr">
                    <a:no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sp>
                <p:nvSpPr>
                  <p:cNvPr id="31" name="椭圆 98"/>
                  <p:cNvSpPr>
                    <a:spLocks noChangeArrowheads="1"/>
                  </p:cNvSpPr>
                  <p:nvPr/>
                </p:nvSpPr>
                <p:spPr bwMode="auto">
                  <a:xfrm>
                    <a:off x="-2772816" y="3140968"/>
                    <a:ext cx="360040" cy="216024"/>
                  </a:xfrm>
                  <a:prstGeom prst="ellipse">
                    <a:avLst/>
                  </a:prstGeom>
                  <a:solidFill>
                    <a:schemeClr val="bg1"/>
                  </a:solidFill>
                  <a:ln w="9525" algn="ctr">
                    <a:no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grpSp>
          </p:grpSp>
          <p:grpSp>
            <p:nvGrpSpPr>
              <p:cNvPr id="26" name="组合 54"/>
              <p:cNvGrpSpPr/>
              <p:nvPr/>
            </p:nvGrpSpPr>
            <p:grpSpPr bwMode="auto">
              <a:xfrm>
                <a:off x="1384598" y="5604200"/>
                <a:ext cx="2126332" cy="1069250"/>
                <a:chOff x="1384598" y="5604200"/>
                <a:chExt cx="2126332" cy="1069250"/>
              </a:xfrm>
            </p:grpSpPr>
            <p:pic>
              <p:nvPicPr>
                <p:cNvPr id="11" name="Picture 80" descr="图片4"/>
                <p:cNvPicPr>
                  <a:picLocks noChangeAspect="1" noChangeArrowheads="1"/>
                </p:cNvPicPr>
                <p:nvPr/>
              </p:nvPicPr>
              <p:blipFill>
                <a:blip r:embed="rId9" cstate="print"/>
                <a:srcRect/>
                <a:stretch>
                  <a:fillRect/>
                </a:stretch>
              </p:blipFill>
              <p:spPr bwMode="auto">
                <a:xfrm>
                  <a:off x="1961676" y="5695258"/>
                  <a:ext cx="287018" cy="273072"/>
                </a:xfrm>
                <a:prstGeom prst="rect">
                  <a:avLst/>
                </a:prstGeom>
                <a:noFill/>
                <a:ln w="9525">
                  <a:noFill/>
                  <a:miter lim="800000"/>
                  <a:headEnd/>
                  <a:tailEnd/>
                </a:ln>
              </p:spPr>
            </p:pic>
            <p:pic>
              <p:nvPicPr>
                <p:cNvPr id="12" name="Picture 80" descr="图片4"/>
                <p:cNvPicPr>
                  <a:picLocks noChangeAspect="1" noChangeArrowheads="1"/>
                </p:cNvPicPr>
                <p:nvPr/>
              </p:nvPicPr>
              <p:blipFill>
                <a:blip r:embed="rId9" cstate="print"/>
                <a:srcRect/>
                <a:stretch>
                  <a:fillRect/>
                </a:stretch>
              </p:blipFill>
              <p:spPr bwMode="auto">
                <a:xfrm>
                  <a:off x="2320702" y="5623148"/>
                  <a:ext cx="287018" cy="273072"/>
                </a:xfrm>
                <a:prstGeom prst="rect">
                  <a:avLst/>
                </a:prstGeom>
                <a:noFill/>
                <a:ln w="9525">
                  <a:noFill/>
                  <a:miter lim="800000"/>
                  <a:headEnd/>
                  <a:tailEnd/>
                </a:ln>
              </p:spPr>
            </p:pic>
            <p:pic>
              <p:nvPicPr>
                <p:cNvPr id="13" name="Picture 80" descr="图片4"/>
                <p:cNvPicPr>
                  <a:picLocks noChangeAspect="1" noChangeArrowheads="1"/>
                </p:cNvPicPr>
                <p:nvPr/>
              </p:nvPicPr>
              <p:blipFill>
                <a:blip r:embed="rId9" cstate="print"/>
                <a:srcRect/>
                <a:stretch>
                  <a:fillRect/>
                </a:stretch>
              </p:blipFill>
              <p:spPr bwMode="auto">
                <a:xfrm>
                  <a:off x="2473102" y="5892232"/>
                  <a:ext cx="287018" cy="273072"/>
                </a:xfrm>
                <a:prstGeom prst="rect">
                  <a:avLst/>
                </a:prstGeom>
                <a:noFill/>
                <a:ln w="9525">
                  <a:noFill/>
                  <a:miter lim="800000"/>
                  <a:headEnd/>
                  <a:tailEnd/>
                </a:ln>
              </p:spPr>
            </p:pic>
            <p:pic>
              <p:nvPicPr>
                <p:cNvPr id="14" name="Picture 80" descr="图片4"/>
                <p:cNvPicPr>
                  <a:picLocks noChangeAspect="1" noChangeArrowheads="1"/>
                </p:cNvPicPr>
                <p:nvPr/>
              </p:nvPicPr>
              <p:blipFill>
                <a:blip r:embed="rId9" cstate="print"/>
                <a:srcRect/>
                <a:stretch>
                  <a:fillRect/>
                </a:stretch>
              </p:blipFill>
              <p:spPr bwMode="auto">
                <a:xfrm>
                  <a:off x="2753764" y="5699348"/>
                  <a:ext cx="287018" cy="273072"/>
                </a:xfrm>
                <a:prstGeom prst="rect">
                  <a:avLst/>
                </a:prstGeom>
                <a:noFill/>
                <a:ln w="9525">
                  <a:noFill/>
                  <a:miter lim="800000"/>
                  <a:headEnd/>
                  <a:tailEnd/>
                </a:ln>
              </p:spPr>
            </p:pic>
            <p:pic>
              <p:nvPicPr>
                <p:cNvPr id="15" name="Picture 80" descr="图片4"/>
                <p:cNvPicPr>
                  <a:picLocks noChangeAspect="1" noChangeArrowheads="1"/>
                </p:cNvPicPr>
                <p:nvPr/>
              </p:nvPicPr>
              <p:blipFill>
                <a:blip r:embed="rId9" cstate="print"/>
                <a:srcRect/>
                <a:stretch>
                  <a:fillRect/>
                </a:stretch>
              </p:blipFill>
              <p:spPr bwMode="auto">
                <a:xfrm>
                  <a:off x="3151904" y="5661248"/>
                  <a:ext cx="287018" cy="273072"/>
                </a:xfrm>
                <a:prstGeom prst="rect">
                  <a:avLst/>
                </a:prstGeom>
                <a:noFill/>
                <a:ln w="9525">
                  <a:noFill/>
                  <a:miter lim="800000"/>
                  <a:headEnd/>
                  <a:tailEnd/>
                </a:ln>
              </p:spPr>
            </p:pic>
            <p:pic>
              <p:nvPicPr>
                <p:cNvPr id="16" name="Picture 80" descr="图片4"/>
                <p:cNvPicPr>
                  <a:picLocks noChangeAspect="1" noChangeArrowheads="1"/>
                </p:cNvPicPr>
                <p:nvPr/>
              </p:nvPicPr>
              <p:blipFill>
                <a:blip r:embed="rId9" cstate="print"/>
                <a:srcRect/>
                <a:stretch>
                  <a:fillRect/>
                </a:stretch>
              </p:blipFill>
              <p:spPr bwMode="auto">
                <a:xfrm>
                  <a:off x="3223912" y="6017198"/>
                  <a:ext cx="287018" cy="273072"/>
                </a:xfrm>
                <a:prstGeom prst="rect">
                  <a:avLst/>
                </a:prstGeom>
                <a:noFill/>
                <a:ln w="9525">
                  <a:noFill/>
                  <a:miter lim="800000"/>
                  <a:headEnd/>
                  <a:tailEnd/>
                </a:ln>
              </p:spPr>
            </p:pic>
            <p:pic>
              <p:nvPicPr>
                <p:cNvPr id="17" name="Picture 80" descr="图片4"/>
                <p:cNvPicPr>
                  <a:picLocks noChangeAspect="1" noChangeArrowheads="1"/>
                </p:cNvPicPr>
                <p:nvPr/>
              </p:nvPicPr>
              <p:blipFill>
                <a:blip r:embed="rId9" cstate="print"/>
                <a:srcRect/>
                <a:stretch>
                  <a:fillRect/>
                </a:stretch>
              </p:blipFill>
              <p:spPr bwMode="auto">
                <a:xfrm>
                  <a:off x="2897780" y="6040338"/>
                  <a:ext cx="287018" cy="273072"/>
                </a:xfrm>
                <a:prstGeom prst="rect">
                  <a:avLst/>
                </a:prstGeom>
                <a:noFill/>
                <a:ln w="9525">
                  <a:noFill/>
                  <a:miter lim="800000"/>
                  <a:headEnd/>
                  <a:tailEnd/>
                </a:ln>
              </p:spPr>
            </p:pic>
            <p:pic>
              <p:nvPicPr>
                <p:cNvPr id="18" name="Picture 80" descr="图片4"/>
                <p:cNvPicPr>
                  <a:picLocks noChangeAspect="1" noChangeArrowheads="1"/>
                </p:cNvPicPr>
                <p:nvPr/>
              </p:nvPicPr>
              <p:blipFill>
                <a:blip r:embed="rId9" cstate="print"/>
                <a:srcRect/>
                <a:stretch>
                  <a:fillRect/>
                </a:stretch>
              </p:blipFill>
              <p:spPr bwMode="auto">
                <a:xfrm>
                  <a:off x="2805708" y="6252272"/>
                  <a:ext cx="287018" cy="273072"/>
                </a:xfrm>
                <a:prstGeom prst="rect">
                  <a:avLst/>
                </a:prstGeom>
                <a:noFill/>
                <a:ln w="9525">
                  <a:noFill/>
                  <a:miter lim="800000"/>
                  <a:headEnd/>
                  <a:tailEnd/>
                </a:ln>
              </p:spPr>
            </p:pic>
            <p:pic>
              <p:nvPicPr>
                <p:cNvPr id="19" name="Picture 80" descr="图片4"/>
                <p:cNvPicPr>
                  <a:picLocks noChangeAspect="1" noChangeArrowheads="1"/>
                </p:cNvPicPr>
                <p:nvPr/>
              </p:nvPicPr>
              <p:blipFill>
                <a:blip r:embed="rId9" cstate="print"/>
                <a:srcRect/>
                <a:stretch>
                  <a:fillRect/>
                </a:stretch>
              </p:blipFill>
              <p:spPr bwMode="auto">
                <a:xfrm>
                  <a:off x="2249708" y="6131396"/>
                  <a:ext cx="287018" cy="273072"/>
                </a:xfrm>
                <a:prstGeom prst="rect">
                  <a:avLst/>
                </a:prstGeom>
                <a:noFill/>
                <a:ln w="9525">
                  <a:noFill/>
                  <a:miter lim="800000"/>
                  <a:headEnd/>
                  <a:tailEnd/>
                </a:ln>
              </p:spPr>
            </p:pic>
            <p:pic>
              <p:nvPicPr>
                <p:cNvPr id="20" name="Picture 80" descr="图片4"/>
                <p:cNvPicPr>
                  <a:picLocks noChangeAspect="1" noChangeArrowheads="1"/>
                </p:cNvPicPr>
                <p:nvPr/>
              </p:nvPicPr>
              <p:blipFill>
                <a:blip r:embed="rId9" cstate="print"/>
                <a:srcRect/>
                <a:stretch>
                  <a:fillRect/>
                </a:stretch>
              </p:blipFill>
              <p:spPr bwMode="auto">
                <a:xfrm>
                  <a:off x="1912910" y="5983188"/>
                  <a:ext cx="287018" cy="273072"/>
                </a:xfrm>
                <a:prstGeom prst="rect">
                  <a:avLst/>
                </a:prstGeom>
                <a:noFill/>
                <a:ln w="9525">
                  <a:noFill/>
                  <a:miter lim="800000"/>
                  <a:headEnd/>
                  <a:tailEnd/>
                </a:ln>
              </p:spPr>
            </p:pic>
            <p:pic>
              <p:nvPicPr>
                <p:cNvPr id="21" name="Picture 80" descr="图片4"/>
                <p:cNvPicPr>
                  <a:picLocks noChangeAspect="1" noChangeArrowheads="1"/>
                </p:cNvPicPr>
                <p:nvPr/>
              </p:nvPicPr>
              <p:blipFill>
                <a:blip r:embed="rId9" cstate="print"/>
                <a:srcRect/>
                <a:stretch>
                  <a:fillRect/>
                </a:stretch>
              </p:blipFill>
              <p:spPr bwMode="auto">
                <a:xfrm>
                  <a:off x="1600622" y="5604200"/>
                  <a:ext cx="287018" cy="273072"/>
                </a:xfrm>
                <a:prstGeom prst="rect">
                  <a:avLst/>
                </a:prstGeom>
                <a:noFill/>
                <a:ln w="9525">
                  <a:noFill/>
                  <a:miter lim="800000"/>
                  <a:headEnd/>
                  <a:tailEnd/>
                </a:ln>
              </p:spPr>
            </p:pic>
            <p:pic>
              <p:nvPicPr>
                <p:cNvPr id="22" name="Picture 80" descr="图片4"/>
                <p:cNvPicPr>
                  <a:picLocks noChangeAspect="1" noChangeArrowheads="1"/>
                </p:cNvPicPr>
                <p:nvPr/>
              </p:nvPicPr>
              <p:blipFill>
                <a:blip r:embed="rId9" cstate="print"/>
                <a:srcRect/>
                <a:stretch>
                  <a:fillRect/>
                </a:stretch>
              </p:blipFill>
              <p:spPr bwMode="auto">
                <a:xfrm>
                  <a:off x="1384598" y="5983290"/>
                  <a:ext cx="287018" cy="273072"/>
                </a:xfrm>
                <a:prstGeom prst="rect">
                  <a:avLst/>
                </a:prstGeom>
                <a:noFill/>
                <a:ln w="9525">
                  <a:noFill/>
                  <a:miter lim="800000"/>
                  <a:headEnd/>
                  <a:tailEnd/>
                </a:ln>
              </p:spPr>
            </p:pic>
            <p:pic>
              <p:nvPicPr>
                <p:cNvPr id="23" name="Picture 80" descr="图片4"/>
                <p:cNvPicPr>
                  <a:picLocks noChangeAspect="1" noChangeArrowheads="1"/>
                </p:cNvPicPr>
                <p:nvPr/>
              </p:nvPicPr>
              <p:blipFill>
                <a:blip r:embed="rId9" cstate="print"/>
                <a:srcRect/>
                <a:stretch>
                  <a:fillRect/>
                </a:stretch>
              </p:blipFill>
              <p:spPr bwMode="auto">
                <a:xfrm>
                  <a:off x="1620686" y="6309422"/>
                  <a:ext cx="287018" cy="273072"/>
                </a:xfrm>
                <a:prstGeom prst="rect">
                  <a:avLst/>
                </a:prstGeom>
                <a:noFill/>
                <a:ln w="9525">
                  <a:noFill/>
                  <a:miter lim="800000"/>
                  <a:headEnd/>
                  <a:tailEnd/>
                </a:ln>
              </p:spPr>
            </p:pic>
            <p:pic>
              <p:nvPicPr>
                <p:cNvPr id="24" name="Picture 80" descr="图片4"/>
                <p:cNvPicPr>
                  <a:picLocks noChangeAspect="1" noChangeArrowheads="1"/>
                </p:cNvPicPr>
                <p:nvPr/>
              </p:nvPicPr>
              <p:blipFill>
                <a:blip r:embed="rId9" cstate="print"/>
                <a:srcRect/>
                <a:stretch>
                  <a:fillRect/>
                </a:stretch>
              </p:blipFill>
              <p:spPr bwMode="auto">
                <a:xfrm>
                  <a:off x="2253900" y="6400378"/>
                  <a:ext cx="287018" cy="273072"/>
                </a:xfrm>
                <a:prstGeom prst="rect">
                  <a:avLst/>
                </a:prstGeom>
                <a:noFill/>
                <a:ln w="9525">
                  <a:noFill/>
                  <a:miter lim="800000"/>
                  <a:headEnd/>
                  <a:tailEnd/>
                </a:ln>
              </p:spPr>
            </p:pic>
          </p:grpSp>
        </p:grpSp>
      </p:grpSp>
      <p:sp>
        <p:nvSpPr>
          <p:cNvPr id="58" name="Rectangle 4"/>
          <p:cNvSpPr>
            <a:spLocks noChangeArrowheads="1"/>
          </p:cNvSpPr>
          <p:nvPr/>
        </p:nvSpPr>
        <p:spPr bwMode="auto">
          <a:xfrm>
            <a:off x="167636" y="1071546"/>
            <a:ext cx="5976000" cy="5000660"/>
          </a:xfrm>
          <a:prstGeom prst="rect">
            <a:avLst/>
          </a:prstGeom>
          <a:solidFill>
            <a:schemeClr val="tx1">
              <a:lumMod val="20000"/>
              <a:lumOff val="80000"/>
            </a:schemeClr>
          </a:solidFill>
          <a:ln w="9525">
            <a:noFill/>
            <a:miter lim="800000"/>
          </a:ln>
          <a:effectLst>
            <a:outerShdw blurRad="44450" dist="27940" dir="5400000" algn="ctr">
              <a:srgbClr val="000000">
                <a:alpha val="32000"/>
              </a:srgbClr>
            </a:outerShdw>
          </a:effectLst>
        </p:spPr>
        <p:txBody>
          <a:bodyPr/>
          <a:lstStyle/>
          <a:p>
            <a:pPr marL="228600" indent="-228600">
              <a:spcAft>
                <a:spcPts val="600"/>
              </a:spcAft>
              <a:buClr>
                <a:srgbClr val="800000"/>
              </a:buClr>
              <a:buSzPct val="60000"/>
              <a:buFont typeface="Wingdings" pitchFamily="2" charset="2"/>
              <a:buChar char="n"/>
            </a:pPr>
            <a:r>
              <a:rPr lang="zh-CN" altLang="en-US" sz="2800" b="0" dirty="0">
                <a:latin typeface="黑体" pitchFamily="49" charset="-122"/>
                <a:ea typeface="黑体" pitchFamily="49" charset="-122"/>
                <a:cs typeface="Times New Roman" pitchFamily="18" charset="0"/>
              </a:rPr>
              <a:t>确定大图数据计算的理论和算法</a:t>
            </a:r>
            <a:endParaRPr lang="en-US" altLang="zh-CN" sz="2800" b="0" dirty="0">
              <a:latin typeface="黑体" pitchFamily="49" charset="-122"/>
              <a:ea typeface="黑体" pitchFamily="49" charset="-122"/>
              <a:cs typeface="Times New Roman" pitchFamily="18" charset="0"/>
            </a:endParaRPr>
          </a:p>
          <a:p>
            <a:pPr marL="685800" lvl="1" indent="-228600">
              <a:buClr>
                <a:srgbClr val="800000"/>
              </a:buClr>
              <a:buSzPct val="60000"/>
              <a:buFont typeface="Wingdings" pitchFamily="2" charset="2"/>
              <a:buChar char="l"/>
            </a:pPr>
            <a:r>
              <a:rPr lang="zh-CN" altLang="en-US" sz="2200" b="0" dirty="0">
                <a:solidFill>
                  <a:srgbClr val="0000FF"/>
                </a:solidFill>
                <a:latin typeface="黑体" pitchFamily="49" charset="-122"/>
                <a:ea typeface="黑体" pitchFamily="49" charset="-122"/>
                <a:cs typeface="Times New Roman" pitchFamily="18" charset="0"/>
              </a:rPr>
              <a:t>大规模图上的最短路径算法</a:t>
            </a:r>
            <a:endParaRPr lang="en-US" altLang="zh-CN" sz="2200" b="0" dirty="0">
              <a:solidFill>
                <a:srgbClr val="0000FF"/>
              </a:solidFill>
              <a:latin typeface="黑体" pitchFamily="49" charset="-122"/>
              <a:ea typeface="黑体" pitchFamily="49" charset="-122"/>
              <a:cs typeface="Times New Roman" pitchFamily="18" charset="0"/>
            </a:endParaRPr>
          </a:p>
          <a:p>
            <a:pPr marL="685800" lvl="1" indent="-228600">
              <a:buClr>
                <a:srgbClr val="800000"/>
              </a:buClr>
              <a:buSzPct val="60000"/>
              <a:buFont typeface="Wingdings" pitchFamily="2" charset="2"/>
              <a:buChar char="l"/>
            </a:pPr>
            <a:r>
              <a:rPr lang="zh-CN" altLang="en-US" sz="2200" b="0" dirty="0">
                <a:solidFill>
                  <a:srgbClr val="0000FF"/>
                </a:solidFill>
                <a:latin typeface="黑体" pitchFamily="49" charset="-122"/>
                <a:ea typeface="黑体" pitchFamily="49" charset="-122"/>
                <a:cs typeface="Times New Roman" pitchFamily="18" charset="0"/>
              </a:rPr>
              <a:t>大规模复杂网络上的子图匹配算法</a:t>
            </a:r>
            <a:endParaRPr lang="en-US" altLang="zh-CN" sz="2200" b="0" dirty="0">
              <a:solidFill>
                <a:srgbClr val="0000FF"/>
              </a:solidFill>
              <a:latin typeface="黑体" pitchFamily="49" charset="-122"/>
              <a:ea typeface="黑体" pitchFamily="49" charset="-122"/>
              <a:cs typeface="Times New Roman" pitchFamily="18" charset="0"/>
            </a:endParaRPr>
          </a:p>
          <a:p>
            <a:pPr marL="685800" lvl="1" indent="-228600">
              <a:spcAft>
                <a:spcPts val="600"/>
              </a:spcAft>
              <a:buClr>
                <a:srgbClr val="800000"/>
              </a:buClr>
              <a:buSzPct val="60000"/>
              <a:buFont typeface="Wingdings" pitchFamily="2" charset="2"/>
              <a:buChar char="l"/>
            </a:pPr>
            <a:r>
              <a:rPr lang="zh-CN" altLang="en-US" sz="2200" b="0" dirty="0">
                <a:solidFill>
                  <a:srgbClr val="0000FF"/>
                </a:solidFill>
                <a:latin typeface="黑体" pitchFamily="49" charset="-122"/>
                <a:ea typeface="黑体" pitchFamily="49" charset="-122"/>
                <a:cs typeface="Times New Roman" pitchFamily="18" charset="0"/>
              </a:rPr>
              <a:t>大规模图的增量式子图匹配算法</a:t>
            </a:r>
            <a:endParaRPr lang="en-US" altLang="zh-CN" sz="2200" b="0" dirty="0">
              <a:solidFill>
                <a:srgbClr val="0000FF"/>
              </a:solidFill>
              <a:latin typeface="黑体" pitchFamily="49" charset="-122"/>
              <a:ea typeface="黑体" pitchFamily="49" charset="-122"/>
              <a:cs typeface="Times New Roman" pitchFamily="18" charset="0"/>
            </a:endParaRPr>
          </a:p>
          <a:p>
            <a:pPr marL="685800" lvl="1" indent="-228600">
              <a:spcAft>
                <a:spcPts val="600"/>
              </a:spcAft>
              <a:buClr>
                <a:srgbClr val="800000"/>
              </a:buClr>
              <a:buSzPct val="60000"/>
              <a:buFont typeface="Wingdings" pitchFamily="2" charset="2"/>
              <a:buChar char="l"/>
            </a:pPr>
            <a:r>
              <a:rPr lang="zh-CN" altLang="en-US" sz="2200" b="0" dirty="0">
                <a:solidFill>
                  <a:srgbClr val="0000FF"/>
                </a:solidFill>
                <a:latin typeface="黑体" pitchFamily="49" charset="-122"/>
                <a:ea typeface="黑体" pitchFamily="49" charset="-122"/>
                <a:cs typeface="Times New Roman" pitchFamily="18" charset="0"/>
              </a:rPr>
              <a:t>基于压缩大规模图的割集求解算法</a:t>
            </a:r>
            <a:endParaRPr lang="en-US" altLang="zh-CN" sz="2200" b="0" dirty="0">
              <a:solidFill>
                <a:srgbClr val="0000FF"/>
              </a:solidFill>
              <a:latin typeface="黑体" pitchFamily="49" charset="-122"/>
              <a:ea typeface="黑体" pitchFamily="49" charset="-122"/>
              <a:cs typeface="Times New Roman" pitchFamily="18" charset="0"/>
            </a:endParaRPr>
          </a:p>
          <a:p>
            <a:pPr marL="228600" indent="-228600">
              <a:spcAft>
                <a:spcPts val="600"/>
              </a:spcAft>
              <a:buClr>
                <a:srgbClr val="800000"/>
              </a:buClr>
              <a:buSzPct val="60000"/>
              <a:buFont typeface="Wingdings" pitchFamily="2" charset="2"/>
              <a:buChar char="n"/>
            </a:pPr>
            <a:r>
              <a:rPr lang="zh-CN" altLang="en-US" sz="2800" b="0" dirty="0">
                <a:latin typeface="黑体" pitchFamily="49" charset="-122"/>
                <a:ea typeface="黑体" pitchFamily="49" charset="-122"/>
                <a:cs typeface="Times New Roman" pitchFamily="18" charset="0"/>
              </a:rPr>
              <a:t>不确定大图数据计算的理论和算法</a:t>
            </a:r>
            <a:endParaRPr lang="en-US" altLang="zh-CN" sz="2800" b="0" dirty="0">
              <a:latin typeface="黑体" pitchFamily="49" charset="-122"/>
              <a:ea typeface="黑体" pitchFamily="49" charset="-122"/>
              <a:cs typeface="Times New Roman" pitchFamily="18" charset="0"/>
            </a:endParaRPr>
          </a:p>
          <a:p>
            <a:pPr marL="685800" lvl="1" indent="-228600">
              <a:buClr>
                <a:srgbClr val="800000"/>
              </a:buClr>
              <a:buSzPct val="60000"/>
              <a:buFont typeface="Wingdings" pitchFamily="2" charset="2"/>
              <a:buChar char="l"/>
            </a:pPr>
            <a:r>
              <a:rPr lang="zh-CN" altLang="en-US" sz="2200" b="0" dirty="0">
                <a:solidFill>
                  <a:srgbClr val="0000FF"/>
                </a:solidFill>
                <a:latin typeface="黑体" pitchFamily="49" charset="-122"/>
                <a:ea typeface="黑体" pitchFamily="49" charset="-122"/>
                <a:cs typeface="Times New Roman" pitchFamily="18" charset="0"/>
              </a:rPr>
              <a:t>不确定图数据的模型</a:t>
            </a:r>
            <a:endParaRPr lang="en-US" altLang="zh-CN" sz="2200" b="0" dirty="0">
              <a:solidFill>
                <a:srgbClr val="0000FF"/>
              </a:solidFill>
              <a:latin typeface="黑体" pitchFamily="49" charset="-122"/>
              <a:ea typeface="黑体" pitchFamily="49" charset="-122"/>
              <a:cs typeface="Times New Roman" pitchFamily="18" charset="0"/>
            </a:endParaRPr>
          </a:p>
          <a:p>
            <a:pPr marL="685800" lvl="1" indent="-228600">
              <a:buClr>
                <a:srgbClr val="800000"/>
              </a:buClr>
              <a:buSzPct val="60000"/>
              <a:buFont typeface="Wingdings" pitchFamily="2" charset="2"/>
              <a:buChar char="l"/>
            </a:pPr>
            <a:r>
              <a:rPr lang="zh-CN" altLang="en-US" sz="2200" b="0" dirty="0">
                <a:solidFill>
                  <a:srgbClr val="0000FF"/>
                </a:solidFill>
                <a:latin typeface="黑体" pitchFamily="49" charset="-122"/>
                <a:ea typeface="黑体" pitchFamily="49" charset="-122"/>
                <a:cs typeface="Times New Roman" pitchFamily="18" charset="0"/>
              </a:rPr>
              <a:t>不确定图挖掘的期望语义和概率语义</a:t>
            </a:r>
            <a:endParaRPr lang="en-US" altLang="zh-CN" sz="2200" b="0" dirty="0">
              <a:solidFill>
                <a:srgbClr val="0000FF"/>
              </a:solidFill>
              <a:latin typeface="黑体" pitchFamily="49" charset="-122"/>
              <a:ea typeface="黑体" pitchFamily="49" charset="-122"/>
              <a:cs typeface="Times New Roman" pitchFamily="18" charset="0"/>
            </a:endParaRPr>
          </a:p>
          <a:p>
            <a:pPr marL="685800" lvl="1" indent="-228600">
              <a:buClr>
                <a:srgbClr val="800000"/>
              </a:buClr>
              <a:buSzPct val="60000"/>
              <a:buFont typeface="Wingdings" pitchFamily="2" charset="2"/>
              <a:buChar char="l"/>
            </a:pPr>
            <a:r>
              <a:rPr lang="zh-CN" altLang="en-US" sz="2200" b="0" dirty="0">
                <a:solidFill>
                  <a:srgbClr val="0000FF"/>
                </a:solidFill>
                <a:latin typeface="黑体" pitchFamily="49" charset="-122"/>
                <a:ea typeface="黑体" pitchFamily="49" charset="-122"/>
                <a:cs typeface="Times New Roman" pitchFamily="18" charset="0"/>
              </a:rPr>
              <a:t>期望和概率下不确定图频繁子图挖掘的计算复杂性</a:t>
            </a:r>
            <a:endParaRPr lang="en-US" altLang="zh-CN" sz="2200" b="0" dirty="0">
              <a:solidFill>
                <a:srgbClr val="0000FF"/>
              </a:solidFill>
              <a:latin typeface="黑体" pitchFamily="49" charset="-122"/>
              <a:ea typeface="黑体" pitchFamily="49" charset="-122"/>
              <a:cs typeface="Times New Roman" pitchFamily="18" charset="0"/>
            </a:endParaRPr>
          </a:p>
          <a:p>
            <a:pPr marL="685800" lvl="1" indent="-228600">
              <a:buClr>
                <a:srgbClr val="800000"/>
              </a:buClr>
              <a:buSzPct val="60000"/>
              <a:buFont typeface="Wingdings" pitchFamily="2" charset="2"/>
              <a:buChar char="l"/>
            </a:pPr>
            <a:r>
              <a:rPr lang="zh-CN" altLang="en-US" sz="2200" b="0" dirty="0">
                <a:solidFill>
                  <a:srgbClr val="0000FF"/>
                </a:solidFill>
                <a:latin typeface="黑体" pitchFamily="49" charset="-122"/>
                <a:ea typeface="黑体" pitchFamily="49" charset="-122"/>
                <a:cs typeface="Times New Roman" pitchFamily="18" charset="0"/>
              </a:rPr>
              <a:t>期望和概率语义下不确定图频繁子图挖掘的算法</a:t>
            </a:r>
            <a:endParaRPr lang="en-US" altLang="zh-CN" sz="2200" b="0" dirty="0">
              <a:solidFill>
                <a:srgbClr val="0000FF"/>
              </a:solidFill>
              <a:latin typeface="黑体" pitchFamily="49" charset="-122"/>
              <a:ea typeface="黑体" pitchFamily="49" charset="-122"/>
              <a:cs typeface="Times New Roman" pitchFamily="18" charset="0"/>
            </a:endParaRPr>
          </a:p>
          <a:p>
            <a:pPr marL="685800" lvl="1" indent="-228600">
              <a:buClr>
                <a:srgbClr val="800000"/>
              </a:buClr>
              <a:buSzPct val="60000"/>
              <a:buFont typeface="Wingdings" pitchFamily="2" charset="2"/>
              <a:buChar char="l"/>
            </a:pPr>
            <a:r>
              <a:rPr lang="zh-CN" altLang="en-US" sz="2200" b="0" dirty="0">
                <a:solidFill>
                  <a:srgbClr val="0000FF"/>
                </a:solidFill>
                <a:latin typeface="黑体" pitchFamily="49" charset="-122"/>
                <a:ea typeface="黑体" pitchFamily="49" charset="-122"/>
                <a:cs typeface="Times New Roman" pitchFamily="18" charset="0"/>
              </a:rPr>
              <a:t>不确定图极大团挖掘复杂性和算法</a:t>
            </a:r>
            <a:endParaRPr lang="en-US" altLang="zh-CN" sz="2200" b="0" dirty="0">
              <a:solidFill>
                <a:srgbClr val="0000FF"/>
              </a:solidFill>
              <a:latin typeface="黑体" pitchFamily="49" charset="-122"/>
              <a:ea typeface="黑体" pitchFamily="49" charset="-122"/>
              <a:cs typeface="Times New Roman" pitchFamily="18" charset="0"/>
            </a:endParaRPr>
          </a:p>
        </p:txBody>
      </p:sp>
      <p:sp>
        <p:nvSpPr>
          <p:cNvPr id="59" name="Rectangle 4"/>
          <p:cNvSpPr>
            <a:spLocks noChangeArrowheads="1"/>
          </p:cNvSpPr>
          <p:nvPr/>
        </p:nvSpPr>
        <p:spPr bwMode="auto">
          <a:xfrm>
            <a:off x="142844" y="857232"/>
            <a:ext cx="8858312" cy="5286412"/>
          </a:xfrm>
          <a:prstGeom prst="rect">
            <a:avLst/>
          </a:prstGeom>
          <a:solidFill>
            <a:schemeClr val="accent2"/>
          </a:solidFill>
          <a:ln w="9525">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457200" indent="-457200">
              <a:lnSpc>
                <a:spcPts val="2200"/>
              </a:lnSpc>
              <a:spcBef>
                <a:spcPct val="0"/>
              </a:spcBef>
              <a:buFont typeface="+mj-lt"/>
              <a:buAutoNum type="arabicPeriod"/>
            </a:pPr>
            <a:r>
              <a:rPr lang="nl-NL" altLang="zh-CN" sz="2000" b="0" dirty="0"/>
              <a:t>J. Li, Z. Zou, H. Gao</a:t>
            </a:r>
            <a:r>
              <a:rPr lang="en-US" altLang="zh-CN" sz="2000" b="0" dirty="0"/>
              <a:t>, Mining frequent </a:t>
            </a:r>
            <a:r>
              <a:rPr lang="en-US" altLang="zh-CN" sz="2000" b="0" dirty="0" err="1"/>
              <a:t>subgraphs</a:t>
            </a:r>
            <a:r>
              <a:rPr lang="en-US" altLang="zh-CN" sz="2000" b="0" dirty="0"/>
              <a:t> over uncertain graph data under probabilistic semantics, </a:t>
            </a:r>
            <a:r>
              <a:rPr lang="en-US" altLang="zh-CN" sz="2000" b="0" dirty="0">
                <a:solidFill>
                  <a:schemeClr val="bg2">
                    <a:lumMod val="50000"/>
                    <a:lumOff val="50000"/>
                  </a:schemeClr>
                </a:solidFill>
              </a:rPr>
              <a:t>VLDB Journal, </a:t>
            </a:r>
            <a:r>
              <a:rPr lang="en-US" sz="2000" b="0" dirty="0">
                <a:solidFill>
                  <a:schemeClr val="bg2">
                    <a:lumMod val="50000"/>
                    <a:lumOff val="50000"/>
                  </a:schemeClr>
                </a:solidFill>
              </a:rPr>
              <a:t>21(6), 2012</a:t>
            </a:r>
            <a:r>
              <a:rPr lang="en-US" altLang="zh-CN" sz="2000" b="0" dirty="0"/>
              <a:t>.</a:t>
            </a:r>
            <a:endParaRPr lang="en-US" altLang="zh-CN" sz="2000" b="0" dirty="0"/>
          </a:p>
          <a:p>
            <a:pPr marL="457200" lvl="0" indent="-457200">
              <a:lnSpc>
                <a:spcPts val="2200"/>
              </a:lnSpc>
              <a:buFont typeface="+mj-lt"/>
              <a:buAutoNum type="arabicPeriod"/>
            </a:pPr>
            <a:r>
              <a:rPr lang="en-US" sz="2000" b="0" dirty="0"/>
              <a:t>J. Li, Y. Liu, H. </a:t>
            </a:r>
            <a:r>
              <a:rPr lang="en-US" sz="2000" b="0" dirty="0" err="1"/>
              <a:t>Gao</a:t>
            </a:r>
            <a:r>
              <a:rPr lang="en-US" sz="2000" b="0" dirty="0"/>
              <a:t>, Efficient Algorithms for Summarizing Graph Patterns, </a:t>
            </a:r>
            <a:r>
              <a:rPr lang="en-US" sz="2000" b="0" dirty="0">
                <a:solidFill>
                  <a:schemeClr val="bg2">
                    <a:lumMod val="50000"/>
                    <a:lumOff val="50000"/>
                  </a:schemeClr>
                </a:solidFill>
              </a:rPr>
              <a:t>IEEE Transactions on Knowledge and Data Engineering</a:t>
            </a:r>
            <a:r>
              <a:rPr lang="en-US" sz="2000" b="0" dirty="0"/>
              <a:t>, 23( 9), 2011. </a:t>
            </a:r>
            <a:endParaRPr lang="en-US" altLang="zh-CN" sz="2000" b="0" dirty="0"/>
          </a:p>
          <a:p>
            <a:pPr marL="457200" indent="-457200" algn="l">
              <a:lnSpc>
                <a:spcPts val="2200"/>
              </a:lnSpc>
              <a:spcBef>
                <a:spcPct val="0"/>
              </a:spcBef>
              <a:buFont typeface="+mj-lt"/>
              <a:buAutoNum type="arabicPeriod"/>
            </a:pPr>
            <a:r>
              <a:rPr lang="en-US" altLang="zh-CN" sz="2000" b="0" dirty="0"/>
              <a:t>Z. Sun, H. Wang, H. Wang, J. Li.  Efficient </a:t>
            </a:r>
            <a:r>
              <a:rPr lang="en-US" altLang="zh-CN" sz="2000" b="0" dirty="0" err="1"/>
              <a:t>Subgraph</a:t>
            </a:r>
            <a:r>
              <a:rPr lang="en-US" altLang="zh-CN" sz="2000" b="0" dirty="0"/>
              <a:t> Matching on Billion Node Graphs,</a:t>
            </a:r>
            <a:r>
              <a:rPr lang="en-US" altLang="zh-CN" sz="2000" b="0" dirty="0">
                <a:solidFill>
                  <a:srgbClr val="0000FF"/>
                </a:solidFill>
              </a:rPr>
              <a:t> </a:t>
            </a:r>
            <a:r>
              <a:rPr lang="en-US" altLang="zh-CN" sz="2000" b="0" dirty="0">
                <a:solidFill>
                  <a:schemeClr val="bg2">
                    <a:lumMod val="50000"/>
                    <a:lumOff val="50000"/>
                  </a:schemeClr>
                </a:solidFill>
              </a:rPr>
              <a:t>VLDB,</a:t>
            </a:r>
            <a:r>
              <a:rPr lang="en-US" altLang="zh-CN" sz="2000" b="0" dirty="0">
                <a:solidFill>
                  <a:srgbClr val="0000FF"/>
                </a:solidFill>
              </a:rPr>
              <a:t> </a:t>
            </a:r>
            <a:r>
              <a:rPr lang="en-US" altLang="zh-CN" sz="2000" b="0" dirty="0">
                <a:solidFill>
                  <a:schemeClr val="bg2">
                    <a:lumMod val="50000"/>
                    <a:lumOff val="50000"/>
                  </a:schemeClr>
                </a:solidFill>
              </a:rPr>
              <a:t>2012.</a:t>
            </a:r>
            <a:endParaRPr lang="en-US" sz="2000" b="0" dirty="0">
              <a:solidFill>
                <a:schemeClr val="bg2">
                  <a:lumMod val="50000"/>
                  <a:lumOff val="50000"/>
                </a:schemeClr>
              </a:solidFill>
            </a:endParaRPr>
          </a:p>
          <a:p>
            <a:pPr marL="457200" indent="-457200" algn="l">
              <a:lnSpc>
                <a:spcPts val="2200"/>
              </a:lnSpc>
              <a:spcBef>
                <a:spcPct val="0"/>
              </a:spcBef>
              <a:buFont typeface="+mj-lt"/>
              <a:buAutoNum type="arabicPeriod"/>
            </a:pPr>
            <a:r>
              <a:rPr lang="en-US" sz="2000" b="0" dirty="0"/>
              <a:t>Z. </a:t>
            </a:r>
            <a:r>
              <a:rPr lang="en-US" sz="2000" b="0" dirty="0" err="1"/>
              <a:t>Zou</a:t>
            </a:r>
            <a:r>
              <a:rPr lang="en-US" sz="2000" b="0" dirty="0"/>
              <a:t>, J. Li, Mining Frequent </a:t>
            </a:r>
            <a:r>
              <a:rPr lang="en-US" sz="2000" b="0" dirty="0" err="1"/>
              <a:t>Subgraph</a:t>
            </a:r>
            <a:r>
              <a:rPr lang="en-US" sz="2000" b="0" dirty="0"/>
              <a:t> Patterns from Uncertain Graph Data. </a:t>
            </a:r>
            <a:r>
              <a:rPr lang="en-US" sz="2000" b="0" dirty="0">
                <a:solidFill>
                  <a:schemeClr val="bg2">
                    <a:lumMod val="50000"/>
                    <a:lumOff val="50000"/>
                  </a:schemeClr>
                </a:solidFill>
              </a:rPr>
              <a:t>IEEE Transactions on Knowledge and Data Engineering, </a:t>
            </a:r>
            <a:r>
              <a:rPr lang="en-US" sz="2000" b="0" dirty="0"/>
              <a:t>22(9)  2010.</a:t>
            </a:r>
            <a:endParaRPr lang="zh-CN" altLang="en-US" sz="2000" b="0" dirty="0"/>
          </a:p>
          <a:p>
            <a:pPr marL="457200" indent="-457200">
              <a:lnSpc>
                <a:spcPts val="2200"/>
              </a:lnSpc>
              <a:spcBef>
                <a:spcPct val="0"/>
              </a:spcBef>
              <a:buFont typeface="+mj-lt"/>
              <a:buAutoNum type="arabicPeriod"/>
            </a:pPr>
            <a:r>
              <a:rPr lang="en-US" altLang="zh-CN" sz="2000" b="0" dirty="0">
                <a:ea typeface="宋体" charset="-122"/>
              </a:rPr>
              <a:t>Z. </a:t>
            </a:r>
            <a:r>
              <a:rPr lang="en-US" altLang="zh-CN" sz="2000" b="0" dirty="0" err="1">
                <a:ea typeface="宋体" charset="-122"/>
              </a:rPr>
              <a:t>Zou</a:t>
            </a:r>
            <a:r>
              <a:rPr lang="en-US" altLang="zh-CN" sz="2000" b="0" dirty="0">
                <a:ea typeface="宋体" charset="-122"/>
              </a:rPr>
              <a:t>, J. Li, Hong </a:t>
            </a:r>
            <a:r>
              <a:rPr lang="en-US" altLang="zh-CN" sz="2000" b="0" dirty="0" err="1">
                <a:ea typeface="宋体" charset="-122"/>
              </a:rPr>
              <a:t>Gao</a:t>
            </a:r>
            <a:r>
              <a:rPr lang="en-US" altLang="zh-CN" sz="2000" b="0" dirty="0">
                <a:ea typeface="宋体" charset="-122"/>
              </a:rPr>
              <a:t>, Finding Top-k Maximal Cliques in An Uncertain Graph, </a:t>
            </a:r>
            <a:r>
              <a:rPr lang="en-US" altLang="zh-CN" sz="2000" b="0" dirty="0">
                <a:solidFill>
                  <a:srgbClr val="FF0000"/>
                </a:solidFill>
                <a:ea typeface="宋体" charset="-122"/>
              </a:rPr>
              <a:t>ICDE,</a:t>
            </a:r>
            <a:r>
              <a:rPr lang="en-US" altLang="zh-CN" sz="2000" b="0" dirty="0">
                <a:ea typeface="宋体" charset="-122"/>
              </a:rPr>
              <a:t> 2010.</a:t>
            </a:r>
            <a:endParaRPr lang="en-US" altLang="zh-CN" sz="2000" b="0" dirty="0">
              <a:ea typeface="宋体" charset="-122"/>
            </a:endParaRPr>
          </a:p>
          <a:p>
            <a:pPr marL="457200" indent="-457200" algn="l">
              <a:lnSpc>
                <a:spcPts val="2200"/>
              </a:lnSpc>
              <a:spcBef>
                <a:spcPct val="0"/>
              </a:spcBef>
              <a:buFont typeface="+mj-lt"/>
              <a:buAutoNum type="arabicPeriod"/>
            </a:pPr>
            <a:r>
              <a:rPr lang="en-US" altLang="zh-CN" sz="2000" b="0" dirty="0">
                <a:ea typeface="宋体" charset="-122"/>
              </a:rPr>
              <a:t>Z. </a:t>
            </a:r>
            <a:r>
              <a:rPr lang="en-US" altLang="zh-CN" sz="2000" b="0" dirty="0" err="1">
                <a:ea typeface="宋体" charset="-122"/>
              </a:rPr>
              <a:t>Zou</a:t>
            </a:r>
            <a:r>
              <a:rPr lang="en-US" altLang="zh-CN" sz="2000" b="0" dirty="0">
                <a:ea typeface="宋体" charset="-122"/>
              </a:rPr>
              <a:t>, J. Li, H. </a:t>
            </a:r>
            <a:r>
              <a:rPr lang="en-US" altLang="zh-CN" sz="2000" b="0" dirty="0" err="1">
                <a:ea typeface="宋体" charset="-122"/>
              </a:rPr>
              <a:t>Gao</a:t>
            </a:r>
            <a:r>
              <a:rPr lang="en-US" altLang="zh-CN" sz="2000" b="0" dirty="0">
                <a:ea typeface="宋体" charset="-122"/>
              </a:rPr>
              <a:t>, Discovering Frequent </a:t>
            </a:r>
            <a:r>
              <a:rPr lang="en-US" altLang="zh-CN" sz="2000" b="0" dirty="0" err="1">
                <a:ea typeface="宋体" charset="-122"/>
              </a:rPr>
              <a:t>Subgraphs</a:t>
            </a:r>
            <a:r>
              <a:rPr lang="en-US" altLang="zh-CN" sz="2000" b="0" dirty="0">
                <a:ea typeface="宋体" charset="-122"/>
              </a:rPr>
              <a:t> over Uncertain Graph Databases,  </a:t>
            </a:r>
            <a:r>
              <a:rPr lang="en-US" altLang="zh-CN" sz="2000" b="0" dirty="0">
                <a:solidFill>
                  <a:srgbClr val="FF0000"/>
                </a:solidFill>
                <a:ea typeface="宋体" charset="-122"/>
              </a:rPr>
              <a:t>SIGKDD</a:t>
            </a:r>
            <a:r>
              <a:rPr lang="en-US" altLang="zh-CN" sz="2000" b="0" dirty="0">
                <a:solidFill>
                  <a:schemeClr val="bg2">
                    <a:lumMod val="50000"/>
                    <a:lumOff val="50000"/>
                  </a:schemeClr>
                </a:solidFill>
                <a:ea typeface="宋体" charset="-122"/>
              </a:rPr>
              <a:t>, </a:t>
            </a:r>
            <a:r>
              <a:rPr lang="en-US" altLang="zh-CN" sz="2000" b="0" dirty="0">
                <a:ea typeface="宋体" charset="-122"/>
              </a:rPr>
              <a:t>2010.</a:t>
            </a:r>
            <a:endParaRPr lang="en-US" altLang="zh-CN" sz="2000" b="0" dirty="0">
              <a:ea typeface="宋体" charset="-122"/>
            </a:endParaRPr>
          </a:p>
          <a:p>
            <a:pPr marL="457200" lvl="0" indent="-457200">
              <a:lnSpc>
                <a:spcPts val="2200"/>
              </a:lnSpc>
              <a:buFont typeface="+mj-lt"/>
              <a:buAutoNum type="arabicPeriod"/>
            </a:pPr>
            <a:r>
              <a:rPr lang="en-US" sz="2000" b="0" dirty="0"/>
              <a:t>W.  Fan, X. Wang, Y. Wu: Incremental graph pattern matching,  </a:t>
            </a:r>
            <a:r>
              <a:rPr lang="en-US" sz="2000" b="0" dirty="0">
                <a:solidFill>
                  <a:schemeClr val="bg2">
                    <a:lumMod val="50000"/>
                    <a:lumOff val="50000"/>
                  </a:schemeClr>
                </a:solidFill>
              </a:rPr>
              <a:t>ACM Transactions on Database Systems</a:t>
            </a:r>
            <a:r>
              <a:rPr lang="en-US" sz="2000" b="0" dirty="0"/>
              <a:t>, 38(3): 18 (2013)</a:t>
            </a:r>
            <a:endParaRPr lang="en-US" sz="2000" b="0" dirty="0"/>
          </a:p>
          <a:p>
            <a:pPr marL="457200" lvl="0" indent="-457200">
              <a:lnSpc>
                <a:spcPts val="2200"/>
              </a:lnSpc>
              <a:buFont typeface="+mj-lt"/>
              <a:buAutoNum type="arabicPeriod"/>
            </a:pPr>
            <a:r>
              <a:rPr lang="en-US" sz="2000" b="0" dirty="0"/>
              <a:t>W. Fan, X. Wang, Y. Wu: Querying big graphs within bounded resources.  </a:t>
            </a:r>
            <a:r>
              <a:rPr lang="en-US" sz="2000" b="0" dirty="0">
                <a:solidFill>
                  <a:schemeClr val="bg2">
                    <a:lumMod val="50000"/>
                    <a:lumOff val="50000"/>
                  </a:schemeClr>
                </a:solidFill>
              </a:rPr>
              <a:t>SIGMOD</a:t>
            </a:r>
            <a:r>
              <a:rPr lang="en-US" sz="2000" b="0" dirty="0"/>
              <a:t>, 2014.</a:t>
            </a:r>
            <a:endParaRPr lang="en-US" sz="2000" b="0" dirty="0"/>
          </a:p>
          <a:p>
            <a:pPr marL="457200" indent="-457200">
              <a:lnSpc>
                <a:spcPts val="2200"/>
              </a:lnSpc>
              <a:buFont typeface="+mj-lt"/>
              <a:buAutoNum type="arabicPeriod"/>
            </a:pPr>
            <a:r>
              <a:rPr lang="en-US" sz="2000" b="0" dirty="0"/>
              <a:t>W. Fan, X. Wang, Y. Wu: Diversified Top-k Graph Pattern Matching. </a:t>
            </a:r>
            <a:r>
              <a:rPr lang="en-US" sz="2000" b="0" dirty="0">
                <a:solidFill>
                  <a:schemeClr val="bg2">
                    <a:lumMod val="50000"/>
                    <a:lumOff val="50000"/>
                  </a:schemeClr>
                </a:solidFill>
              </a:rPr>
              <a:t>PVLDB,</a:t>
            </a:r>
            <a:r>
              <a:rPr lang="en-US" sz="2000" b="0" dirty="0"/>
              <a:t> 6(13): 1510-1521 (2013)</a:t>
            </a:r>
            <a:endParaRPr lang="zh-CN" altLang="en-US" sz="2000" dirty="0"/>
          </a:p>
          <a:p>
            <a:pPr marL="457200" indent="-457200" algn="l">
              <a:lnSpc>
                <a:spcPts val="2200"/>
              </a:lnSpc>
              <a:spcBef>
                <a:spcPct val="0"/>
              </a:spcBef>
              <a:buFont typeface="+mj-lt"/>
              <a:buAutoNum type="arabicPeriod"/>
            </a:pPr>
            <a:endParaRPr lang="en-US" altLang="zh-CN" sz="2000" dirty="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p:cTn id="7"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8">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58">
                                            <p:txEl>
                                              <p:pRg st="1" end="1"/>
                                            </p:txEl>
                                          </p:spTgt>
                                        </p:tgtEl>
                                        <p:attrNameLst>
                                          <p:attrName>style.visibility</p:attrName>
                                        </p:attrNameLst>
                                      </p:cBhvr>
                                      <p:to>
                                        <p:strVal val="visible"/>
                                      </p:to>
                                    </p:set>
                                    <p:anim calcmode="lin" valueType="num">
                                      <p:cBhvr>
                                        <p:cTn id="12" dur="500" fill="hold"/>
                                        <p:tgtEl>
                                          <p:spTgt spid="58">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8">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8">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58">
                                            <p:txEl>
                                              <p:pRg st="2" end="2"/>
                                            </p:txEl>
                                          </p:spTgt>
                                        </p:tgtEl>
                                        <p:attrNameLst>
                                          <p:attrName>style.visibility</p:attrName>
                                        </p:attrNameLst>
                                      </p:cBhvr>
                                      <p:to>
                                        <p:strVal val="visible"/>
                                      </p:to>
                                    </p:set>
                                    <p:anim calcmode="lin" valueType="num">
                                      <p:cBhvr>
                                        <p:cTn id="17" dur="500" fill="hold"/>
                                        <p:tgtEl>
                                          <p:spTgt spid="58">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8">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8">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58">
                                            <p:txEl>
                                              <p:pRg st="3" end="3"/>
                                            </p:txEl>
                                          </p:spTgt>
                                        </p:tgtEl>
                                        <p:attrNameLst>
                                          <p:attrName>style.visibility</p:attrName>
                                        </p:attrNameLst>
                                      </p:cBhvr>
                                      <p:to>
                                        <p:strVal val="visible"/>
                                      </p:to>
                                    </p:set>
                                    <p:anim calcmode="lin" valueType="num">
                                      <p:cBhvr>
                                        <p:cTn id="22" dur="500" fill="hold"/>
                                        <p:tgtEl>
                                          <p:spTgt spid="58">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58">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58">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58">
                                            <p:txEl>
                                              <p:pRg st="4" end="4"/>
                                            </p:txEl>
                                          </p:spTgt>
                                        </p:tgtEl>
                                        <p:attrNameLst>
                                          <p:attrName>style.visibility</p:attrName>
                                        </p:attrNameLst>
                                      </p:cBhvr>
                                      <p:to>
                                        <p:strVal val="visible"/>
                                      </p:to>
                                    </p:set>
                                    <p:anim calcmode="lin" valueType="num">
                                      <p:cBhvr>
                                        <p:cTn id="27" dur="500" fill="hold"/>
                                        <p:tgtEl>
                                          <p:spTgt spid="58">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58">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5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0" fill="hold" nodeType="clickEffect">
                                  <p:stCondLst>
                                    <p:cond delay="0"/>
                                  </p:stCondLst>
                                  <p:childTnLst>
                                    <p:set>
                                      <p:cBhvr>
                                        <p:cTn id="33" dur="1" fill="hold">
                                          <p:stCondLst>
                                            <p:cond delay="0"/>
                                          </p:stCondLst>
                                        </p:cTn>
                                        <p:tgtEl>
                                          <p:spTgt spid="58">
                                            <p:txEl>
                                              <p:pRg st="5" end="5"/>
                                            </p:txEl>
                                          </p:spTgt>
                                        </p:tgtEl>
                                        <p:attrNameLst>
                                          <p:attrName>style.visibility</p:attrName>
                                        </p:attrNameLst>
                                      </p:cBhvr>
                                      <p:to>
                                        <p:strVal val="visible"/>
                                      </p:to>
                                    </p:set>
                                    <p:anim calcmode="lin" valueType="num">
                                      <p:cBhvr>
                                        <p:cTn id="34" dur="500" fill="hold"/>
                                        <p:tgtEl>
                                          <p:spTgt spid="58">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58">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58">
                                            <p:txEl>
                                              <p:pRg st="5" end="5"/>
                                            </p:txEl>
                                          </p:spTgt>
                                        </p:tgtEl>
                                      </p:cBhvr>
                                    </p:animEffect>
                                  </p:childTnLst>
                                </p:cTn>
                              </p:par>
                              <p:par>
                                <p:cTn id="37" presetID="53" presetClass="entr" presetSubtype="0" fill="hold" nodeType="withEffect">
                                  <p:stCondLst>
                                    <p:cond delay="0"/>
                                  </p:stCondLst>
                                  <p:childTnLst>
                                    <p:set>
                                      <p:cBhvr>
                                        <p:cTn id="38" dur="1" fill="hold">
                                          <p:stCondLst>
                                            <p:cond delay="0"/>
                                          </p:stCondLst>
                                        </p:cTn>
                                        <p:tgtEl>
                                          <p:spTgt spid="58">
                                            <p:txEl>
                                              <p:pRg st="6" end="6"/>
                                            </p:txEl>
                                          </p:spTgt>
                                        </p:tgtEl>
                                        <p:attrNameLst>
                                          <p:attrName>style.visibility</p:attrName>
                                        </p:attrNameLst>
                                      </p:cBhvr>
                                      <p:to>
                                        <p:strVal val="visible"/>
                                      </p:to>
                                    </p:set>
                                    <p:anim calcmode="lin" valueType="num">
                                      <p:cBhvr>
                                        <p:cTn id="39" dur="500" fill="hold"/>
                                        <p:tgtEl>
                                          <p:spTgt spid="58">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58">
                                            <p:txEl>
                                              <p:pRg st="6" end="6"/>
                                            </p:txEl>
                                          </p:spTgt>
                                        </p:tgtEl>
                                        <p:attrNameLst>
                                          <p:attrName>ppt_h</p:attrName>
                                        </p:attrNameLst>
                                      </p:cBhvr>
                                      <p:tavLst>
                                        <p:tav tm="0">
                                          <p:val>
                                            <p:fltVal val="0"/>
                                          </p:val>
                                        </p:tav>
                                        <p:tav tm="100000">
                                          <p:val>
                                            <p:strVal val="#ppt_h"/>
                                          </p:val>
                                        </p:tav>
                                      </p:tavLst>
                                    </p:anim>
                                    <p:animEffect transition="in" filter="fade">
                                      <p:cBhvr>
                                        <p:cTn id="41" dur="500"/>
                                        <p:tgtEl>
                                          <p:spTgt spid="58">
                                            <p:txEl>
                                              <p:pRg st="6" end="6"/>
                                            </p:txEl>
                                          </p:spTgt>
                                        </p:tgtEl>
                                      </p:cBhvr>
                                    </p:animEffect>
                                  </p:childTnLst>
                                </p:cTn>
                              </p:par>
                              <p:par>
                                <p:cTn id="42" presetID="53" presetClass="entr" presetSubtype="0" fill="hold" nodeType="withEffect">
                                  <p:stCondLst>
                                    <p:cond delay="0"/>
                                  </p:stCondLst>
                                  <p:childTnLst>
                                    <p:set>
                                      <p:cBhvr>
                                        <p:cTn id="43" dur="1" fill="hold">
                                          <p:stCondLst>
                                            <p:cond delay="0"/>
                                          </p:stCondLst>
                                        </p:cTn>
                                        <p:tgtEl>
                                          <p:spTgt spid="58">
                                            <p:txEl>
                                              <p:pRg st="7" end="7"/>
                                            </p:txEl>
                                          </p:spTgt>
                                        </p:tgtEl>
                                        <p:attrNameLst>
                                          <p:attrName>style.visibility</p:attrName>
                                        </p:attrNameLst>
                                      </p:cBhvr>
                                      <p:to>
                                        <p:strVal val="visible"/>
                                      </p:to>
                                    </p:set>
                                    <p:anim calcmode="lin" valueType="num">
                                      <p:cBhvr>
                                        <p:cTn id="44" dur="500" fill="hold"/>
                                        <p:tgtEl>
                                          <p:spTgt spid="58">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58">
                                            <p:txEl>
                                              <p:pRg st="7" end="7"/>
                                            </p:txEl>
                                          </p:spTgt>
                                        </p:tgtEl>
                                        <p:attrNameLst>
                                          <p:attrName>ppt_h</p:attrName>
                                        </p:attrNameLst>
                                      </p:cBhvr>
                                      <p:tavLst>
                                        <p:tav tm="0">
                                          <p:val>
                                            <p:fltVal val="0"/>
                                          </p:val>
                                        </p:tav>
                                        <p:tav tm="100000">
                                          <p:val>
                                            <p:strVal val="#ppt_h"/>
                                          </p:val>
                                        </p:tav>
                                      </p:tavLst>
                                    </p:anim>
                                    <p:animEffect transition="in" filter="fade">
                                      <p:cBhvr>
                                        <p:cTn id="46" dur="500"/>
                                        <p:tgtEl>
                                          <p:spTgt spid="58">
                                            <p:txEl>
                                              <p:pRg st="7" end="7"/>
                                            </p:txEl>
                                          </p:spTgt>
                                        </p:tgtEl>
                                      </p:cBhvr>
                                    </p:animEffect>
                                  </p:childTnLst>
                                </p:cTn>
                              </p:par>
                              <p:par>
                                <p:cTn id="47" presetID="53" presetClass="entr" presetSubtype="0" fill="hold" nodeType="withEffect">
                                  <p:stCondLst>
                                    <p:cond delay="0"/>
                                  </p:stCondLst>
                                  <p:childTnLst>
                                    <p:set>
                                      <p:cBhvr>
                                        <p:cTn id="48" dur="1" fill="hold">
                                          <p:stCondLst>
                                            <p:cond delay="0"/>
                                          </p:stCondLst>
                                        </p:cTn>
                                        <p:tgtEl>
                                          <p:spTgt spid="58">
                                            <p:txEl>
                                              <p:pRg st="8" end="8"/>
                                            </p:txEl>
                                          </p:spTgt>
                                        </p:tgtEl>
                                        <p:attrNameLst>
                                          <p:attrName>style.visibility</p:attrName>
                                        </p:attrNameLst>
                                      </p:cBhvr>
                                      <p:to>
                                        <p:strVal val="visible"/>
                                      </p:to>
                                    </p:set>
                                    <p:anim calcmode="lin" valueType="num">
                                      <p:cBhvr>
                                        <p:cTn id="49" dur="500" fill="hold"/>
                                        <p:tgtEl>
                                          <p:spTgt spid="58">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58">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58">
                                            <p:txEl>
                                              <p:pRg st="8" end="8"/>
                                            </p:txEl>
                                          </p:spTgt>
                                        </p:tgtEl>
                                      </p:cBhvr>
                                    </p:animEffect>
                                  </p:childTnLst>
                                </p:cTn>
                              </p:par>
                              <p:par>
                                <p:cTn id="52" presetID="53" presetClass="entr" presetSubtype="0" fill="hold" nodeType="withEffect">
                                  <p:stCondLst>
                                    <p:cond delay="0"/>
                                  </p:stCondLst>
                                  <p:childTnLst>
                                    <p:set>
                                      <p:cBhvr>
                                        <p:cTn id="53" dur="1" fill="hold">
                                          <p:stCondLst>
                                            <p:cond delay="0"/>
                                          </p:stCondLst>
                                        </p:cTn>
                                        <p:tgtEl>
                                          <p:spTgt spid="58">
                                            <p:txEl>
                                              <p:pRg st="9" end="9"/>
                                            </p:txEl>
                                          </p:spTgt>
                                        </p:tgtEl>
                                        <p:attrNameLst>
                                          <p:attrName>style.visibility</p:attrName>
                                        </p:attrNameLst>
                                      </p:cBhvr>
                                      <p:to>
                                        <p:strVal val="visible"/>
                                      </p:to>
                                    </p:set>
                                    <p:anim calcmode="lin" valueType="num">
                                      <p:cBhvr>
                                        <p:cTn id="54" dur="500" fill="hold"/>
                                        <p:tgtEl>
                                          <p:spTgt spid="58">
                                            <p:txEl>
                                              <p:pRg st="9" end="9"/>
                                            </p:txEl>
                                          </p:spTgt>
                                        </p:tgtEl>
                                        <p:attrNameLst>
                                          <p:attrName>ppt_w</p:attrName>
                                        </p:attrNameLst>
                                      </p:cBhvr>
                                      <p:tavLst>
                                        <p:tav tm="0">
                                          <p:val>
                                            <p:fltVal val="0"/>
                                          </p:val>
                                        </p:tav>
                                        <p:tav tm="100000">
                                          <p:val>
                                            <p:strVal val="#ppt_w"/>
                                          </p:val>
                                        </p:tav>
                                      </p:tavLst>
                                    </p:anim>
                                    <p:anim calcmode="lin" valueType="num">
                                      <p:cBhvr>
                                        <p:cTn id="55" dur="500" fill="hold"/>
                                        <p:tgtEl>
                                          <p:spTgt spid="58">
                                            <p:txEl>
                                              <p:pRg st="9" end="9"/>
                                            </p:txEl>
                                          </p:spTgt>
                                        </p:tgtEl>
                                        <p:attrNameLst>
                                          <p:attrName>ppt_h</p:attrName>
                                        </p:attrNameLst>
                                      </p:cBhvr>
                                      <p:tavLst>
                                        <p:tav tm="0">
                                          <p:val>
                                            <p:fltVal val="0"/>
                                          </p:val>
                                        </p:tav>
                                        <p:tav tm="100000">
                                          <p:val>
                                            <p:strVal val="#ppt_h"/>
                                          </p:val>
                                        </p:tav>
                                      </p:tavLst>
                                    </p:anim>
                                    <p:animEffect transition="in" filter="fade">
                                      <p:cBhvr>
                                        <p:cTn id="56" dur="500"/>
                                        <p:tgtEl>
                                          <p:spTgt spid="58">
                                            <p:txEl>
                                              <p:pRg st="9" end="9"/>
                                            </p:txEl>
                                          </p:spTgt>
                                        </p:tgtEl>
                                      </p:cBhvr>
                                    </p:animEffect>
                                  </p:childTnLst>
                                </p:cTn>
                              </p:par>
                              <p:par>
                                <p:cTn id="57" presetID="53" presetClass="entr" presetSubtype="0" fill="hold" nodeType="withEffect">
                                  <p:stCondLst>
                                    <p:cond delay="0"/>
                                  </p:stCondLst>
                                  <p:childTnLst>
                                    <p:set>
                                      <p:cBhvr>
                                        <p:cTn id="58" dur="1" fill="hold">
                                          <p:stCondLst>
                                            <p:cond delay="0"/>
                                          </p:stCondLst>
                                        </p:cTn>
                                        <p:tgtEl>
                                          <p:spTgt spid="58">
                                            <p:txEl>
                                              <p:pRg st="10" end="10"/>
                                            </p:txEl>
                                          </p:spTgt>
                                        </p:tgtEl>
                                        <p:attrNameLst>
                                          <p:attrName>style.visibility</p:attrName>
                                        </p:attrNameLst>
                                      </p:cBhvr>
                                      <p:to>
                                        <p:strVal val="visible"/>
                                      </p:to>
                                    </p:set>
                                    <p:anim calcmode="lin" valueType="num">
                                      <p:cBhvr>
                                        <p:cTn id="59" dur="500" fill="hold"/>
                                        <p:tgtEl>
                                          <p:spTgt spid="58">
                                            <p:txEl>
                                              <p:pRg st="10" end="10"/>
                                            </p:txEl>
                                          </p:spTgt>
                                        </p:tgtEl>
                                        <p:attrNameLst>
                                          <p:attrName>ppt_w</p:attrName>
                                        </p:attrNameLst>
                                      </p:cBhvr>
                                      <p:tavLst>
                                        <p:tav tm="0">
                                          <p:val>
                                            <p:fltVal val="0"/>
                                          </p:val>
                                        </p:tav>
                                        <p:tav tm="100000">
                                          <p:val>
                                            <p:strVal val="#ppt_w"/>
                                          </p:val>
                                        </p:tav>
                                      </p:tavLst>
                                    </p:anim>
                                    <p:anim calcmode="lin" valueType="num">
                                      <p:cBhvr>
                                        <p:cTn id="60" dur="500" fill="hold"/>
                                        <p:tgtEl>
                                          <p:spTgt spid="58">
                                            <p:txEl>
                                              <p:pRg st="10" end="10"/>
                                            </p:txEl>
                                          </p:spTgt>
                                        </p:tgtEl>
                                        <p:attrNameLst>
                                          <p:attrName>ppt_h</p:attrName>
                                        </p:attrNameLst>
                                      </p:cBhvr>
                                      <p:tavLst>
                                        <p:tav tm="0">
                                          <p:val>
                                            <p:fltVal val="0"/>
                                          </p:val>
                                        </p:tav>
                                        <p:tav tm="100000">
                                          <p:val>
                                            <p:strVal val="#ppt_h"/>
                                          </p:val>
                                        </p:tav>
                                      </p:tavLst>
                                    </p:anim>
                                    <p:animEffect transition="in" filter="fade">
                                      <p:cBhvr>
                                        <p:cTn id="61" dur="500"/>
                                        <p:tgtEl>
                                          <p:spTgt spid="58">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0" fill="hold" grpId="0" nodeType="click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Effect transition="in" filter="fade">
                                      <p:cBhvr>
                                        <p:cTn id="6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2910" y="1357298"/>
            <a:ext cx="8574088" cy="5229225"/>
            <a:chOff x="755650" y="1628775"/>
            <a:chExt cx="8574088" cy="5229225"/>
          </a:xfrm>
        </p:grpSpPr>
        <p:graphicFrame>
          <p:nvGraphicFramePr>
            <p:cNvPr id="3" name="Object 2"/>
            <p:cNvGraphicFramePr>
              <a:graphicFrameLocks noChangeAspect="1"/>
            </p:cNvGraphicFramePr>
            <p:nvPr/>
          </p:nvGraphicFramePr>
          <p:xfrm>
            <a:off x="4416425" y="3089275"/>
            <a:ext cx="114300" cy="215900"/>
          </p:xfrm>
          <a:graphic>
            <a:graphicData uri="http://schemas.openxmlformats.org/presentationml/2006/ole">
              <mc:AlternateContent xmlns:mc="http://schemas.openxmlformats.org/markup-compatibility/2006">
                <mc:Choice xmlns:v="urn:schemas-microsoft-com:vml" Requires="v">
                  <p:oleObj spid="_x0000_s143367" name="公式" r:id="rId1" imgW="114300" imgH="215900" progId="Equation.3">
                    <p:embed/>
                  </p:oleObj>
                </mc:Choice>
                <mc:Fallback>
                  <p:oleObj name="公式" r:id="rId1" imgW="114300" imgH="215900" progId="Equation.3">
                    <p:embed/>
                    <p:pic>
                      <p:nvPicPr>
                        <p:cNvPr id="0" name="图片 1433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425" y="3089275"/>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6" descr="http://pic5.nipic.com/20100112/779917_145817093544_2.jpg"/>
            <p:cNvPicPr>
              <a:picLocks noChangeAspect="1" noChangeArrowheads="1"/>
            </p:cNvPicPr>
            <p:nvPr/>
          </p:nvPicPr>
          <p:blipFill>
            <a:blip r:embed="rId3" cstate="print">
              <a:clrChange>
                <a:clrFrom>
                  <a:srgbClr val="FDFDFD"/>
                </a:clrFrom>
                <a:clrTo>
                  <a:srgbClr val="FDFDFD">
                    <a:alpha val="0"/>
                  </a:srgbClr>
                </a:clrTo>
              </a:clrChange>
            </a:blip>
            <a:srcRect t="3661" b="4816"/>
            <a:stretch>
              <a:fillRect/>
            </a:stretch>
          </p:blipFill>
          <p:spPr bwMode="auto">
            <a:xfrm>
              <a:off x="4859338" y="4581525"/>
              <a:ext cx="4470400" cy="2276475"/>
            </a:xfrm>
            <a:prstGeom prst="rect">
              <a:avLst/>
            </a:prstGeom>
            <a:noFill/>
            <a:ln w="9525">
              <a:noFill/>
              <a:miter lim="800000"/>
              <a:headEnd/>
              <a:tailEnd/>
            </a:ln>
          </p:spPr>
        </p:pic>
        <p:grpSp>
          <p:nvGrpSpPr>
            <p:cNvPr id="5" name="组合 8"/>
            <p:cNvGrpSpPr/>
            <p:nvPr/>
          </p:nvGrpSpPr>
          <p:grpSpPr bwMode="auto">
            <a:xfrm>
              <a:off x="755650" y="1628775"/>
              <a:ext cx="7632700" cy="3600450"/>
              <a:chOff x="1259632" y="1772816"/>
              <a:chExt cx="6768752" cy="3168352"/>
            </a:xfrm>
          </p:grpSpPr>
          <p:pic>
            <p:nvPicPr>
              <p:cNvPr id="7" name="Picture 2" descr="http://pmgs.kongfz.com/data/pre_show_pic/16/196/949.jpg"/>
              <p:cNvPicPr>
                <a:picLocks noChangeAspect="1" noChangeArrowheads="1"/>
              </p:cNvPicPr>
              <p:nvPr/>
            </p:nvPicPr>
            <p:blipFill>
              <a:blip r:embed="rId4" cstate="print">
                <a:clrChange>
                  <a:clrFrom>
                    <a:srgbClr val="FEFEFE"/>
                  </a:clrFrom>
                  <a:clrTo>
                    <a:srgbClr val="FEFEFE">
                      <a:alpha val="0"/>
                    </a:srgbClr>
                  </a:clrTo>
                </a:clrChange>
              </a:blip>
              <a:srcRect l="2026" t="3679" r="2715" b="15388"/>
              <a:stretch>
                <a:fillRect/>
              </a:stretch>
            </p:blipFill>
            <p:spPr bwMode="auto">
              <a:xfrm>
                <a:off x="1259632" y="1772816"/>
                <a:ext cx="6768752" cy="3168352"/>
              </a:xfrm>
              <a:prstGeom prst="rect">
                <a:avLst/>
              </a:prstGeom>
              <a:noFill/>
              <a:ln w="9525">
                <a:noFill/>
                <a:miter lim="800000"/>
                <a:headEnd/>
                <a:tailEnd/>
              </a:ln>
            </p:spPr>
          </p:pic>
          <p:sp>
            <p:nvSpPr>
              <p:cNvPr id="8" name="矩形 6"/>
              <p:cNvSpPr>
                <a:spLocks noChangeArrowheads="1"/>
              </p:cNvSpPr>
              <p:nvPr/>
            </p:nvSpPr>
            <p:spPr bwMode="auto">
              <a:xfrm>
                <a:off x="1259632" y="1772816"/>
                <a:ext cx="1152128" cy="576064"/>
              </a:xfrm>
              <a:prstGeom prst="rect">
                <a:avLst/>
              </a:prstGeom>
              <a:solidFill>
                <a:schemeClr val="bg1"/>
              </a:solidFill>
              <a:ln w="9525" algn="ctr">
                <a:solidFill>
                  <a:schemeClr val="bg1"/>
                </a:solidFill>
                <a:round/>
              </a:ln>
            </p:spPr>
            <p:txBody>
              <a:bodyPr/>
              <a:lstStyle/>
              <a:p>
                <a:pPr marL="342900" indent="-342900" algn="just">
                  <a:lnSpc>
                    <a:spcPct val="110000"/>
                  </a:lnSpc>
                  <a:spcBef>
                    <a:spcPct val="20000"/>
                  </a:spcBef>
                  <a:buClr>
                    <a:schemeClr val="hlink"/>
                  </a:buClr>
                  <a:buSzPct val="50000"/>
                  <a:buFont typeface="Monotype Sorts"/>
                  <a:buNone/>
                </a:pPr>
                <a:endParaRPr lang="zh-CN" altLang="en-US">
                  <a:ea typeface="黑体" pitchFamily="49" charset="-122"/>
                </a:endParaRPr>
              </a:p>
            </p:txBody>
          </p:sp>
        </p:grpSp>
        <p:sp>
          <p:nvSpPr>
            <p:cNvPr id="6" name="矩形 9"/>
            <p:cNvSpPr>
              <a:spLocks noChangeArrowheads="1"/>
            </p:cNvSpPr>
            <p:nvPr/>
          </p:nvSpPr>
          <p:spPr bwMode="auto">
            <a:xfrm>
              <a:off x="1844675" y="1985965"/>
              <a:ext cx="5454650" cy="2308324"/>
            </a:xfrm>
            <a:prstGeom prst="rect">
              <a:avLst/>
            </a:prstGeom>
            <a:noFill/>
            <a:ln w="9525">
              <a:noFill/>
              <a:miter lim="800000"/>
            </a:ln>
          </p:spPr>
          <p:txBody>
            <a:bodyPr>
              <a:spAutoFit/>
            </a:bodyPr>
            <a:lstStyle/>
            <a:p>
              <a:pPr algn="ctr">
                <a:buClr>
                  <a:schemeClr val="hlink"/>
                </a:buClr>
                <a:buSzPct val="50000"/>
                <a:buFont typeface="Monotype Sorts"/>
                <a:buNone/>
              </a:pPr>
              <a:r>
                <a:rPr kumimoji="0" lang="zh-CN" altLang="en-US" sz="4400" b="0" dirty="0">
                  <a:solidFill>
                    <a:srgbClr val="FF0000"/>
                  </a:solidFill>
                  <a:latin typeface="隶书" pitchFamily="49" charset="-122"/>
                  <a:ea typeface="隶书" pitchFamily="49" charset="-122"/>
                </a:rPr>
                <a:t>标志性成果四</a:t>
              </a:r>
              <a:endParaRPr kumimoji="0" lang="zh-CN" altLang="en-US" sz="4400" b="0" dirty="0">
                <a:solidFill>
                  <a:srgbClr val="FF0000"/>
                </a:solidFill>
                <a:latin typeface="隶书" pitchFamily="49" charset="-122"/>
                <a:ea typeface="隶书" pitchFamily="49" charset="-122"/>
              </a:endParaRPr>
            </a:p>
            <a:p>
              <a:pPr algn="ctr">
                <a:lnSpc>
                  <a:spcPts val="4000"/>
                </a:lnSpc>
                <a:buClr>
                  <a:schemeClr val="hlink"/>
                </a:buClr>
                <a:buSzPct val="50000"/>
                <a:buFont typeface="Monotype Sorts"/>
                <a:buNone/>
              </a:pPr>
              <a:r>
                <a:rPr kumimoji="0" lang="zh-CN" altLang="en-US" sz="4400" b="0" dirty="0">
                  <a:latin typeface="隶书" pitchFamily="49" charset="-122"/>
                  <a:ea typeface="隶书" pitchFamily="49" charset="-122"/>
                </a:rPr>
                <a:t>基于无线传感网的</a:t>
              </a:r>
              <a:endParaRPr kumimoji="0" lang="en-US" altLang="zh-CN" sz="4400" b="0" dirty="0">
                <a:latin typeface="隶书" pitchFamily="49" charset="-122"/>
                <a:ea typeface="隶书" pitchFamily="49" charset="-122"/>
              </a:endParaRPr>
            </a:p>
            <a:p>
              <a:pPr algn="ctr">
                <a:lnSpc>
                  <a:spcPts val="4000"/>
                </a:lnSpc>
                <a:buClr>
                  <a:schemeClr val="hlink"/>
                </a:buClr>
                <a:buSzPct val="50000"/>
                <a:buFont typeface="Monotype Sorts"/>
                <a:buNone/>
              </a:pPr>
              <a:r>
                <a:rPr kumimoji="0" lang="zh-CN" altLang="en-US" sz="4400" b="0" dirty="0">
                  <a:latin typeface="隶书" pitchFamily="49" charset="-122"/>
                  <a:ea typeface="隶书" pitchFamily="49" charset="-122"/>
                </a:rPr>
                <a:t>信息物理融合系统的理论与关键技术</a:t>
              </a:r>
              <a:endParaRPr kumimoji="0" lang="en-US" altLang="zh-CN" sz="4400" b="0" dirty="0">
                <a:latin typeface="隶书" pitchFamily="49" charset="-122"/>
                <a:ea typeface="隶书" pitchFamily="49" charset="-122"/>
              </a:endParaRPr>
            </a:p>
          </p:txBody>
        </p:sp>
      </p:gr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5715008" y="1000108"/>
            <a:ext cx="3428992" cy="1588"/>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pic>
        <p:nvPicPr>
          <p:cNvPr id="3" name="Picture 93"/>
          <p:cNvPicPr>
            <a:picLocks noChangeAspect="1" noChangeArrowheads="1" noCrop="1"/>
          </p:cNvPicPr>
          <p:nvPr/>
        </p:nvPicPr>
        <p:blipFill>
          <a:blip r:embed="rId1" cstate="print"/>
          <a:srcRect/>
          <a:stretch>
            <a:fillRect/>
          </a:stretch>
        </p:blipFill>
        <p:spPr bwMode="auto">
          <a:xfrm>
            <a:off x="3978275" y="2276475"/>
            <a:ext cx="706438" cy="792163"/>
          </a:xfrm>
          <a:prstGeom prst="rect">
            <a:avLst/>
          </a:prstGeom>
          <a:noFill/>
          <a:ln w="9525">
            <a:noFill/>
            <a:miter lim="800000"/>
            <a:headEnd/>
            <a:tailEnd/>
          </a:ln>
        </p:spPr>
      </p:pic>
      <p:sp>
        <p:nvSpPr>
          <p:cNvPr id="4" name="雲朵形 16"/>
          <p:cNvSpPr>
            <a:spLocks noChangeArrowheads="1"/>
          </p:cNvSpPr>
          <p:nvPr/>
        </p:nvSpPr>
        <p:spPr bwMode="auto">
          <a:xfrm>
            <a:off x="2970213" y="2708275"/>
            <a:ext cx="5040312" cy="2520950"/>
          </a:xfrm>
          <a:custGeom>
            <a:avLst/>
            <a:gdLst>
              <a:gd name="T0" fmla="*/ 3597400 w 43200"/>
              <a:gd name="T1" fmla="*/ 1224136 h 43200"/>
              <a:gd name="T2" fmla="*/ 1800200 w 43200"/>
              <a:gd name="T3" fmla="*/ 2445665 h 43200"/>
              <a:gd name="T4" fmla="*/ 11168 w 43200"/>
              <a:gd name="T5" fmla="*/ 1224136 h 43200"/>
              <a:gd name="T6" fmla="*/ 1800200 w 43200"/>
              <a:gd name="T7" fmla="*/ 139982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chemeClr val="bg1"/>
          </a:solidFill>
          <a:ln w="3175" algn="ctr">
            <a:solidFill>
              <a:schemeClr val="tx1"/>
            </a:solidFill>
            <a:miter lim="800000"/>
          </a:ln>
          <a:effectLst>
            <a:outerShdw dist="38100" dir="2700000" algn="tl" rotWithShape="0">
              <a:srgbClr val="000000">
                <a:alpha val="39999"/>
              </a:srgbClr>
            </a:outerShdw>
          </a:effectLst>
        </p:spPr>
        <p:txBody>
          <a:bodyPr anchor="ctr"/>
          <a:lstStyle/>
          <a:p>
            <a:pPr algn="ctr">
              <a:defRPr/>
            </a:pPr>
            <a:endParaRPr kumimoji="0" lang="zh-CN" altLang="en-US" sz="1800">
              <a:solidFill>
                <a:schemeClr val="tx1"/>
              </a:solidFill>
              <a:latin typeface="Calibri" pitchFamily="34" charset="0"/>
            </a:endParaRPr>
          </a:p>
        </p:txBody>
      </p:sp>
      <p:grpSp>
        <p:nvGrpSpPr>
          <p:cNvPr id="5" name="Group 4"/>
          <p:cNvGrpSpPr/>
          <p:nvPr/>
        </p:nvGrpSpPr>
        <p:grpSpPr bwMode="auto">
          <a:xfrm>
            <a:off x="4986338" y="3140075"/>
            <a:ext cx="1506537" cy="1476375"/>
            <a:chOff x="1024" y="1765"/>
            <a:chExt cx="949" cy="930"/>
          </a:xfrm>
        </p:grpSpPr>
        <p:graphicFrame>
          <p:nvGraphicFramePr>
            <p:cNvPr id="6" name="Object 11"/>
            <p:cNvGraphicFramePr>
              <a:graphicFrameLocks noChangeAspect="1"/>
            </p:cNvGraphicFramePr>
            <p:nvPr/>
          </p:nvGraphicFramePr>
          <p:xfrm>
            <a:off x="1024" y="1765"/>
            <a:ext cx="949" cy="930"/>
          </p:xfrm>
          <a:graphic>
            <a:graphicData uri="http://schemas.openxmlformats.org/presentationml/2006/ole">
              <mc:AlternateContent xmlns:mc="http://schemas.openxmlformats.org/markup-compatibility/2006">
                <mc:Choice xmlns:v="urn:schemas-microsoft-com:vml" Requires="v">
                  <p:oleObj spid="_x0000_s144411" name="Visio" r:id="rId2" imgW="1855470" imgH="1786255" progId="">
                    <p:embed/>
                  </p:oleObj>
                </mc:Choice>
                <mc:Fallback>
                  <p:oleObj name="Visio" r:id="rId2" imgW="1855470" imgH="1786255" progId="">
                    <p:embed/>
                    <p:pic>
                      <p:nvPicPr>
                        <p:cNvPr id="0" name="图片 1444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024" y="1765"/>
                          <a:ext cx="949" cy="930"/>
                        </a:xfrm>
                        <a:prstGeom prst="rect">
                          <a:avLst/>
                        </a:prstGeom>
                        <a:noFill/>
                        <a:ln>
                          <a:noFill/>
                        </a:ln>
                        <a:extLst>
                          <a:ext uri="{909E8E84-426E-40DD-AFC4-6F175D3DCCD1}">
                            <a14:hiddenFill xmlns:a14="http://schemas.microsoft.com/office/drawing/2010/main">
                              <a:gradFill rotWithShape="1">
                                <a:gsLst>
                                  <a:gs pos="0">
                                    <a:schemeClr val="hlink">
                                      <a:gamma/>
                                      <a:tint val="90980"/>
                                      <a:invGamma/>
                                      <a:alpha val="32001"/>
                                    </a:schemeClr>
                                  </a:gs>
                                  <a:gs pos="100000">
                                    <a:schemeClr val="hlink"/>
                                  </a:gs>
                                </a:gsLst>
                                <a:lin ang="0" scaled="1"/>
                              </a:gra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7" name="TextBox 8"/>
            <p:cNvSpPr txBox="1">
              <a:spLocks noChangeArrowheads="1"/>
            </p:cNvSpPr>
            <p:nvPr/>
          </p:nvSpPr>
          <p:spPr bwMode="auto">
            <a:xfrm>
              <a:off x="1220" y="1933"/>
              <a:ext cx="597" cy="518"/>
            </a:xfrm>
            <a:prstGeom prst="rect">
              <a:avLst/>
            </a:prstGeom>
            <a:noFill/>
            <a:ln w="9525">
              <a:noFill/>
              <a:miter lim="800000"/>
            </a:ln>
          </p:spPr>
          <p:txBody>
            <a:bodyPr>
              <a:spAutoFit/>
            </a:bodyPr>
            <a:lstStyle/>
            <a:p>
              <a:pPr algn="ctr"/>
              <a:r>
                <a:rPr lang="zh-CN" altLang="en-US" sz="2400">
                  <a:solidFill>
                    <a:schemeClr val="bg1"/>
                  </a:solidFill>
                  <a:latin typeface="Times New Roman" pitchFamily="18" charset="0"/>
                  <a:ea typeface="黑体" pitchFamily="49" charset="-122"/>
                </a:rPr>
                <a:t>物理</a:t>
              </a:r>
              <a:endParaRPr lang="zh-CN" altLang="en-US" sz="2400">
                <a:solidFill>
                  <a:schemeClr val="bg1"/>
                </a:solidFill>
                <a:latin typeface="Times New Roman" pitchFamily="18" charset="0"/>
                <a:ea typeface="黑体" pitchFamily="49" charset="-122"/>
              </a:endParaRPr>
            </a:p>
            <a:p>
              <a:pPr algn="ctr"/>
              <a:r>
                <a:rPr lang="zh-CN" altLang="en-US" sz="2400">
                  <a:solidFill>
                    <a:schemeClr val="bg1"/>
                  </a:solidFill>
                  <a:latin typeface="Times New Roman" pitchFamily="18" charset="0"/>
                  <a:ea typeface="黑体" pitchFamily="49" charset="-122"/>
                </a:rPr>
                <a:t>世界    </a:t>
              </a:r>
              <a:endParaRPr lang="zh-CN" altLang="en-US" sz="2400">
                <a:solidFill>
                  <a:schemeClr val="bg1"/>
                </a:solidFill>
                <a:latin typeface="Times New Roman" pitchFamily="18" charset="0"/>
                <a:ea typeface="黑体" pitchFamily="49" charset="-122"/>
              </a:endParaRPr>
            </a:p>
          </p:txBody>
        </p:sp>
      </p:grpSp>
      <p:graphicFrame>
        <p:nvGraphicFramePr>
          <p:cNvPr id="8" name="Object 6"/>
          <p:cNvGraphicFramePr>
            <a:graphicFrameLocks noChangeAspect="1"/>
          </p:cNvGraphicFramePr>
          <p:nvPr/>
        </p:nvGraphicFramePr>
        <p:xfrm>
          <a:off x="522288" y="4076700"/>
          <a:ext cx="2447925" cy="1584325"/>
        </p:xfrm>
        <a:graphic>
          <a:graphicData uri="http://schemas.openxmlformats.org/presentationml/2006/ole">
            <mc:AlternateContent xmlns:mc="http://schemas.openxmlformats.org/markup-compatibility/2006">
              <mc:Choice xmlns:v="urn:schemas-microsoft-com:vml" Requires="v">
                <p:oleObj spid="_x0000_s144412" name="Visio" r:id="rId4" imgW="5019675" imgH="2990850" progId="">
                  <p:embed/>
                </p:oleObj>
              </mc:Choice>
              <mc:Fallback>
                <p:oleObj name="Visio" r:id="rId4" imgW="5019675" imgH="2990850" progId="">
                  <p:embed/>
                  <p:pic>
                    <p:nvPicPr>
                      <p:cNvPr id="0" name="图片 1444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522288" y="4076700"/>
                        <a:ext cx="2447925" cy="1584325"/>
                      </a:xfrm>
                      <a:prstGeom prst="rect">
                        <a:avLst/>
                      </a:prstGeom>
                      <a:noFill/>
                      <a:ln>
                        <a:noFill/>
                      </a:ln>
                      <a:extLst>
                        <a:ext uri="{909E8E84-426E-40DD-AFC4-6F175D3DCCD1}">
                          <a14:hiddenFill xmlns:a14="http://schemas.microsoft.com/office/drawing/2010/main">
                            <a:gradFill rotWithShape="1">
                              <a:gsLst>
                                <a:gs pos="0">
                                  <a:schemeClr val="hlink">
                                    <a:gamma/>
                                    <a:tint val="90980"/>
                                    <a:invGamma/>
                                    <a:alpha val="32001"/>
                                  </a:schemeClr>
                                </a:gs>
                                <a:gs pos="100000">
                                  <a:schemeClr val="hlink"/>
                                </a:gs>
                              </a:gsLst>
                              <a:lin ang="0" scaled="1"/>
                            </a:gra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9" name="Object 48"/>
          <p:cNvGraphicFramePr>
            <a:graphicFrameLocks noChangeAspect="1"/>
          </p:cNvGraphicFramePr>
          <p:nvPr/>
        </p:nvGraphicFramePr>
        <p:xfrm>
          <a:off x="250825" y="2636838"/>
          <a:ext cx="1422400" cy="2189162"/>
        </p:xfrm>
        <a:graphic>
          <a:graphicData uri="http://schemas.openxmlformats.org/presentationml/2006/ole">
            <mc:AlternateContent xmlns:mc="http://schemas.openxmlformats.org/markup-compatibility/2006">
              <mc:Choice xmlns:v="urn:schemas-microsoft-com:vml" Requires="v">
                <p:oleObj spid="_x0000_s144413" name="Visio" r:id="rId6" imgW="3038475" imgH="4419600" progId="">
                  <p:embed/>
                </p:oleObj>
              </mc:Choice>
              <mc:Fallback>
                <p:oleObj name="Visio" r:id="rId6" imgW="3038475" imgH="4419600" progId="">
                  <p:embed/>
                  <p:pic>
                    <p:nvPicPr>
                      <p:cNvPr id="0" name="图片 1444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250825" y="2636838"/>
                        <a:ext cx="1422400" cy="2189162"/>
                      </a:xfrm>
                      <a:prstGeom prst="rect">
                        <a:avLst/>
                      </a:prstGeom>
                      <a:noFill/>
                      <a:ln>
                        <a:noFill/>
                      </a:ln>
                      <a:extLst>
                        <a:ext uri="{909E8E84-426E-40DD-AFC4-6F175D3DCCD1}">
                          <a14:hiddenFill xmlns:a14="http://schemas.microsoft.com/office/drawing/2010/main">
                            <a:gradFill rotWithShape="1">
                              <a:gsLst>
                                <a:gs pos="0">
                                  <a:schemeClr val="hlink">
                                    <a:gamma/>
                                    <a:tint val="90980"/>
                                    <a:invGamma/>
                                    <a:alpha val="32001"/>
                                  </a:schemeClr>
                                </a:gs>
                                <a:gs pos="100000">
                                  <a:schemeClr val="hlink"/>
                                </a:gs>
                              </a:gsLst>
                              <a:lin ang="0" scaled="1"/>
                            </a:gra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10" name="Object 8"/>
          <p:cNvGraphicFramePr>
            <a:graphicFrameLocks noChangeAspect="1"/>
          </p:cNvGraphicFramePr>
          <p:nvPr/>
        </p:nvGraphicFramePr>
        <p:xfrm>
          <a:off x="1773238" y="2636838"/>
          <a:ext cx="1473200" cy="2133600"/>
        </p:xfrm>
        <a:graphic>
          <a:graphicData uri="http://schemas.openxmlformats.org/presentationml/2006/ole">
            <mc:AlternateContent xmlns:mc="http://schemas.openxmlformats.org/markup-compatibility/2006">
              <mc:Choice xmlns:v="urn:schemas-microsoft-com:vml" Requires="v">
                <p:oleObj spid="_x0000_s144414" name="Visio" r:id="rId8" imgW="3601085" imgH="5193030" progId="">
                  <p:embed/>
                </p:oleObj>
              </mc:Choice>
              <mc:Fallback>
                <p:oleObj name="Visio" r:id="rId8" imgW="3601085" imgH="5193030" progId="">
                  <p:embed/>
                  <p:pic>
                    <p:nvPicPr>
                      <p:cNvPr id="0" name="图片 1444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1773238" y="2636838"/>
                        <a:ext cx="1473200" cy="2133600"/>
                      </a:xfrm>
                      <a:prstGeom prst="rect">
                        <a:avLst/>
                      </a:prstGeom>
                      <a:noFill/>
                      <a:ln>
                        <a:noFill/>
                      </a:ln>
                      <a:extLst>
                        <a:ext uri="{909E8E84-426E-40DD-AFC4-6F175D3DCCD1}">
                          <a14:hiddenFill xmlns:a14="http://schemas.microsoft.com/office/drawing/2010/main">
                            <a:gradFill rotWithShape="1">
                              <a:gsLst>
                                <a:gs pos="0">
                                  <a:schemeClr val="hlink">
                                    <a:gamma/>
                                    <a:tint val="90980"/>
                                    <a:invGamma/>
                                    <a:alpha val="32001"/>
                                  </a:schemeClr>
                                </a:gs>
                                <a:gs pos="100000">
                                  <a:schemeClr val="hlink"/>
                                </a:gs>
                              </a:gsLst>
                              <a:lin ang="0" scaled="1"/>
                            </a:gra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pSp>
        <p:nvGrpSpPr>
          <p:cNvPr id="11" name="Group 39"/>
          <p:cNvGrpSpPr/>
          <p:nvPr/>
        </p:nvGrpSpPr>
        <p:grpSpPr bwMode="auto">
          <a:xfrm>
            <a:off x="960438" y="3305175"/>
            <a:ext cx="1506537" cy="1476375"/>
            <a:chOff x="1024" y="1765"/>
            <a:chExt cx="949" cy="930"/>
          </a:xfrm>
        </p:grpSpPr>
        <p:graphicFrame>
          <p:nvGraphicFramePr>
            <p:cNvPr id="12" name="Object 11"/>
            <p:cNvGraphicFramePr>
              <a:graphicFrameLocks noChangeAspect="1"/>
            </p:cNvGraphicFramePr>
            <p:nvPr/>
          </p:nvGraphicFramePr>
          <p:xfrm>
            <a:off x="1024" y="1765"/>
            <a:ext cx="949" cy="930"/>
          </p:xfrm>
          <a:graphic>
            <a:graphicData uri="http://schemas.openxmlformats.org/presentationml/2006/ole">
              <mc:AlternateContent xmlns:mc="http://schemas.openxmlformats.org/markup-compatibility/2006">
                <mc:Choice xmlns:v="urn:schemas-microsoft-com:vml" Requires="v">
                  <p:oleObj spid="_x0000_s144415" name="Visio" r:id="rId10" imgW="1855470" imgH="1786255" progId="">
                    <p:embed/>
                  </p:oleObj>
                </mc:Choice>
                <mc:Fallback>
                  <p:oleObj name="Visio" r:id="rId10" imgW="1855470" imgH="1786255" progId="">
                    <p:embed/>
                    <p:pic>
                      <p:nvPicPr>
                        <p:cNvPr id="0" name="图片 1444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024" y="1765"/>
                          <a:ext cx="949" cy="930"/>
                        </a:xfrm>
                        <a:prstGeom prst="rect">
                          <a:avLst/>
                        </a:prstGeom>
                        <a:noFill/>
                        <a:ln>
                          <a:noFill/>
                        </a:ln>
                        <a:extLst>
                          <a:ext uri="{909E8E84-426E-40DD-AFC4-6F175D3DCCD1}">
                            <a14:hiddenFill xmlns:a14="http://schemas.microsoft.com/office/drawing/2010/main">
                              <a:gradFill rotWithShape="1">
                                <a:gsLst>
                                  <a:gs pos="0">
                                    <a:schemeClr val="hlink">
                                      <a:gamma/>
                                      <a:tint val="90980"/>
                                      <a:invGamma/>
                                      <a:alpha val="32001"/>
                                    </a:schemeClr>
                                  </a:gs>
                                  <a:gs pos="100000">
                                    <a:schemeClr val="hlink"/>
                                  </a:gs>
                                </a:gsLst>
                                <a:lin ang="0" scaled="1"/>
                              </a:gra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13" name="TextBox 8"/>
            <p:cNvSpPr txBox="1">
              <a:spLocks noChangeArrowheads="1"/>
            </p:cNvSpPr>
            <p:nvPr/>
          </p:nvSpPr>
          <p:spPr bwMode="auto">
            <a:xfrm>
              <a:off x="1220" y="1933"/>
              <a:ext cx="597" cy="518"/>
            </a:xfrm>
            <a:prstGeom prst="rect">
              <a:avLst/>
            </a:prstGeom>
            <a:noFill/>
            <a:ln w="9525">
              <a:noFill/>
              <a:miter lim="800000"/>
            </a:ln>
          </p:spPr>
          <p:txBody>
            <a:bodyPr>
              <a:spAutoFit/>
            </a:bodyPr>
            <a:lstStyle/>
            <a:p>
              <a:pPr algn="ctr"/>
              <a:r>
                <a:rPr lang="zh-CN" altLang="en-US" sz="2400">
                  <a:solidFill>
                    <a:schemeClr val="bg1"/>
                  </a:solidFill>
                  <a:latin typeface="Times New Roman" pitchFamily="18" charset="0"/>
                  <a:ea typeface="黑体" pitchFamily="49" charset="-122"/>
                </a:rPr>
                <a:t>信息</a:t>
              </a:r>
              <a:endParaRPr lang="zh-CN" altLang="en-US" sz="2400">
                <a:solidFill>
                  <a:schemeClr val="bg1"/>
                </a:solidFill>
                <a:latin typeface="Times New Roman" pitchFamily="18" charset="0"/>
                <a:ea typeface="黑体" pitchFamily="49" charset="-122"/>
              </a:endParaRPr>
            </a:p>
            <a:p>
              <a:pPr algn="ctr"/>
              <a:r>
                <a:rPr lang="zh-CN" altLang="en-US" sz="2400">
                  <a:solidFill>
                    <a:schemeClr val="bg1"/>
                  </a:solidFill>
                  <a:latin typeface="Times New Roman" pitchFamily="18" charset="0"/>
                  <a:ea typeface="黑体" pitchFamily="49" charset="-122"/>
                </a:rPr>
                <a:t>世界    </a:t>
              </a:r>
              <a:endParaRPr lang="zh-CN" altLang="en-US" sz="2400">
                <a:solidFill>
                  <a:schemeClr val="bg1"/>
                </a:solidFill>
                <a:latin typeface="Times New Roman" pitchFamily="18" charset="0"/>
                <a:ea typeface="黑体" pitchFamily="49" charset="-122"/>
              </a:endParaRPr>
            </a:p>
          </p:txBody>
        </p:sp>
      </p:grpSp>
      <p:sp>
        <p:nvSpPr>
          <p:cNvPr id="14" name="TextBox 59"/>
          <p:cNvSpPr txBox="1">
            <a:spLocks noChangeArrowheads="1"/>
          </p:cNvSpPr>
          <p:nvPr/>
        </p:nvSpPr>
        <p:spPr bwMode="auto">
          <a:xfrm>
            <a:off x="673100" y="3140075"/>
            <a:ext cx="352425" cy="366713"/>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知</a:t>
            </a:r>
            <a:endParaRPr lang="zh-CN" altLang="en-US" sz="1800" b="0">
              <a:solidFill>
                <a:srgbClr val="0000FF"/>
              </a:solidFill>
              <a:latin typeface="Times New Roman" pitchFamily="18" charset="0"/>
              <a:ea typeface="黑体" pitchFamily="49" charset="-122"/>
            </a:endParaRPr>
          </a:p>
        </p:txBody>
      </p:sp>
      <p:sp>
        <p:nvSpPr>
          <p:cNvPr id="15" name="TextBox 59"/>
          <p:cNvSpPr txBox="1">
            <a:spLocks noChangeArrowheads="1"/>
          </p:cNvSpPr>
          <p:nvPr/>
        </p:nvSpPr>
        <p:spPr bwMode="auto">
          <a:xfrm>
            <a:off x="1096963" y="2852738"/>
            <a:ext cx="352425" cy="366712"/>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认</a:t>
            </a:r>
            <a:endParaRPr lang="zh-CN" altLang="en-US" sz="1800" b="0">
              <a:solidFill>
                <a:srgbClr val="0000FF"/>
              </a:solidFill>
              <a:latin typeface="Times New Roman" pitchFamily="18" charset="0"/>
              <a:ea typeface="黑体" pitchFamily="49" charset="-122"/>
            </a:endParaRPr>
          </a:p>
        </p:txBody>
      </p:sp>
      <p:sp>
        <p:nvSpPr>
          <p:cNvPr id="16" name="TextBox 59"/>
          <p:cNvSpPr txBox="1">
            <a:spLocks noChangeArrowheads="1"/>
          </p:cNvSpPr>
          <p:nvPr/>
        </p:nvSpPr>
        <p:spPr bwMode="auto">
          <a:xfrm>
            <a:off x="457200" y="3643313"/>
            <a:ext cx="352425" cy="366712"/>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系</a:t>
            </a:r>
            <a:endParaRPr lang="zh-CN" altLang="en-US" sz="1800" b="0">
              <a:solidFill>
                <a:srgbClr val="0000FF"/>
              </a:solidFill>
              <a:latin typeface="Times New Roman" pitchFamily="18" charset="0"/>
              <a:ea typeface="黑体" pitchFamily="49" charset="-122"/>
            </a:endParaRPr>
          </a:p>
        </p:txBody>
      </p:sp>
      <p:sp>
        <p:nvSpPr>
          <p:cNvPr id="17" name="TextBox 59"/>
          <p:cNvSpPr txBox="1">
            <a:spLocks noChangeArrowheads="1"/>
          </p:cNvSpPr>
          <p:nvPr/>
        </p:nvSpPr>
        <p:spPr bwMode="auto">
          <a:xfrm>
            <a:off x="457200" y="4148138"/>
            <a:ext cx="352425" cy="366712"/>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统</a:t>
            </a:r>
            <a:endParaRPr lang="zh-CN" altLang="en-US" sz="1800" b="0">
              <a:solidFill>
                <a:srgbClr val="0000FF"/>
              </a:solidFill>
              <a:latin typeface="Times New Roman" pitchFamily="18" charset="0"/>
              <a:ea typeface="黑体" pitchFamily="49" charset="-122"/>
            </a:endParaRPr>
          </a:p>
        </p:txBody>
      </p:sp>
      <p:sp>
        <p:nvSpPr>
          <p:cNvPr id="18" name="TextBox 59"/>
          <p:cNvSpPr txBox="1">
            <a:spLocks noChangeArrowheads="1"/>
          </p:cNvSpPr>
          <p:nvPr/>
        </p:nvSpPr>
        <p:spPr bwMode="auto">
          <a:xfrm>
            <a:off x="744538" y="4789488"/>
            <a:ext cx="352425" cy="366712"/>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计</a:t>
            </a:r>
            <a:endParaRPr lang="zh-CN" altLang="en-US" sz="1800" b="0">
              <a:solidFill>
                <a:srgbClr val="0000FF"/>
              </a:solidFill>
              <a:latin typeface="Times New Roman" pitchFamily="18" charset="0"/>
              <a:ea typeface="黑体" pitchFamily="49" charset="-122"/>
            </a:endParaRPr>
          </a:p>
        </p:txBody>
      </p:sp>
      <p:sp>
        <p:nvSpPr>
          <p:cNvPr id="19" name="TextBox 59"/>
          <p:cNvSpPr txBox="1">
            <a:spLocks noChangeArrowheads="1"/>
          </p:cNvSpPr>
          <p:nvPr/>
        </p:nvSpPr>
        <p:spPr bwMode="auto">
          <a:xfrm>
            <a:off x="1249363" y="5013325"/>
            <a:ext cx="352425" cy="366713"/>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算</a:t>
            </a:r>
            <a:endParaRPr lang="zh-CN" altLang="en-US" sz="1800" b="0">
              <a:solidFill>
                <a:srgbClr val="0000FF"/>
              </a:solidFill>
              <a:latin typeface="Times New Roman" pitchFamily="18" charset="0"/>
              <a:ea typeface="黑体" pitchFamily="49" charset="-122"/>
            </a:endParaRPr>
          </a:p>
        </p:txBody>
      </p:sp>
      <p:sp>
        <p:nvSpPr>
          <p:cNvPr id="20" name="TextBox 59"/>
          <p:cNvSpPr txBox="1">
            <a:spLocks noChangeArrowheads="1"/>
          </p:cNvSpPr>
          <p:nvPr/>
        </p:nvSpPr>
        <p:spPr bwMode="auto">
          <a:xfrm>
            <a:off x="1746250" y="5078413"/>
            <a:ext cx="352425" cy="366712"/>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系</a:t>
            </a:r>
            <a:endParaRPr lang="zh-CN" altLang="en-US" sz="1800" b="0">
              <a:solidFill>
                <a:srgbClr val="0000FF"/>
              </a:solidFill>
              <a:latin typeface="Times New Roman" pitchFamily="18" charset="0"/>
              <a:ea typeface="黑体" pitchFamily="49" charset="-122"/>
            </a:endParaRPr>
          </a:p>
        </p:txBody>
      </p:sp>
      <p:sp>
        <p:nvSpPr>
          <p:cNvPr id="21" name="TextBox 59"/>
          <p:cNvSpPr txBox="1">
            <a:spLocks noChangeArrowheads="1"/>
          </p:cNvSpPr>
          <p:nvPr/>
        </p:nvSpPr>
        <p:spPr bwMode="auto">
          <a:xfrm>
            <a:off x="2249488" y="4795838"/>
            <a:ext cx="352425" cy="366712"/>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统</a:t>
            </a:r>
            <a:endParaRPr lang="zh-CN" altLang="en-US" sz="1800" b="0">
              <a:solidFill>
                <a:srgbClr val="0000FF"/>
              </a:solidFill>
              <a:latin typeface="Times New Roman" pitchFamily="18" charset="0"/>
              <a:ea typeface="黑体" pitchFamily="49" charset="-122"/>
            </a:endParaRPr>
          </a:p>
        </p:txBody>
      </p:sp>
      <p:sp>
        <p:nvSpPr>
          <p:cNvPr id="22" name="TextBox 59"/>
          <p:cNvSpPr txBox="1">
            <a:spLocks noChangeArrowheads="1"/>
          </p:cNvSpPr>
          <p:nvPr/>
        </p:nvSpPr>
        <p:spPr bwMode="auto">
          <a:xfrm>
            <a:off x="1962150" y="2852738"/>
            <a:ext cx="352425" cy="366712"/>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控</a:t>
            </a:r>
            <a:endParaRPr lang="zh-CN" altLang="en-US" sz="1800" b="0">
              <a:solidFill>
                <a:srgbClr val="0000FF"/>
              </a:solidFill>
              <a:latin typeface="Times New Roman" pitchFamily="18" charset="0"/>
              <a:ea typeface="黑体" pitchFamily="49" charset="-122"/>
            </a:endParaRPr>
          </a:p>
        </p:txBody>
      </p:sp>
      <p:sp>
        <p:nvSpPr>
          <p:cNvPr id="23" name="TextBox 59"/>
          <p:cNvSpPr txBox="1">
            <a:spLocks noChangeArrowheads="1"/>
          </p:cNvSpPr>
          <p:nvPr/>
        </p:nvSpPr>
        <p:spPr bwMode="auto">
          <a:xfrm>
            <a:off x="2328863" y="3205163"/>
            <a:ext cx="352425" cy="366712"/>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制</a:t>
            </a:r>
            <a:endParaRPr lang="zh-CN" altLang="en-US" sz="1800" b="0">
              <a:solidFill>
                <a:srgbClr val="0000FF"/>
              </a:solidFill>
              <a:latin typeface="Times New Roman" pitchFamily="18" charset="0"/>
              <a:ea typeface="黑体" pitchFamily="49" charset="-122"/>
            </a:endParaRPr>
          </a:p>
        </p:txBody>
      </p:sp>
      <p:sp>
        <p:nvSpPr>
          <p:cNvPr id="24" name="TextBox 59"/>
          <p:cNvSpPr txBox="1">
            <a:spLocks noChangeArrowheads="1"/>
          </p:cNvSpPr>
          <p:nvPr/>
        </p:nvSpPr>
        <p:spPr bwMode="auto">
          <a:xfrm>
            <a:off x="2538413" y="3638550"/>
            <a:ext cx="352425" cy="366713"/>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系</a:t>
            </a:r>
            <a:endParaRPr lang="zh-CN" altLang="en-US" sz="1800" b="0">
              <a:solidFill>
                <a:srgbClr val="0000FF"/>
              </a:solidFill>
              <a:latin typeface="Times New Roman" pitchFamily="18" charset="0"/>
              <a:ea typeface="黑体" pitchFamily="49" charset="-122"/>
            </a:endParaRPr>
          </a:p>
        </p:txBody>
      </p:sp>
      <p:sp>
        <p:nvSpPr>
          <p:cNvPr id="25" name="TextBox 59"/>
          <p:cNvSpPr txBox="1">
            <a:spLocks noChangeArrowheads="1"/>
          </p:cNvSpPr>
          <p:nvPr/>
        </p:nvSpPr>
        <p:spPr bwMode="auto">
          <a:xfrm>
            <a:off x="2609850" y="4141788"/>
            <a:ext cx="352425" cy="366712"/>
          </a:xfrm>
          <a:prstGeom prst="rect">
            <a:avLst/>
          </a:prstGeom>
          <a:noFill/>
          <a:ln w="9525">
            <a:noFill/>
            <a:miter lim="800000"/>
          </a:ln>
        </p:spPr>
        <p:txBody>
          <a:bodyPr>
            <a:spAutoFit/>
          </a:bodyPr>
          <a:lstStyle/>
          <a:p>
            <a:r>
              <a:rPr lang="zh-CN" altLang="en-US" sz="1800" b="0">
                <a:solidFill>
                  <a:srgbClr val="0000FF"/>
                </a:solidFill>
                <a:latin typeface="Times New Roman" pitchFamily="18" charset="0"/>
                <a:ea typeface="黑体" pitchFamily="49" charset="-122"/>
              </a:rPr>
              <a:t>统</a:t>
            </a:r>
            <a:endParaRPr lang="zh-CN" altLang="en-US" sz="1800" b="0">
              <a:solidFill>
                <a:srgbClr val="0000FF"/>
              </a:solidFill>
              <a:latin typeface="Times New Roman" pitchFamily="18" charset="0"/>
              <a:ea typeface="黑体" pitchFamily="49" charset="-122"/>
            </a:endParaRPr>
          </a:p>
        </p:txBody>
      </p:sp>
      <p:sp>
        <p:nvSpPr>
          <p:cNvPr id="26" name="AutoShape 78"/>
          <p:cNvSpPr>
            <a:spLocks noChangeArrowheads="1"/>
          </p:cNvSpPr>
          <p:nvPr/>
        </p:nvSpPr>
        <p:spPr bwMode="auto">
          <a:xfrm>
            <a:off x="3043238" y="3500438"/>
            <a:ext cx="358775" cy="215900"/>
          </a:xfrm>
          <a:prstGeom prst="rightArrow">
            <a:avLst>
              <a:gd name="adj1" fmla="val 50000"/>
              <a:gd name="adj2" fmla="val 41544"/>
            </a:avLst>
          </a:prstGeom>
          <a:solidFill>
            <a:srgbClr val="0066FF"/>
          </a:solidFill>
          <a:ln w="9525" algn="ctr">
            <a:solidFill>
              <a:schemeClr val="tx1"/>
            </a:solidFill>
            <a:miter lim="800000"/>
          </a:ln>
        </p:spPr>
        <p:txBody>
          <a:bodyPr wrap="none" anchor="ctr"/>
          <a:lstStyle/>
          <a:p>
            <a:endParaRPr lang="zh-CN" altLang="en-US"/>
          </a:p>
        </p:txBody>
      </p:sp>
      <p:sp>
        <p:nvSpPr>
          <p:cNvPr id="27" name="AutoShape 79"/>
          <p:cNvSpPr>
            <a:spLocks noChangeArrowheads="1"/>
          </p:cNvSpPr>
          <p:nvPr/>
        </p:nvSpPr>
        <p:spPr bwMode="auto">
          <a:xfrm>
            <a:off x="3689350" y="3500438"/>
            <a:ext cx="358775" cy="215900"/>
          </a:xfrm>
          <a:prstGeom prst="rightArrow">
            <a:avLst>
              <a:gd name="adj1" fmla="val 50000"/>
              <a:gd name="adj2" fmla="val 41544"/>
            </a:avLst>
          </a:prstGeom>
          <a:solidFill>
            <a:srgbClr val="0066FF"/>
          </a:solidFill>
          <a:ln w="9525">
            <a:solidFill>
              <a:schemeClr val="tx1"/>
            </a:solidFill>
            <a:miter lim="800000"/>
          </a:ln>
        </p:spPr>
        <p:txBody>
          <a:bodyPr wrap="none" anchor="ctr"/>
          <a:lstStyle/>
          <a:p>
            <a:endParaRPr lang="zh-CN" altLang="en-US"/>
          </a:p>
        </p:txBody>
      </p:sp>
      <p:sp>
        <p:nvSpPr>
          <p:cNvPr id="28" name="AutoShape 80"/>
          <p:cNvSpPr>
            <a:spLocks noChangeArrowheads="1"/>
          </p:cNvSpPr>
          <p:nvPr/>
        </p:nvSpPr>
        <p:spPr bwMode="auto">
          <a:xfrm>
            <a:off x="4481513" y="3500438"/>
            <a:ext cx="358775" cy="215900"/>
          </a:xfrm>
          <a:prstGeom prst="rightArrow">
            <a:avLst>
              <a:gd name="adj1" fmla="val 50000"/>
              <a:gd name="adj2" fmla="val 41544"/>
            </a:avLst>
          </a:prstGeom>
          <a:solidFill>
            <a:srgbClr val="0066FF"/>
          </a:solidFill>
          <a:ln w="9525" algn="ctr">
            <a:solidFill>
              <a:schemeClr val="tx1"/>
            </a:solidFill>
            <a:miter lim="800000"/>
          </a:ln>
        </p:spPr>
        <p:txBody>
          <a:bodyPr wrap="none" anchor="ctr"/>
          <a:lstStyle/>
          <a:p>
            <a:endParaRPr lang="zh-CN" altLang="en-US"/>
          </a:p>
        </p:txBody>
      </p:sp>
      <p:sp>
        <p:nvSpPr>
          <p:cNvPr id="29" name="AutoShape 81"/>
          <p:cNvSpPr>
            <a:spLocks noChangeArrowheads="1"/>
          </p:cNvSpPr>
          <p:nvPr/>
        </p:nvSpPr>
        <p:spPr bwMode="auto">
          <a:xfrm>
            <a:off x="5202238" y="3500438"/>
            <a:ext cx="358775" cy="215900"/>
          </a:xfrm>
          <a:prstGeom prst="rightArrow">
            <a:avLst>
              <a:gd name="adj1" fmla="val 50000"/>
              <a:gd name="adj2" fmla="val 41544"/>
            </a:avLst>
          </a:prstGeom>
          <a:solidFill>
            <a:srgbClr val="0066FF"/>
          </a:solidFill>
          <a:ln w="9525" algn="ctr">
            <a:solidFill>
              <a:schemeClr val="tx1"/>
            </a:solidFill>
            <a:miter lim="800000"/>
          </a:ln>
        </p:spPr>
        <p:txBody>
          <a:bodyPr wrap="none" anchor="ctr"/>
          <a:lstStyle/>
          <a:p>
            <a:endParaRPr lang="zh-CN" altLang="en-US"/>
          </a:p>
        </p:txBody>
      </p:sp>
      <p:sp>
        <p:nvSpPr>
          <p:cNvPr id="30" name="AutoShape 82"/>
          <p:cNvSpPr>
            <a:spLocks noChangeArrowheads="1"/>
          </p:cNvSpPr>
          <p:nvPr/>
        </p:nvSpPr>
        <p:spPr bwMode="auto">
          <a:xfrm>
            <a:off x="5921375" y="3500438"/>
            <a:ext cx="358775" cy="215900"/>
          </a:xfrm>
          <a:prstGeom prst="rightArrow">
            <a:avLst>
              <a:gd name="adj1" fmla="val 50000"/>
              <a:gd name="adj2" fmla="val 41544"/>
            </a:avLst>
          </a:prstGeom>
          <a:solidFill>
            <a:srgbClr val="0066FF"/>
          </a:solidFill>
          <a:ln w="9525" algn="ctr">
            <a:solidFill>
              <a:schemeClr val="tx1"/>
            </a:solidFill>
            <a:miter lim="800000"/>
          </a:ln>
        </p:spPr>
        <p:txBody>
          <a:bodyPr wrap="none" anchor="ctr"/>
          <a:lstStyle/>
          <a:p>
            <a:endParaRPr lang="zh-CN" altLang="en-US"/>
          </a:p>
        </p:txBody>
      </p:sp>
      <p:sp>
        <p:nvSpPr>
          <p:cNvPr id="31" name="AutoShape 83"/>
          <p:cNvSpPr>
            <a:spLocks noChangeArrowheads="1"/>
          </p:cNvSpPr>
          <p:nvPr/>
        </p:nvSpPr>
        <p:spPr bwMode="auto">
          <a:xfrm rot="16200000">
            <a:off x="6102350" y="3176588"/>
            <a:ext cx="574675" cy="215900"/>
          </a:xfrm>
          <a:prstGeom prst="rightArrow">
            <a:avLst>
              <a:gd name="adj1" fmla="val 50000"/>
              <a:gd name="adj2" fmla="val 66544"/>
            </a:avLst>
          </a:prstGeom>
          <a:solidFill>
            <a:srgbClr val="0066FF"/>
          </a:solidFill>
          <a:ln w="9525" algn="ctr">
            <a:solidFill>
              <a:schemeClr val="tx1"/>
            </a:solidFill>
            <a:miter lim="800000"/>
          </a:ln>
        </p:spPr>
        <p:txBody>
          <a:bodyPr wrap="none" anchor="ctr"/>
          <a:lstStyle/>
          <a:p>
            <a:endParaRPr lang="zh-CN" altLang="en-US"/>
          </a:p>
        </p:txBody>
      </p:sp>
      <p:sp>
        <p:nvSpPr>
          <p:cNvPr id="32" name="AutoShape 84"/>
          <p:cNvSpPr>
            <a:spLocks noChangeArrowheads="1"/>
          </p:cNvSpPr>
          <p:nvPr/>
        </p:nvSpPr>
        <p:spPr bwMode="auto">
          <a:xfrm rot="5400000">
            <a:off x="6137275" y="4508501"/>
            <a:ext cx="504825" cy="215900"/>
          </a:xfrm>
          <a:prstGeom prst="rightArrow">
            <a:avLst>
              <a:gd name="adj1" fmla="val 50000"/>
              <a:gd name="adj2" fmla="val 58456"/>
            </a:avLst>
          </a:prstGeom>
          <a:solidFill>
            <a:srgbClr val="0066FF"/>
          </a:solidFill>
          <a:ln w="9525" algn="ctr">
            <a:solidFill>
              <a:schemeClr val="tx1"/>
            </a:solidFill>
            <a:miter lim="800000"/>
          </a:ln>
        </p:spPr>
        <p:txBody>
          <a:bodyPr wrap="none" anchor="ctr"/>
          <a:lstStyle/>
          <a:p>
            <a:endParaRPr lang="zh-CN" altLang="en-US"/>
          </a:p>
        </p:txBody>
      </p:sp>
      <p:sp>
        <p:nvSpPr>
          <p:cNvPr id="33" name="AutoShape 85"/>
          <p:cNvSpPr>
            <a:spLocks noChangeArrowheads="1"/>
          </p:cNvSpPr>
          <p:nvPr/>
        </p:nvSpPr>
        <p:spPr bwMode="auto">
          <a:xfrm>
            <a:off x="3043238" y="4221163"/>
            <a:ext cx="358775" cy="215900"/>
          </a:xfrm>
          <a:prstGeom prst="rightArrow">
            <a:avLst>
              <a:gd name="adj1" fmla="val 50000"/>
              <a:gd name="adj2" fmla="val 41544"/>
            </a:avLst>
          </a:prstGeom>
          <a:solidFill>
            <a:srgbClr val="0066FF"/>
          </a:solidFill>
          <a:ln w="9525" algn="ctr">
            <a:solidFill>
              <a:schemeClr val="tx1"/>
            </a:solidFill>
            <a:miter lim="800000"/>
          </a:ln>
        </p:spPr>
        <p:txBody>
          <a:bodyPr wrap="none" anchor="ctr"/>
          <a:lstStyle/>
          <a:p>
            <a:endParaRPr lang="zh-CN" altLang="en-US"/>
          </a:p>
        </p:txBody>
      </p:sp>
      <p:sp>
        <p:nvSpPr>
          <p:cNvPr id="34" name="AutoShape 86"/>
          <p:cNvSpPr>
            <a:spLocks noChangeArrowheads="1"/>
          </p:cNvSpPr>
          <p:nvPr/>
        </p:nvSpPr>
        <p:spPr bwMode="auto">
          <a:xfrm>
            <a:off x="3690938" y="4221163"/>
            <a:ext cx="358775" cy="215900"/>
          </a:xfrm>
          <a:prstGeom prst="rightArrow">
            <a:avLst>
              <a:gd name="adj1" fmla="val 50000"/>
              <a:gd name="adj2" fmla="val 41544"/>
            </a:avLst>
          </a:prstGeom>
          <a:solidFill>
            <a:srgbClr val="0066FF"/>
          </a:solidFill>
          <a:ln w="9525" algn="ctr">
            <a:solidFill>
              <a:schemeClr val="tx1"/>
            </a:solidFill>
            <a:miter lim="800000"/>
          </a:ln>
        </p:spPr>
        <p:txBody>
          <a:bodyPr wrap="none" anchor="ctr"/>
          <a:lstStyle/>
          <a:p>
            <a:endParaRPr lang="zh-CN" altLang="en-US"/>
          </a:p>
        </p:txBody>
      </p:sp>
      <p:sp>
        <p:nvSpPr>
          <p:cNvPr id="35" name="AutoShape 87"/>
          <p:cNvSpPr>
            <a:spLocks noChangeArrowheads="1"/>
          </p:cNvSpPr>
          <p:nvPr/>
        </p:nvSpPr>
        <p:spPr bwMode="auto">
          <a:xfrm>
            <a:off x="4483100" y="4221163"/>
            <a:ext cx="358775" cy="215900"/>
          </a:xfrm>
          <a:prstGeom prst="rightArrow">
            <a:avLst>
              <a:gd name="adj1" fmla="val 50000"/>
              <a:gd name="adj2" fmla="val 41544"/>
            </a:avLst>
          </a:prstGeom>
          <a:solidFill>
            <a:srgbClr val="0066FF"/>
          </a:solidFill>
          <a:ln w="9525" algn="ctr">
            <a:solidFill>
              <a:schemeClr val="tx1"/>
            </a:solidFill>
            <a:miter lim="800000"/>
          </a:ln>
        </p:spPr>
        <p:txBody>
          <a:bodyPr wrap="none" anchor="ctr"/>
          <a:lstStyle/>
          <a:p>
            <a:endParaRPr lang="zh-CN" altLang="en-US"/>
          </a:p>
        </p:txBody>
      </p:sp>
      <p:sp>
        <p:nvSpPr>
          <p:cNvPr id="36" name="AutoShape 88"/>
          <p:cNvSpPr>
            <a:spLocks noChangeArrowheads="1"/>
          </p:cNvSpPr>
          <p:nvPr/>
        </p:nvSpPr>
        <p:spPr bwMode="auto">
          <a:xfrm>
            <a:off x="5203825" y="4221163"/>
            <a:ext cx="358775" cy="215900"/>
          </a:xfrm>
          <a:prstGeom prst="rightArrow">
            <a:avLst>
              <a:gd name="adj1" fmla="val 50000"/>
              <a:gd name="adj2" fmla="val 41544"/>
            </a:avLst>
          </a:prstGeom>
          <a:solidFill>
            <a:srgbClr val="0066FF"/>
          </a:solidFill>
          <a:ln w="9525" algn="ctr">
            <a:solidFill>
              <a:schemeClr val="tx1"/>
            </a:solidFill>
            <a:miter lim="800000"/>
          </a:ln>
        </p:spPr>
        <p:txBody>
          <a:bodyPr wrap="none" anchor="ctr"/>
          <a:lstStyle/>
          <a:p>
            <a:endParaRPr lang="zh-CN" altLang="en-US"/>
          </a:p>
        </p:txBody>
      </p:sp>
      <p:sp>
        <p:nvSpPr>
          <p:cNvPr id="37" name="AutoShape 89"/>
          <p:cNvSpPr>
            <a:spLocks noChangeArrowheads="1"/>
          </p:cNvSpPr>
          <p:nvPr/>
        </p:nvSpPr>
        <p:spPr bwMode="auto">
          <a:xfrm>
            <a:off x="5922963" y="4221163"/>
            <a:ext cx="358775" cy="215900"/>
          </a:xfrm>
          <a:prstGeom prst="rightArrow">
            <a:avLst>
              <a:gd name="adj1" fmla="val 50000"/>
              <a:gd name="adj2" fmla="val 41544"/>
            </a:avLst>
          </a:prstGeom>
          <a:solidFill>
            <a:srgbClr val="0066FF"/>
          </a:solidFill>
          <a:ln w="9525" algn="ctr">
            <a:solidFill>
              <a:schemeClr val="tx1"/>
            </a:solidFill>
            <a:miter lim="800000"/>
          </a:ln>
        </p:spPr>
        <p:txBody>
          <a:bodyPr wrap="none" anchor="ctr"/>
          <a:lstStyle/>
          <a:p>
            <a:endParaRPr lang="zh-CN" altLang="en-US"/>
          </a:p>
        </p:txBody>
      </p:sp>
      <p:sp>
        <p:nvSpPr>
          <p:cNvPr id="38" name="AutoShape 90"/>
          <p:cNvSpPr>
            <a:spLocks noChangeArrowheads="1"/>
          </p:cNvSpPr>
          <p:nvPr/>
        </p:nvSpPr>
        <p:spPr bwMode="auto">
          <a:xfrm rot="5400000">
            <a:off x="3904456" y="4509294"/>
            <a:ext cx="649288" cy="215900"/>
          </a:xfrm>
          <a:prstGeom prst="rightArrow">
            <a:avLst>
              <a:gd name="adj1" fmla="val 50000"/>
              <a:gd name="adj2" fmla="val 75184"/>
            </a:avLst>
          </a:prstGeom>
          <a:solidFill>
            <a:srgbClr val="0066FF"/>
          </a:solidFill>
          <a:ln w="9525" algn="ctr">
            <a:solidFill>
              <a:schemeClr val="tx1"/>
            </a:solidFill>
            <a:miter lim="800000"/>
          </a:ln>
        </p:spPr>
        <p:txBody>
          <a:bodyPr wrap="none" anchor="ctr"/>
          <a:lstStyle/>
          <a:p>
            <a:endParaRPr lang="zh-CN" altLang="en-US"/>
          </a:p>
        </p:txBody>
      </p:sp>
      <p:sp>
        <p:nvSpPr>
          <p:cNvPr id="39" name="AutoShape 92"/>
          <p:cNvSpPr>
            <a:spLocks noChangeArrowheads="1"/>
          </p:cNvSpPr>
          <p:nvPr/>
        </p:nvSpPr>
        <p:spPr bwMode="auto">
          <a:xfrm flipV="1">
            <a:off x="6858000" y="4292600"/>
            <a:ext cx="215900" cy="576263"/>
          </a:xfrm>
          <a:prstGeom prst="downArrow">
            <a:avLst>
              <a:gd name="adj1" fmla="val 50000"/>
              <a:gd name="adj2" fmla="val 66728"/>
            </a:avLst>
          </a:prstGeom>
          <a:solidFill>
            <a:srgbClr val="FF0000"/>
          </a:solidFill>
          <a:ln w="9525">
            <a:solidFill>
              <a:srgbClr val="FF0000"/>
            </a:solidFill>
            <a:miter lim="800000"/>
          </a:ln>
        </p:spPr>
        <p:txBody>
          <a:bodyPr vert="eaVert" wrap="none" anchor="ctr"/>
          <a:lstStyle/>
          <a:p>
            <a:endParaRPr lang="zh-CN" altLang="en-US"/>
          </a:p>
        </p:txBody>
      </p:sp>
      <p:sp>
        <p:nvSpPr>
          <p:cNvPr id="40" name="AutoShape 91"/>
          <p:cNvSpPr>
            <a:spLocks noChangeArrowheads="1"/>
          </p:cNvSpPr>
          <p:nvPr/>
        </p:nvSpPr>
        <p:spPr bwMode="auto">
          <a:xfrm rot="16200000">
            <a:off x="3941762" y="3176588"/>
            <a:ext cx="574675" cy="215900"/>
          </a:xfrm>
          <a:prstGeom prst="rightArrow">
            <a:avLst>
              <a:gd name="adj1" fmla="val 50000"/>
              <a:gd name="adj2" fmla="val 66544"/>
            </a:avLst>
          </a:prstGeom>
          <a:solidFill>
            <a:srgbClr val="0066FF"/>
          </a:solidFill>
          <a:ln w="9525" algn="ctr">
            <a:solidFill>
              <a:schemeClr val="tx1"/>
            </a:solidFill>
            <a:miter lim="800000"/>
          </a:ln>
        </p:spPr>
        <p:txBody>
          <a:bodyPr wrap="none" anchor="ctr"/>
          <a:lstStyle/>
          <a:p>
            <a:endParaRPr lang="zh-CN" altLang="en-US"/>
          </a:p>
        </p:txBody>
      </p:sp>
      <p:sp>
        <p:nvSpPr>
          <p:cNvPr id="41" name="AutoShape 93"/>
          <p:cNvSpPr>
            <a:spLocks noChangeArrowheads="1"/>
          </p:cNvSpPr>
          <p:nvPr/>
        </p:nvSpPr>
        <p:spPr bwMode="auto">
          <a:xfrm flipV="1">
            <a:off x="4913313" y="4365625"/>
            <a:ext cx="215900" cy="576263"/>
          </a:xfrm>
          <a:prstGeom prst="downArrow">
            <a:avLst>
              <a:gd name="adj1" fmla="val 50000"/>
              <a:gd name="adj2" fmla="val 66728"/>
            </a:avLst>
          </a:prstGeom>
          <a:solidFill>
            <a:srgbClr val="FF0000"/>
          </a:solidFill>
          <a:ln w="9525">
            <a:solidFill>
              <a:srgbClr val="FF0000"/>
            </a:solidFill>
            <a:miter lim="800000"/>
          </a:ln>
        </p:spPr>
        <p:txBody>
          <a:bodyPr vert="eaVert" wrap="none" anchor="ctr"/>
          <a:lstStyle/>
          <a:p>
            <a:endParaRPr lang="zh-CN" altLang="en-US"/>
          </a:p>
        </p:txBody>
      </p:sp>
      <p:sp>
        <p:nvSpPr>
          <p:cNvPr id="42" name="AutoShape 94"/>
          <p:cNvSpPr>
            <a:spLocks noChangeArrowheads="1"/>
          </p:cNvSpPr>
          <p:nvPr/>
        </p:nvSpPr>
        <p:spPr bwMode="auto">
          <a:xfrm>
            <a:off x="4913313" y="2924175"/>
            <a:ext cx="215900" cy="649288"/>
          </a:xfrm>
          <a:prstGeom prst="downArrow">
            <a:avLst>
              <a:gd name="adj1" fmla="val 50000"/>
              <a:gd name="adj2" fmla="val 75184"/>
            </a:avLst>
          </a:prstGeom>
          <a:solidFill>
            <a:srgbClr val="FF0000"/>
          </a:solidFill>
          <a:ln w="9525">
            <a:solidFill>
              <a:srgbClr val="FF0000"/>
            </a:solidFill>
            <a:miter lim="800000"/>
          </a:ln>
        </p:spPr>
        <p:txBody>
          <a:bodyPr vert="eaVert" wrap="none" anchor="ctr"/>
          <a:lstStyle/>
          <a:p>
            <a:endParaRPr lang="zh-CN" altLang="en-US"/>
          </a:p>
        </p:txBody>
      </p:sp>
      <p:sp>
        <p:nvSpPr>
          <p:cNvPr id="43" name="AutoShape 95"/>
          <p:cNvSpPr>
            <a:spLocks noChangeArrowheads="1"/>
          </p:cNvSpPr>
          <p:nvPr/>
        </p:nvSpPr>
        <p:spPr bwMode="auto">
          <a:xfrm rot="5400000">
            <a:off x="4266407" y="3861593"/>
            <a:ext cx="215900" cy="360363"/>
          </a:xfrm>
          <a:prstGeom prst="downArrow">
            <a:avLst>
              <a:gd name="adj1" fmla="val 50000"/>
              <a:gd name="adj2" fmla="val 41728"/>
            </a:avLst>
          </a:prstGeom>
          <a:solidFill>
            <a:srgbClr val="FF0000"/>
          </a:solidFill>
          <a:ln w="9525">
            <a:solidFill>
              <a:srgbClr val="FF0000"/>
            </a:solidFill>
            <a:miter lim="800000"/>
          </a:ln>
        </p:spPr>
        <p:txBody>
          <a:bodyPr vert="eaVert" wrap="none" anchor="ctr"/>
          <a:lstStyle/>
          <a:p>
            <a:endParaRPr lang="zh-CN" altLang="en-US"/>
          </a:p>
        </p:txBody>
      </p:sp>
      <p:sp>
        <p:nvSpPr>
          <p:cNvPr id="44" name="AutoShape 96"/>
          <p:cNvSpPr>
            <a:spLocks noChangeArrowheads="1"/>
          </p:cNvSpPr>
          <p:nvPr/>
        </p:nvSpPr>
        <p:spPr bwMode="auto">
          <a:xfrm rot="5400000">
            <a:off x="5058569" y="3860007"/>
            <a:ext cx="215900" cy="360362"/>
          </a:xfrm>
          <a:prstGeom prst="downArrow">
            <a:avLst>
              <a:gd name="adj1" fmla="val 50000"/>
              <a:gd name="adj2" fmla="val 41728"/>
            </a:avLst>
          </a:prstGeom>
          <a:solidFill>
            <a:srgbClr val="FF0000"/>
          </a:solidFill>
          <a:ln w="9525">
            <a:solidFill>
              <a:srgbClr val="FF0000"/>
            </a:solidFill>
            <a:miter lim="800000"/>
          </a:ln>
        </p:spPr>
        <p:txBody>
          <a:bodyPr vert="eaVert" wrap="none" anchor="ctr"/>
          <a:lstStyle/>
          <a:p>
            <a:endParaRPr lang="zh-CN" altLang="en-US"/>
          </a:p>
        </p:txBody>
      </p:sp>
      <p:sp>
        <p:nvSpPr>
          <p:cNvPr id="45" name="AutoShape 97"/>
          <p:cNvSpPr>
            <a:spLocks noChangeArrowheads="1"/>
          </p:cNvSpPr>
          <p:nvPr/>
        </p:nvSpPr>
        <p:spPr bwMode="auto">
          <a:xfrm rot="5400000">
            <a:off x="5777707" y="3860006"/>
            <a:ext cx="215900" cy="360363"/>
          </a:xfrm>
          <a:prstGeom prst="downArrow">
            <a:avLst>
              <a:gd name="adj1" fmla="val 50000"/>
              <a:gd name="adj2" fmla="val 41728"/>
            </a:avLst>
          </a:prstGeom>
          <a:solidFill>
            <a:srgbClr val="FF0000"/>
          </a:solidFill>
          <a:ln w="9525">
            <a:solidFill>
              <a:srgbClr val="FF0000"/>
            </a:solidFill>
            <a:miter lim="800000"/>
          </a:ln>
        </p:spPr>
        <p:txBody>
          <a:bodyPr vert="eaVert" wrap="none" anchor="ctr"/>
          <a:lstStyle/>
          <a:p>
            <a:endParaRPr lang="zh-CN" altLang="en-US"/>
          </a:p>
        </p:txBody>
      </p:sp>
      <p:sp>
        <p:nvSpPr>
          <p:cNvPr id="46" name="AutoShape 98"/>
          <p:cNvSpPr>
            <a:spLocks noChangeArrowheads="1"/>
          </p:cNvSpPr>
          <p:nvPr/>
        </p:nvSpPr>
        <p:spPr bwMode="auto">
          <a:xfrm rot="5400000">
            <a:off x="6498432" y="3860006"/>
            <a:ext cx="215900" cy="360363"/>
          </a:xfrm>
          <a:prstGeom prst="downArrow">
            <a:avLst>
              <a:gd name="adj1" fmla="val 50000"/>
              <a:gd name="adj2" fmla="val 41728"/>
            </a:avLst>
          </a:prstGeom>
          <a:solidFill>
            <a:srgbClr val="FF0000"/>
          </a:solidFill>
          <a:ln w="9525">
            <a:solidFill>
              <a:srgbClr val="FF0000"/>
            </a:solidFill>
            <a:miter lim="800000"/>
          </a:ln>
        </p:spPr>
        <p:txBody>
          <a:bodyPr vert="eaVert" wrap="none" anchor="ctr"/>
          <a:lstStyle/>
          <a:p>
            <a:endParaRPr lang="zh-CN" altLang="en-US"/>
          </a:p>
        </p:txBody>
      </p:sp>
      <p:sp>
        <p:nvSpPr>
          <p:cNvPr id="47" name="AutoShape 100"/>
          <p:cNvSpPr>
            <a:spLocks noChangeArrowheads="1"/>
          </p:cNvSpPr>
          <p:nvPr/>
        </p:nvSpPr>
        <p:spPr bwMode="auto">
          <a:xfrm rot="5400000">
            <a:off x="3620294" y="3860007"/>
            <a:ext cx="215900" cy="360362"/>
          </a:xfrm>
          <a:prstGeom prst="downArrow">
            <a:avLst>
              <a:gd name="adj1" fmla="val 50000"/>
              <a:gd name="adj2" fmla="val 41728"/>
            </a:avLst>
          </a:prstGeom>
          <a:solidFill>
            <a:srgbClr val="FF0000"/>
          </a:solidFill>
          <a:ln w="9525">
            <a:solidFill>
              <a:srgbClr val="FF0000"/>
            </a:solidFill>
            <a:miter lim="800000"/>
          </a:ln>
        </p:spPr>
        <p:txBody>
          <a:bodyPr vert="eaVert" wrap="none" anchor="ctr"/>
          <a:lstStyle/>
          <a:p>
            <a:endParaRPr lang="zh-CN" altLang="en-US"/>
          </a:p>
        </p:txBody>
      </p:sp>
      <p:sp>
        <p:nvSpPr>
          <p:cNvPr id="48" name="AutoShape 101"/>
          <p:cNvSpPr>
            <a:spLocks noChangeArrowheads="1"/>
          </p:cNvSpPr>
          <p:nvPr/>
        </p:nvSpPr>
        <p:spPr bwMode="auto">
          <a:xfrm rot="5400000">
            <a:off x="2753519" y="3861594"/>
            <a:ext cx="215900" cy="360362"/>
          </a:xfrm>
          <a:prstGeom prst="downArrow">
            <a:avLst>
              <a:gd name="adj1" fmla="val 50000"/>
              <a:gd name="adj2" fmla="val 41728"/>
            </a:avLst>
          </a:prstGeom>
          <a:solidFill>
            <a:srgbClr val="FF0000"/>
          </a:solidFill>
          <a:ln w="9525">
            <a:solidFill>
              <a:srgbClr val="FF0000"/>
            </a:solidFill>
            <a:miter lim="800000"/>
          </a:ln>
        </p:spPr>
        <p:txBody>
          <a:bodyPr vert="eaVert" wrap="none" anchor="ctr"/>
          <a:lstStyle/>
          <a:p>
            <a:endParaRPr lang="zh-CN" altLang="en-US"/>
          </a:p>
        </p:txBody>
      </p:sp>
      <p:sp>
        <p:nvSpPr>
          <p:cNvPr id="49" name="AutoShape 102"/>
          <p:cNvSpPr>
            <a:spLocks noChangeArrowheads="1"/>
          </p:cNvSpPr>
          <p:nvPr/>
        </p:nvSpPr>
        <p:spPr bwMode="auto">
          <a:xfrm>
            <a:off x="6858000" y="2997200"/>
            <a:ext cx="215900" cy="576263"/>
          </a:xfrm>
          <a:prstGeom prst="downArrow">
            <a:avLst>
              <a:gd name="adj1" fmla="val 50000"/>
              <a:gd name="adj2" fmla="val 66728"/>
            </a:avLst>
          </a:prstGeom>
          <a:solidFill>
            <a:srgbClr val="FF0000"/>
          </a:solidFill>
          <a:ln w="9525">
            <a:solidFill>
              <a:srgbClr val="FF0000"/>
            </a:solidFill>
            <a:miter lim="800000"/>
          </a:ln>
        </p:spPr>
        <p:txBody>
          <a:bodyPr vert="eaVert" wrap="none" anchor="ctr"/>
          <a:lstStyle/>
          <a:p>
            <a:endParaRPr lang="zh-CN" altLang="en-US"/>
          </a:p>
        </p:txBody>
      </p:sp>
      <p:sp>
        <p:nvSpPr>
          <p:cNvPr id="50" name="Rectangle 354"/>
          <p:cNvSpPr>
            <a:spLocks noChangeArrowheads="1"/>
          </p:cNvSpPr>
          <p:nvPr/>
        </p:nvSpPr>
        <p:spPr bwMode="auto">
          <a:xfrm>
            <a:off x="5486400" y="214290"/>
            <a:ext cx="3657600" cy="762000"/>
          </a:xfrm>
          <a:prstGeom prst="rect">
            <a:avLst/>
          </a:prstGeom>
          <a:noFill/>
          <a:ln w="9525">
            <a:noFill/>
            <a:miter lim="800000"/>
          </a:ln>
        </p:spPr>
        <p:txBody>
          <a:bodyPr/>
          <a:lstStyle/>
          <a:p>
            <a:pPr algn="r">
              <a:spcBef>
                <a:spcPts val="0"/>
              </a:spcBef>
            </a:pPr>
            <a:r>
              <a:rPr lang="en-US" altLang="zh-CN" sz="4400" b="0" dirty="0">
                <a:solidFill>
                  <a:srgbClr val="800000"/>
                </a:solidFill>
                <a:latin typeface="Times New Roman" pitchFamily="18" charset="0"/>
                <a:ea typeface="华文行楷" pitchFamily="2" charset="-122"/>
              </a:rPr>
              <a:t>CPS</a:t>
            </a:r>
            <a:r>
              <a:rPr lang="zh-CN" altLang="en-US" sz="4400" b="0" dirty="0">
                <a:solidFill>
                  <a:srgbClr val="800000"/>
                </a:solidFill>
                <a:latin typeface="Times New Roman" pitchFamily="18" charset="0"/>
                <a:ea typeface="华文行楷" pitchFamily="2" charset="-122"/>
              </a:rPr>
              <a:t>的结构</a:t>
            </a:r>
            <a:endParaRPr lang="zh-CN" altLang="en-US" sz="4400" b="0" dirty="0">
              <a:solidFill>
                <a:srgbClr val="800000"/>
              </a:solidFill>
              <a:latin typeface="Times New Roman" pitchFamily="18" charset="0"/>
              <a:ea typeface="华文行楷" pitchFamily="2" charset="-122"/>
            </a:endParaRPr>
          </a:p>
        </p:txBody>
      </p:sp>
      <p:pic>
        <p:nvPicPr>
          <p:cNvPr id="51" name="Picture 16" descr="http://www.defence-industries.com/contractor_images/genet/wireless-sensor-node.jpg"/>
          <p:cNvPicPr>
            <a:picLocks noChangeAspect="1" noChangeArrowheads="1"/>
          </p:cNvPicPr>
          <p:nvPr/>
        </p:nvPicPr>
        <p:blipFill>
          <a:blip r:embed="rId11" cstate="print"/>
          <a:srcRect/>
          <a:stretch>
            <a:fillRect/>
          </a:stretch>
        </p:blipFill>
        <p:spPr bwMode="auto">
          <a:xfrm>
            <a:off x="6713538" y="2420938"/>
            <a:ext cx="504825" cy="439737"/>
          </a:xfrm>
          <a:prstGeom prst="rect">
            <a:avLst/>
          </a:prstGeom>
          <a:noFill/>
          <a:ln w="9525">
            <a:noFill/>
            <a:miter lim="800000"/>
            <a:headEnd/>
            <a:tailEnd/>
          </a:ln>
        </p:spPr>
      </p:pic>
      <p:pic>
        <p:nvPicPr>
          <p:cNvPr id="52" name="Picture 16" descr="http://www.defence-industries.com/contractor_images/genet/wireless-sensor-node.jpg"/>
          <p:cNvPicPr>
            <a:picLocks noChangeAspect="1" noChangeArrowheads="1"/>
          </p:cNvPicPr>
          <p:nvPr/>
        </p:nvPicPr>
        <p:blipFill>
          <a:blip r:embed="rId11" cstate="print"/>
          <a:srcRect/>
          <a:stretch>
            <a:fillRect/>
          </a:stretch>
        </p:blipFill>
        <p:spPr bwMode="auto">
          <a:xfrm>
            <a:off x="4787900" y="2420938"/>
            <a:ext cx="504825" cy="439737"/>
          </a:xfrm>
          <a:prstGeom prst="rect">
            <a:avLst/>
          </a:prstGeom>
          <a:noFill/>
          <a:ln w="9525">
            <a:noFill/>
            <a:miter lim="800000"/>
            <a:headEnd/>
            <a:tailEnd/>
          </a:ln>
        </p:spPr>
      </p:pic>
      <p:pic>
        <p:nvPicPr>
          <p:cNvPr id="53" name="Picture 16" descr="http://www.defence-industries.com/contractor_images/genet/wireless-sensor-node.jpg"/>
          <p:cNvPicPr>
            <a:picLocks noChangeAspect="1" noChangeArrowheads="1"/>
          </p:cNvPicPr>
          <p:nvPr/>
        </p:nvPicPr>
        <p:blipFill>
          <a:blip r:embed="rId11" cstate="print"/>
          <a:srcRect/>
          <a:stretch>
            <a:fillRect/>
          </a:stretch>
        </p:blipFill>
        <p:spPr bwMode="auto">
          <a:xfrm>
            <a:off x="6713538" y="5013325"/>
            <a:ext cx="504825" cy="439738"/>
          </a:xfrm>
          <a:prstGeom prst="rect">
            <a:avLst/>
          </a:prstGeom>
          <a:noFill/>
          <a:ln w="9525">
            <a:noFill/>
            <a:miter lim="800000"/>
            <a:headEnd/>
            <a:tailEnd/>
          </a:ln>
        </p:spPr>
      </p:pic>
      <p:pic>
        <p:nvPicPr>
          <p:cNvPr id="54" name="Picture 16" descr="http://www.defence-industries.com/contractor_images/genet/wireless-sensor-node.jpg"/>
          <p:cNvPicPr>
            <a:picLocks noChangeAspect="1" noChangeArrowheads="1"/>
          </p:cNvPicPr>
          <p:nvPr/>
        </p:nvPicPr>
        <p:blipFill>
          <a:blip r:embed="rId11" cstate="print"/>
          <a:srcRect/>
          <a:stretch>
            <a:fillRect/>
          </a:stretch>
        </p:blipFill>
        <p:spPr bwMode="auto">
          <a:xfrm>
            <a:off x="4768850" y="4984750"/>
            <a:ext cx="504825" cy="439738"/>
          </a:xfrm>
          <a:prstGeom prst="rect">
            <a:avLst/>
          </a:prstGeom>
          <a:noFill/>
          <a:ln w="9525">
            <a:noFill/>
            <a:miter lim="800000"/>
            <a:headEnd/>
            <a:tailEnd/>
          </a:ln>
        </p:spPr>
      </p:pic>
      <p:pic>
        <p:nvPicPr>
          <p:cNvPr id="55" name="Picture 91" descr="E:\ppt备份\新建文件夹 (5)\1574440_839587.jpg"/>
          <p:cNvPicPr preferRelativeResize="0">
            <a:picLocks noChangeArrowheads="1"/>
          </p:cNvPicPr>
          <p:nvPr/>
        </p:nvPicPr>
        <p:blipFill>
          <a:blip r:embed="rId12" cstate="print"/>
          <a:srcRect/>
          <a:stretch>
            <a:fillRect/>
          </a:stretch>
        </p:blipFill>
        <p:spPr bwMode="auto">
          <a:xfrm>
            <a:off x="4073525" y="1628775"/>
            <a:ext cx="1317625" cy="812800"/>
          </a:xfrm>
          <a:prstGeom prst="rect">
            <a:avLst/>
          </a:prstGeom>
          <a:noFill/>
          <a:ln w="38100" cap="sq">
            <a:solidFill>
              <a:srgbClr val="000000"/>
            </a:solidFill>
            <a:miter lim="800000"/>
            <a:headEnd/>
            <a:tailEnd/>
          </a:ln>
        </p:spPr>
      </p:pic>
      <p:grpSp>
        <p:nvGrpSpPr>
          <p:cNvPr id="56" name="Group 102"/>
          <p:cNvGrpSpPr/>
          <p:nvPr/>
        </p:nvGrpSpPr>
        <p:grpSpPr bwMode="auto">
          <a:xfrm>
            <a:off x="7559675" y="1341438"/>
            <a:ext cx="1584325" cy="5295900"/>
            <a:chOff x="5012" y="984"/>
            <a:chExt cx="771" cy="2809"/>
          </a:xfrm>
        </p:grpSpPr>
        <p:grpSp>
          <p:nvGrpSpPr>
            <p:cNvPr id="57" name="Group 80"/>
            <p:cNvGrpSpPr/>
            <p:nvPr/>
          </p:nvGrpSpPr>
          <p:grpSpPr bwMode="auto">
            <a:xfrm>
              <a:off x="5088" y="1008"/>
              <a:ext cx="623" cy="556"/>
              <a:chOff x="1305" y="1147"/>
              <a:chExt cx="720" cy="676"/>
            </a:xfrm>
          </p:grpSpPr>
          <p:sp>
            <p:nvSpPr>
              <p:cNvPr id="70" name="椭圆 69"/>
              <p:cNvSpPr/>
              <p:nvPr/>
            </p:nvSpPr>
            <p:spPr bwMode="auto">
              <a:xfrm>
                <a:off x="1305" y="1147"/>
                <a:ext cx="720" cy="676"/>
              </a:xfrm>
              <a:prstGeom prst="ellipse">
                <a:avLst/>
              </a:prstGeom>
              <a:solidFill>
                <a:srgbClr val="CCFFCC"/>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marL="342900" indent="-342900" algn="ctr">
                  <a:lnSpc>
                    <a:spcPct val="110000"/>
                  </a:lnSpc>
                  <a:spcBef>
                    <a:spcPct val="20000"/>
                  </a:spcBef>
                  <a:buClr>
                    <a:schemeClr val="hlink"/>
                  </a:buClr>
                  <a:buSzPct val="50000"/>
                  <a:buFont typeface="Monotype Sorts" pitchFamily="2" charset="2"/>
                  <a:buNone/>
                  <a:defRPr/>
                </a:pPr>
                <a:endParaRPr lang="zh-CN" altLang="en-US">
                  <a:ea typeface="华文新魏" pitchFamily="2" charset="-122"/>
                </a:endParaRPr>
              </a:p>
            </p:txBody>
          </p:sp>
          <p:pic>
            <p:nvPicPr>
              <p:cNvPr id="71" name="图片 4" descr="感.png"/>
              <p:cNvPicPr>
                <a:picLocks noChangeAspect="1"/>
              </p:cNvPicPr>
              <p:nvPr/>
            </p:nvPicPr>
            <p:blipFill>
              <a:blip r:embed="rId13" cstate="print"/>
              <a:stretch>
                <a:fillRect/>
              </a:stretch>
            </p:blipFill>
            <p:spPr bwMode="auto">
              <a:xfrm>
                <a:off x="1530" y="1238"/>
                <a:ext cx="495" cy="49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72" name="TextBox 10"/>
              <p:cNvSpPr txBox="1">
                <a:spLocks noChangeArrowheads="1"/>
              </p:cNvSpPr>
              <p:nvPr/>
            </p:nvSpPr>
            <p:spPr bwMode="auto">
              <a:xfrm>
                <a:off x="1350" y="1250"/>
                <a:ext cx="375" cy="400"/>
              </a:xfrm>
              <a:prstGeom prst="rect">
                <a:avLst/>
              </a:prstGeom>
              <a:noFill/>
              <a:ln w="9525">
                <a:noFill/>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ctr">
                  <a:lnSpc>
                    <a:spcPct val="110000"/>
                  </a:lnSpc>
                  <a:spcBef>
                    <a:spcPct val="20000"/>
                  </a:spcBef>
                  <a:buClr>
                    <a:schemeClr val="hlink"/>
                  </a:buClr>
                  <a:buSzPct val="50000"/>
                  <a:buFont typeface="Monotype Sorts" pitchFamily="2" charset="2"/>
                  <a:buNone/>
                  <a:defRPr/>
                </a:pPr>
                <a:r>
                  <a:rPr lang="zh-CN" altLang="en-US" sz="3200" dirty="0">
                    <a:solidFill>
                      <a:schemeClr val="bg2">
                        <a:lumMod val="75000"/>
                        <a:lumOff val="25000"/>
                      </a:schemeClr>
                    </a:solidFill>
                    <a:latin typeface="华文行楷" pitchFamily="2" charset="-122"/>
                    <a:ea typeface="华文行楷" pitchFamily="2" charset="-122"/>
                  </a:rPr>
                  <a:t>感</a:t>
                </a:r>
                <a:endParaRPr lang="zh-CN" altLang="en-US" sz="3200" dirty="0">
                  <a:solidFill>
                    <a:schemeClr val="bg2">
                      <a:lumMod val="75000"/>
                      <a:lumOff val="25000"/>
                    </a:schemeClr>
                  </a:solidFill>
                  <a:latin typeface="华文行楷" pitchFamily="2" charset="-122"/>
                  <a:ea typeface="华文行楷" pitchFamily="2" charset="-122"/>
                </a:endParaRPr>
              </a:p>
            </p:txBody>
          </p:sp>
        </p:grpSp>
        <p:grpSp>
          <p:nvGrpSpPr>
            <p:cNvPr id="58" name="Group 84"/>
            <p:cNvGrpSpPr/>
            <p:nvPr/>
          </p:nvGrpSpPr>
          <p:grpSpPr bwMode="auto">
            <a:xfrm>
              <a:off x="5071" y="1688"/>
              <a:ext cx="658" cy="556"/>
              <a:chOff x="2295" y="1147"/>
              <a:chExt cx="720" cy="676"/>
            </a:xfrm>
          </p:grpSpPr>
          <p:sp>
            <p:nvSpPr>
              <p:cNvPr id="67" name="椭圆 66"/>
              <p:cNvSpPr/>
              <p:nvPr/>
            </p:nvSpPr>
            <p:spPr bwMode="auto">
              <a:xfrm>
                <a:off x="2295" y="1147"/>
                <a:ext cx="720" cy="676"/>
              </a:xfrm>
              <a:prstGeom prst="ellipse">
                <a:avLst/>
              </a:prstGeom>
              <a:solidFill>
                <a:srgbClr val="CCFFCC"/>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marL="342900" indent="-342900" algn="ctr">
                  <a:lnSpc>
                    <a:spcPct val="110000"/>
                  </a:lnSpc>
                  <a:spcBef>
                    <a:spcPct val="20000"/>
                  </a:spcBef>
                  <a:buClr>
                    <a:schemeClr val="hlink"/>
                  </a:buClr>
                  <a:buSzPct val="50000"/>
                  <a:buFont typeface="Monotype Sorts" pitchFamily="2" charset="2"/>
                  <a:buNone/>
                  <a:defRPr/>
                </a:pPr>
                <a:endParaRPr lang="zh-CN" altLang="en-US">
                  <a:ea typeface="华文新魏" pitchFamily="2" charset="-122"/>
                </a:endParaRPr>
              </a:p>
            </p:txBody>
          </p:sp>
          <p:pic>
            <p:nvPicPr>
              <p:cNvPr id="68" name="图片 67" descr="联.png"/>
              <p:cNvPicPr>
                <a:picLocks noChangeAspect="1"/>
              </p:cNvPicPr>
              <p:nvPr/>
            </p:nvPicPr>
            <p:blipFill>
              <a:blip r:embed="rId14" cstate="print"/>
              <a:stretch>
                <a:fillRect/>
              </a:stretch>
            </p:blipFill>
            <p:spPr bwMode="auto">
              <a:xfrm>
                <a:off x="2475" y="1283"/>
                <a:ext cx="473" cy="473"/>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69" name="TextBox 68"/>
              <p:cNvSpPr txBox="1"/>
              <p:nvPr/>
            </p:nvSpPr>
            <p:spPr bwMode="auto">
              <a:xfrm>
                <a:off x="2385" y="1243"/>
                <a:ext cx="375" cy="400"/>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ctr">
                  <a:lnSpc>
                    <a:spcPct val="110000"/>
                  </a:lnSpc>
                  <a:spcBef>
                    <a:spcPct val="20000"/>
                  </a:spcBef>
                  <a:buClr>
                    <a:schemeClr val="hlink"/>
                  </a:buClr>
                  <a:buSzPct val="50000"/>
                  <a:buFont typeface="Monotype Sorts" pitchFamily="2" charset="2"/>
                  <a:buNone/>
                  <a:defRPr/>
                </a:pPr>
                <a:r>
                  <a:rPr lang="zh-CN" altLang="en-US" sz="3200" dirty="0">
                    <a:solidFill>
                      <a:schemeClr val="bg2">
                        <a:lumMod val="75000"/>
                        <a:lumOff val="25000"/>
                      </a:schemeClr>
                    </a:solidFill>
                    <a:latin typeface="华文行楷" pitchFamily="2" charset="-122"/>
                    <a:ea typeface="华文行楷" pitchFamily="2" charset="-122"/>
                  </a:rPr>
                  <a:t>联</a:t>
                </a:r>
                <a:endParaRPr lang="zh-CN" altLang="en-US" sz="3200" dirty="0">
                  <a:solidFill>
                    <a:schemeClr val="bg2">
                      <a:lumMod val="75000"/>
                      <a:lumOff val="25000"/>
                    </a:schemeClr>
                  </a:solidFill>
                  <a:latin typeface="华文行楷" pitchFamily="2" charset="-122"/>
                  <a:ea typeface="华文行楷" pitchFamily="2" charset="-122"/>
                </a:endParaRPr>
              </a:p>
            </p:txBody>
          </p:sp>
        </p:grpSp>
        <p:grpSp>
          <p:nvGrpSpPr>
            <p:cNvPr id="59" name="Group 88"/>
            <p:cNvGrpSpPr/>
            <p:nvPr/>
          </p:nvGrpSpPr>
          <p:grpSpPr bwMode="auto">
            <a:xfrm>
              <a:off x="5086" y="2414"/>
              <a:ext cx="623" cy="556"/>
              <a:chOff x="3240" y="1147"/>
              <a:chExt cx="720" cy="676"/>
            </a:xfrm>
          </p:grpSpPr>
          <p:sp>
            <p:nvSpPr>
              <p:cNvPr id="64" name="椭圆 63"/>
              <p:cNvSpPr/>
              <p:nvPr/>
            </p:nvSpPr>
            <p:spPr bwMode="auto">
              <a:xfrm>
                <a:off x="3240" y="1147"/>
                <a:ext cx="720" cy="676"/>
              </a:xfrm>
              <a:prstGeom prst="ellipse">
                <a:avLst/>
              </a:prstGeom>
              <a:solidFill>
                <a:srgbClr val="CCFFCC"/>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marL="342900" indent="-342900" algn="ctr">
                  <a:lnSpc>
                    <a:spcPct val="110000"/>
                  </a:lnSpc>
                  <a:spcBef>
                    <a:spcPct val="20000"/>
                  </a:spcBef>
                  <a:buClr>
                    <a:schemeClr val="hlink"/>
                  </a:buClr>
                  <a:buSzPct val="50000"/>
                  <a:buFont typeface="Monotype Sorts" pitchFamily="2" charset="2"/>
                  <a:buNone/>
                  <a:defRPr/>
                </a:pPr>
                <a:endParaRPr lang="zh-CN" altLang="en-US">
                  <a:ea typeface="华文新魏" pitchFamily="2" charset="-122"/>
                </a:endParaRPr>
              </a:p>
            </p:txBody>
          </p:sp>
          <p:pic>
            <p:nvPicPr>
              <p:cNvPr id="65" name="图片 64" descr="知.png"/>
              <p:cNvPicPr>
                <a:picLocks noChangeAspect="1"/>
              </p:cNvPicPr>
              <p:nvPr/>
            </p:nvPicPr>
            <p:blipFill>
              <a:blip r:embed="rId15" cstate="print"/>
              <a:stretch>
                <a:fillRect/>
              </a:stretch>
            </p:blipFill>
            <p:spPr bwMode="auto">
              <a:xfrm>
                <a:off x="3555" y="1238"/>
                <a:ext cx="405" cy="473"/>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66" name="TextBox 65"/>
              <p:cNvSpPr txBox="1"/>
              <p:nvPr/>
            </p:nvSpPr>
            <p:spPr bwMode="auto">
              <a:xfrm>
                <a:off x="3285" y="1243"/>
                <a:ext cx="375" cy="400"/>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ctr">
                  <a:lnSpc>
                    <a:spcPct val="110000"/>
                  </a:lnSpc>
                  <a:spcBef>
                    <a:spcPct val="20000"/>
                  </a:spcBef>
                  <a:buClr>
                    <a:schemeClr val="hlink"/>
                  </a:buClr>
                  <a:buSzPct val="50000"/>
                  <a:buFont typeface="Monotype Sorts" pitchFamily="2" charset="2"/>
                  <a:buNone/>
                  <a:defRPr/>
                </a:pPr>
                <a:r>
                  <a:rPr lang="zh-CN" altLang="en-US" sz="3200" dirty="0">
                    <a:solidFill>
                      <a:schemeClr val="bg2">
                        <a:lumMod val="75000"/>
                        <a:lumOff val="25000"/>
                      </a:schemeClr>
                    </a:solidFill>
                    <a:latin typeface="华文行楷" pitchFamily="2" charset="-122"/>
                    <a:ea typeface="华文行楷" pitchFamily="2" charset="-122"/>
                  </a:rPr>
                  <a:t>知</a:t>
                </a:r>
                <a:endParaRPr lang="zh-CN" altLang="en-US" sz="3200" dirty="0">
                  <a:solidFill>
                    <a:schemeClr val="bg2">
                      <a:lumMod val="75000"/>
                      <a:lumOff val="25000"/>
                    </a:schemeClr>
                  </a:solidFill>
                  <a:latin typeface="华文行楷" pitchFamily="2" charset="-122"/>
                  <a:ea typeface="华文行楷" pitchFamily="2" charset="-122"/>
                </a:endParaRPr>
              </a:p>
            </p:txBody>
          </p:sp>
        </p:grpSp>
        <p:grpSp>
          <p:nvGrpSpPr>
            <p:cNvPr id="60" name="组合 24"/>
            <p:cNvGrpSpPr/>
            <p:nvPr/>
          </p:nvGrpSpPr>
          <p:grpSpPr bwMode="auto">
            <a:xfrm>
              <a:off x="5105" y="3142"/>
              <a:ext cx="608" cy="596"/>
              <a:chOff x="6500826" y="4429132"/>
              <a:chExt cx="1143008" cy="1071570"/>
            </a:xfrm>
            <a:scene3d>
              <a:camera prst="orthographicFront">
                <a:rot lat="0" lon="0" rev="0"/>
              </a:camera>
              <a:lightRig rig="brightRoom" dir="t">
                <a:rot lat="0" lon="0" rev="600000"/>
              </a:lightRig>
            </a:scene3d>
          </p:grpSpPr>
          <p:sp>
            <p:nvSpPr>
              <p:cNvPr id="61" name="椭圆 59"/>
              <p:cNvSpPr/>
              <p:nvPr/>
            </p:nvSpPr>
            <p:spPr bwMode="auto">
              <a:xfrm>
                <a:off x="6500826" y="4429132"/>
                <a:ext cx="1143008" cy="1071570"/>
              </a:xfrm>
              <a:prstGeom prst="ellipse">
                <a:avLst/>
              </a:prstGeom>
              <a:solidFill>
                <a:srgbClr val="CCFFCC"/>
              </a:solidFill>
              <a:ln w="9525" cap="flat" cmpd="sng" algn="ctr">
                <a:noFill/>
                <a:prstDash val="solid"/>
                <a:round/>
                <a:headEnd type="none" w="med" len="med"/>
                <a:tailEnd type="none" w="med" len="med"/>
              </a:ln>
              <a:effectLst>
                <a:outerShdw blurRad="57785" dist="33020" dir="3180000" algn="ctr">
                  <a:srgbClr val="000000">
                    <a:alpha val="30000"/>
                  </a:srgbClr>
                </a:outerShdw>
              </a:effectLst>
              <a:sp3d prstMaterial="metal">
                <a:bevelT w="38100" h="57150" prst="angle"/>
              </a:sp3d>
            </p:spPr>
            <p:txBody>
              <a:bodyPr/>
              <a:lstStyle/>
              <a:p>
                <a:pPr marL="342900" indent="-342900" algn="ctr">
                  <a:lnSpc>
                    <a:spcPct val="110000"/>
                  </a:lnSpc>
                  <a:spcBef>
                    <a:spcPct val="20000"/>
                  </a:spcBef>
                  <a:buClr>
                    <a:schemeClr val="hlink"/>
                  </a:buClr>
                  <a:buSzPct val="50000"/>
                  <a:buFont typeface="Monotype Sorts" pitchFamily="2" charset="2"/>
                  <a:buNone/>
                  <a:defRPr/>
                </a:pPr>
                <a:endParaRPr lang="zh-CN" altLang="en-US">
                  <a:ea typeface="华文新魏" pitchFamily="2" charset="-122"/>
                </a:endParaRPr>
              </a:p>
            </p:txBody>
          </p:sp>
          <p:pic>
            <p:nvPicPr>
              <p:cNvPr id="62" name="图片 61" descr="控.png"/>
              <p:cNvPicPr>
                <a:picLocks noChangeAspect="1"/>
              </p:cNvPicPr>
              <p:nvPr/>
            </p:nvPicPr>
            <p:blipFill>
              <a:blip r:embed="rId16" cstate="print"/>
              <a:stretch>
                <a:fillRect/>
              </a:stretch>
            </p:blipFill>
            <p:spPr>
              <a:xfrm>
                <a:off x="6858016" y="4643446"/>
                <a:ext cx="751282" cy="751282"/>
              </a:xfrm>
              <a:prstGeom prst="rect">
                <a:avLst/>
              </a:prstGeom>
              <a:ln>
                <a:noFill/>
              </a:ln>
              <a:effectLst>
                <a:outerShdw blurRad="57785" dist="33020" dir="3180000" algn="ctr">
                  <a:srgbClr val="000000">
                    <a:alpha val="30000"/>
                  </a:srgbClr>
                </a:outerShdw>
              </a:effectLst>
              <a:sp3d prstMaterial="metal">
                <a:bevelT w="38100" h="57150" prst="angle"/>
              </a:sp3d>
            </p:spPr>
          </p:pic>
          <p:sp>
            <p:nvSpPr>
              <p:cNvPr id="63" name="TextBox 62"/>
              <p:cNvSpPr txBox="1"/>
              <p:nvPr/>
            </p:nvSpPr>
            <p:spPr>
              <a:xfrm>
                <a:off x="6572264" y="4572008"/>
                <a:ext cx="595035" cy="634020"/>
              </a:xfrm>
              <a:prstGeom prst="rect">
                <a:avLst/>
              </a:prstGeom>
              <a:noFill/>
              <a:ln>
                <a:noFill/>
              </a:ln>
              <a:effectLst>
                <a:outerShdw blurRad="57785" dist="33020" dir="3180000" algn="ctr">
                  <a:srgbClr val="000000">
                    <a:alpha val="30000"/>
                  </a:srgbClr>
                </a:outerShdw>
              </a:effectLst>
              <a:sp3d prstMaterial="metal">
                <a:bevelT w="38100" h="57150" prst="angle"/>
              </a:sp3d>
            </p:spPr>
            <p:txBody>
              <a:bodyPr wrap="none">
                <a:spAutoFit/>
              </a:bodyPr>
              <a:lstStyle/>
              <a:p>
                <a:pPr algn="ctr">
                  <a:lnSpc>
                    <a:spcPct val="110000"/>
                  </a:lnSpc>
                  <a:spcBef>
                    <a:spcPct val="20000"/>
                  </a:spcBef>
                  <a:buClr>
                    <a:schemeClr val="hlink"/>
                  </a:buClr>
                  <a:buSzPct val="50000"/>
                  <a:buFont typeface="Monotype Sorts" pitchFamily="2" charset="2"/>
                  <a:buNone/>
                  <a:defRPr/>
                </a:pPr>
                <a:r>
                  <a:rPr lang="zh-CN" altLang="en-US" sz="3200" dirty="0">
                    <a:solidFill>
                      <a:schemeClr val="bg2">
                        <a:lumMod val="75000"/>
                        <a:lumOff val="25000"/>
                      </a:schemeClr>
                    </a:solidFill>
                    <a:latin typeface="华文行楷" pitchFamily="2" charset="-122"/>
                    <a:ea typeface="华文行楷" pitchFamily="2" charset="-122"/>
                  </a:rPr>
                  <a:t>控</a:t>
                </a:r>
                <a:endParaRPr lang="zh-CN" altLang="en-US" sz="3200" dirty="0">
                  <a:solidFill>
                    <a:schemeClr val="bg2">
                      <a:lumMod val="75000"/>
                      <a:lumOff val="25000"/>
                    </a:schemeClr>
                  </a:solidFill>
                  <a:latin typeface="华文行楷" pitchFamily="2" charset="-122"/>
                  <a:ea typeface="华文行楷" pitchFamily="2" charset="-122"/>
                </a:endParaRPr>
              </a:p>
            </p:txBody>
          </p:sp>
        </p:grpSp>
      </p:grpSp>
      <p:pic>
        <p:nvPicPr>
          <p:cNvPr id="73" name="Picture 94"/>
          <p:cNvPicPr>
            <a:picLocks noChangeAspect="1" noChangeArrowheads="1" noCrop="1"/>
          </p:cNvPicPr>
          <p:nvPr/>
        </p:nvPicPr>
        <p:blipFill>
          <a:blip r:embed="rId1" cstate="print"/>
          <a:srcRect/>
          <a:stretch>
            <a:fillRect/>
          </a:stretch>
        </p:blipFill>
        <p:spPr bwMode="auto">
          <a:xfrm>
            <a:off x="5940425" y="2276475"/>
            <a:ext cx="706438" cy="792163"/>
          </a:xfrm>
          <a:prstGeom prst="rect">
            <a:avLst/>
          </a:prstGeom>
          <a:noFill/>
          <a:ln w="9525">
            <a:noFill/>
            <a:miter lim="800000"/>
            <a:headEnd/>
            <a:tailEnd/>
          </a:ln>
        </p:spPr>
      </p:pic>
      <p:pic>
        <p:nvPicPr>
          <p:cNvPr id="74" name="Picture 96"/>
          <p:cNvPicPr>
            <a:picLocks noChangeAspect="1" noChangeArrowheads="1" noCrop="1"/>
          </p:cNvPicPr>
          <p:nvPr/>
        </p:nvPicPr>
        <p:blipFill>
          <a:blip r:embed="rId1" cstate="print"/>
          <a:srcRect/>
          <a:stretch>
            <a:fillRect/>
          </a:stretch>
        </p:blipFill>
        <p:spPr bwMode="auto">
          <a:xfrm>
            <a:off x="3851275" y="4724400"/>
            <a:ext cx="706438" cy="792163"/>
          </a:xfrm>
          <a:prstGeom prst="rect">
            <a:avLst/>
          </a:prstGeom>
          <a:noFill/>
          <a:ln w="9525">
            <a:noFill/>
            <a:miter lim="800000"/>
            <a:headEnd/>
            <a:tailEnd/>
          </a:ln>
        </p:spPr>
      </p:pic>
      <p:pic>
        <p:nvPicPr>
          <p:cNvPr id="75" name="Picture 88" descr="E:\ppt备份\新建文件夹 (5)\2G152251233.jpg"/>
          <p:cNvPicPr preferRelativeResize="0">
            <a:picLocks noChangeArrowheads="1"/>
          </p:cNvPicPr>
          <p:nvPr/>
        </p:nvPicPr>
        <p:blipFill>
          <a:blip r:embed="rId17" cstate="print"/>
          <a:srcRect/>
          <a:stretch>
            <a:fillRect/>
          </a:stretch>
        </p:blipFill>
        <p:spPr bwMode="auto">
          <a:xfrm>
            <a:off x="3995738" y="5387975"/>
            <a:ext cx="1317625" cy="814388"/>
          </a:xfrm>
          <a:prstGeom prst="rect">
            <a:avLst/>
          </a:prstGeom>
          <a:noFill/>
          <a:ln w="38100" cap="sq">
            <a:solidFill>
              <a:srgbClr val="000000"/>
            </a:solidFill>
            <a:miter lim="800000"/>
            <a:headEnd/>
            <a:tailEnd/>
          </a:ln>
        </p:spPr>
      </p:pic>
      <p:pic>
        <p:nvPicPr>
          <p:cNvPr id="76" name="Picture 95"/>
          <p:cNvPicPr>
            <a:picLocks noChangeAspect="1" noChangeArrowheads="1" noCrop="1"/>
          </p:cNvPicPr>
          <p:nvPr/>
        </p:nvPicPr>
        <p:blipFill>
          <a:blip r:embed="rId1" cstate="print"/>
          <a:srcRect/>
          <a:stretch>
            <a:fillRect/>
          </a:stretch>
        </p:blipFill>
        <p:spPr bwMode="auto">
          <a:xfrm>
            <a:off x="6011863" y="4724400"/>
            <a:ext cx="706437" cy="792163"/>
          </a:xfrm>
          <a:prstGeom prst="rect">
            <a:avLst/>
          </a:prstGeom>
          <a:noFill/>
          <a:ln w="9525">
            <a:noFill/>
            <a:miter lim="800000"/>
            <a:headEnd/>
            <a:tailEnd/>
          </a:ln>
        </p:spPr>
      </p:pic>
      <p:pic>
        <p:nvPicPr>
          <p:cNvPr id="77" name="Picture 89" descr="E:\ppt备份\新建文件夹 (5)\DSC08813.jpg"/>
          <p:cNvPicPr preferRelativeResize="0">
            <a:picLocks noChangeArrowheads="1"/>
          </p:cNvPicPr>
          <p:nvPr/>
        </p:nvPicPr>
        <p:blipFill>
          <a:blip r:embed="rId18" cstate="print"/>
          <a:srcRect/>
          <a:stretch>
            <a:fillRect/>
          </a:stretch>
        </p:blipFill>
        <p:spPr bwMode="auto">
          <a:xfrm>
            <a:off x="6038850" y="5402263"/>
            <a:ext cx="1317625" cy="812800"/>
          </a:xfrm>
          <a:prstGeom prst="rect">
            <a:avLst/>
          </a:prstGeom>
          <a:noFill/>
          <a:ln w="38100" cap="sq">
            <a:solidFill>
              <a:srgbClr val="000000"/>
            </a:solidFill>
            <a:miter lim="800000"/>
            <a:headEnd/>
            <a:tailEnd/>
          </a:ln>
        </p:spPr>
      </p:pic>
      <p:pic>
        <p:nvPicPr>
          <p:cNvPr id="78" name="Picture 3" descr="E:\ppt备份\新建文件夹 (5)\images.jpg"/>
          <p:cNvPicPr preferRelativeResize="0">
            <a:picLocks noChangeArrowheads="1"/>
          </p:cNvPicPr>
          <p:nvPr/>
        </p:nvPicPr>
        <p:blipFill>
          <a:blip r:embed="rId19" cstate="print"/>
          <a:srcRect/>
          <a:stretch>
            <a:fillRect/>
          </a:stretch>
        </p:blipFill>
        <p:spPr bwMode="auto">
          <a:xfrm>
            <a:off x="6038850" y="1628775"/>
            <a:ext cx="1317625" cy="812800"/>
          </a:xfrm>
          <a:prstGeom prst="rect">
            <a:avLst/>
          </a:prstGeom>
          <a:noFill/>
          <a:ln w="38100" cap="sq">
            <a:solidFill>
              <a:srgbClr val="000000"/>
            </a:solidFill>
            <a:miter lim="800000"/>
            <a:headEnd/>
            <a:tailEnd/>
          </a:ln>
        </p:spPr>
      </p:pic>
      <p:sp>
        <p:nvSpPr>
          <p:cNvPr id="79" name="Text Box 97"/>
          <p:cNvSpPr txBox="1">
            <a:spLocks noChangeArrowheads="1"/>
          </p:cNvSpPr>
          <p:nvPr/>
        </p:nvSpPr>
        <p:spPr bwMode="auto">
          <a:xfrm>
            <a:off x="457624" y="294127"/>
            <a:ext cx="8496300" cy="1046440"/>
          </a:xfrm>
          <a:prstGeom prst="rect">
            <a:avLst/>
          </a:prstGeom>
          <a:solidFill>
            <a:schemeClr val="accent2"/>
          </a:solidFill>
          <a:ln w="9525">
            <a:noFill/>
            <a:miter lim="800000"/>
          </a:ln>
          <a:effectLst>
            <a:outerShdw dist="107763" dir="13500000" algn="ctr" rotWithShape="0">
              <a:srgbClr val="808080">
                <a:alpha val="50000"/>
              </a:srgbClr>
            </a:outerShdw>
          </a:effectLst>
        </p:spPr>
        <p:txBody>
          <a:bodyPr>
            <a:spAutoFit/>
          </a:bodyPr>
          <a:lstStyle/>
          <a:p>
            <a:pPr eaLnBrk="0" hangingPunct="0">
              <a:spcBef>
                <a:spcPts val="0"/>
              </a:spcBef>
              <a:defRPr/>
            </a:pPr>
            <a:r>
              <a:rPr lang="zh-CN" altLang="en-US" sz="3200" b="0" dirty="0">
                <a:solidFill>
                  <a:srgbClr val="FF0000"/>
                </a:solidFill>
                <a:ea typeface="华文行楷" pitchFamily="2" charset="-122"/>
              </a:rPr>
              <a:t> </a:t>
            </a:r>
            <a:r>
              <a:rPr lang="zh-CN" altLang="en-US" b="0" dirty="0">
                <a:solidFill>
                  <a:srgbClr val="800000"/>
                </a:solidFill>
                <a:ea typeface="华文行楷" pitchFamily="2" charset="-122"/>
              </a:rPr>
              <a:t>感</a:t>
            </a:r>
            <a:r>
              <a:rPr lang="en-US" altLang="zh-CN" b="0" dirty="0">
                <a:solidFill>
                  <a:srgbClr val="800000"/>
                </a:solidFill>
                <a:ea typeface="华文行楷" pitchFamily="2" charset="-122"/>
              </a:rPr>
              <a:t>:</a:t>
            </a:r>
            <a:r>
              <a:rPr lang="en-US" altLang="zh-CN" b="0" dirty="0">
                <a:solidFill>
                  <a:srgbClr val="FF0000"/>
                </a:solidFill>
                <a:ea typeface="华文行楷" pitchFamily="2" charset="-122"/>
              </a:rPr>
              <a:t>  </a:t>
            </a:r>
            <a:r>
              <a:rPr lang="zh-CN" altLang="en-US" b="0" dirty="0">
                <a:solidFill>
                  <a:srgbClr val="0000FF"/>
                </a:solidFill>
                <a:ea typeface="华文行楷" pitchFamily="2" charset="-122"/>
              </a:rPr>
              <a:t>使用各种类型感知器，协同地感知物理世界</a:t>
            </a:r>
            <a:endParaRPr lang="zh-CN" altLang="en-US" b="0" dirty="0">
              <a:solidFill>
                <a:srgbClr val="0000FF"/>
              </a:solidFill>
              <a:ea typeface="华文行楷" pitchFamily="2" charset="-122"/>
            </a:endParaRPr>
          </a:p>
          <a:p>
            <a:pPr eaLnBrk="0" hangingPunct="0">
              <a:spcBef>
                <a:spcPts val="0"/>
              </a:spcBef>
              <a:defRPr/>
            </a:pPr>
            <a:r>
              <a:rPr lang="zh-CN" altLang="en-US" b="0" dirty="0">
                <a:solidFill>
                  <a:srgbClr val="0000FF"/>
                </a:solidFill>
                <a:ea typeface="华文行楷" pitchFamily="2" charset="-122"/>
              </a:rPr>
              <a:t>        状态</a:t>
            </a:r>
            <a:r>
              <a:rPr lang="en-US" altLang="zh-CN" b="0" dirty="0">
                <a:solidFill>
                  <a:srgbClr val="0000FF"/>
                </a:solidFill>
                <a:ea typeface="华文行楷" pitchFamily="2" charset="-122"/>
              </a:rPr>
              <a:t>, </a:t>
            </a:r>
            <a:r>
              <a:rPr lang="zh-CN" altLang="en-US" b="0" dirty="0">
                <a:solidFill>
                  <a:srgbClr val="0000FF"/>
                </a:solidFill>
                <a:ea typeface="华文行楷" pitchFamily="2" charset="-122"/>
              </a:rPr>
              <a:t>并把感知信息发送的信息世界</a:t>
            </a:r>
            <a:r>
              <a:rPr lang="en-US" altLang="zh-CN" b="0" dirty="0">
                <a:solidFill>
                  <a:srgbClr val="0000FF"/>
                </a:solidFill>
              </a:rPr>
              <a:t>.</a:t>
            </a:r>
            <a:endParaRPr lang="en-US" altLang="zh-CN" dirty="0">
              <a:solidFill>
                <a:srgbClr val="0000FF"/>
              </a:solidFill>
            </a:endParaRPr>
          </a:p>
        </p:txBody>
      </p:sp>
      <p:sp>
        <p:nvSpPr>
          <p:cNvPr id="80" name="Text Box 99"/>
          <p:cNvSpPr txBox="1">
            <a:spLocks noChangeArrowheads="1"/>
          </p:cNvSpPr>
          <p:nvPr/>
        </p:nvSpPr>
        <p:spPr bwMode="auto">
          <a:xfrm>
            <a:off x="506444" y="285728"/>
            <a:ext cx="8494712" cy="1046440"/>
          </a:xfrm>
          <a:prstGeom prst="rect">
            <a:avLst/>
          </a:prstGeom>
          <a:solidFill>
            <a:schemeClr val="accent2"/>
          </a:solidFill>
          <a:ln w="9525">
            <a:noFill/>
            <a:miter lim="800000"/>
          </a:ln>
          <a:effectLst>
            <a:outerShdw dist="107763" dir="13500000" algn="ctr" rotWithShape="0">
              <a:srgbClr val="808080">
                <a:alpha val="50000"/>
              </a:srgbClr>
            </a:outerShdw>
          </a:effectLst>
        </p:spPr>
        <p:txBody>
          <a:bodyPr>
            <a:spAutoFit/>
          </a:bodyPr>
          <a:lstStyle/>
          <a:p>
            <a:pPr eaLnBrk="0" hangingPunct="0">
              <a:spcBef>
                <a:spcPts val="0"/>
              </a:spcBef>
              <a:defRPr/>
            </a:pPr>
            <a:r>
              <a:rPr lang="zh-CN" altLang="en-US" sz="3200" b="0">
                <a:solidFill>
                  <a:srgbClr val="FF0000"/>
                </a:solidFill>
                <a:ea typeface="华文行楷" pitchFamily="2" charset="-122"/>
              </a:rPr>
              <a:t> </a:t>
            </a:r>
            <a:r>
              <a:rPr lang="zh-CN" altLang="en-US" b="0">
                <a:solidFill>
                  <a:srgbClr val="800000"/>
                </a:solidFill>
                <a:ea typeface="华文行楷" pitchFamily="2" charset="-122"/>
              </a:rPr>
              <a:t>联</a:t>
            </a:r>
            <a:r>
              <a:rPr lang="en-US" altLang="zh-CN" b="0">
                <a:solidFill>
                  <a:srgbClr val="800000"/>
                </a:solidFill>
                <a:ea typeface="华文行楷" pitchFamily="2" charset="-122"/>
              </a:rPr>
              <a:t>: </a:t>
            </a:r>
            <a:r>
              <a:rPr lang="en-US" altLang="zh-CN" b="0">
                <a:solidFill>
                  <a:srgbClr val="0000FF"/>
                </a:solidFill>
                <a:ea typeface="华文行楷" pitchFamily="2" charset="-122"/>
              </a:rPr>
              <a:t> </a:t>
            </a:r>
            <a:r>
              <a:rPr lang="zh-CN" altLang="en-US" b="0">
                <a:solidFill>
                  <a:srgbClr val="0000FF"/>
                </a:solidFill>
                <a:ea typeface="华文行楷" pitchFamily="2" charset="-122"/>
              </a:rPr>
              <a:t>用网络使</a:t>
            </a:r>
            <a:r>
              <a:rPr lang="zh-CN" altLang="en-US" b="0">
                <a:solidFill>
                  <a:srgbClr val="0000FF"/>
                </a:solidFill>
                <a:latin typeface="华文行楷" pitchFamily="2" charset="-122"/>
                <a:ea typeface="华文行楷" pitchFamily="2" charset="-122"/>
              </a:rPr>
              <a:t>信息与物理世界中的对象互联互通</a:t>
            </a:r>
            <a:r>
              <a:rPr lang="en-US" altLang="zh-CN" b="0">
                <a:solidFill>
                  <a:srgbClr val="0000FF"/>
                </a:solidFill>
                <a:latin typeface="Times New Roman" pitchFamily="18" charset="0"/>
                <a:ea typeface="华文行楷" pitchFamily="2" charset="-122"/>
              </a:rPr>
              <a:t>, </a:t>
            </a:r>
            <a:endParaRPr lang="en-US" altLang="zh-CN" b="0">
              <a:solidFill>
                <a:srgbClr val="0000FF"/>
              </a:solidFill>
              <a:latin typeface="Times New Roman" pitchFamily="18" charset="0"/>
              <a:ea typeface="华文行楷" pitchFamily="2" charset="-122"/>
            </a:endParaRPr>
          </a:p>
          <a:p>
            <a:pPr eaLnBrk="0" hangingPunct="0">
              <a:spcBef>
                <a:spcPts val="0"/>
              </a:spcBef>
              <a:defRPr/>
            </a:pPr>
            <a:r>
              <a:rPr lang="zh-CN" altLang="en-US" b="0">
                <a:solidFill>
                  <a:srgbClr val="0000FF"/>
                </a:solidFill>
                <a:latin typeface="Times New Roman" pitchFamily="18" charset="0"/>
                <a:ea typeface="华文行楷" pitchFamily="2" charset="-122"/>
              </a:rPr>
              <a:t>        </a:t>
            </a:r>
            <a:r>
              <a:rPr lang="zh-CN" altLang="en-US" b="0">
                <a:solidFill>
                  <a:srgbClr val="0000FF"/>
                </a:solidFill>
                <a:latin typeface="华文行楷" pitchFamily="2" charset="-122"/>
                <a:ea typeface="华文行楷" pitchFamily="2" charset="-122"/>
              </a:rPr>
              <a:t>实现信息交换</a:t>
            </a:r>
            <a:r>
              <a:rPr lang="en-US" altLang="zh-CN" b="0">
                <a:solidFill>
                  <a:srgbClr val="0000FF"/>
                </a:solidFill>
                <a:latin typeface="Times New Roman" pitchFamily="18" charset="0"/>
                <a:ea typeface="华文行楷" pitchFamily="2" charset="-122"/>
              </a:rPr>
              <a:t>, </a:t>
            </a:r>
            <a:r>
              <a:rPr lang="zh-CN" altLang="en-US" b="0">
                <a:solidFill>
                  <a:srgbClr val="0000FF"/>
                </a:solidFill>
                <a:latin typeface="华文行楷" pitchFamily="2" charset="-122"/>
                <a:ea typeface="华文行楷" pitchFamily="2" charset="-122"/>
              </a:rPr>
              <a:t>支持协同感知和协同控制</a:t>
            </a:r>
            <a:r>
              <a:rPr lang="en-US" altLang="zh-CN" b="0">
                <a:solidFill>
                  <a:srgbClr val="0000FF"/>
                </a:solidFill>
                <a:latin typeface="华文行楷" pitchFamily="2" charset="-122"/>
                <a:ea typeface="华文行楷" pitchFamily="2" charset="-122"/>
              </a:rPr>
              <a:t>.</a:t>
            </a:r>
            <a:endParaRPr lang="en-US" altLang="zh-CN" b="0">
              <a:solidFill>
                <a:srgbClr val="0000FF"/>
              </a:solidFill>
              <a:latin typeface="华文行楷" pitchFamily="2" charset="-122"/>
              <a:ea typeface="华文行楷" pitchFamily="2" charset="-122"/>
            </a:endParaRPr>
          </a:p>
        </p:txBody>
      </p:sp>
      <p:sp>
        <p:nvSpPr>
          <p:cNvPr id="81" name="Text Box 100"/>
          <p:cNvSpPr txBox="1">
            <a:spLocks noChangeArrowheads="1"/>
          </p:cNvSpPr>
          <p:nvPr/>
        </p:nvSpPr>
        <p:spPr bwMode="auto">
          <a:xfrm>
            <a:off x="500034" y="319072"/>
            <a:ext cx="8424862" cy="1046440"/>
          </a:xfrm>
          <a:prstGeom prst="rect">
            <a:avLst/>
          </a:prstGeom>
          <a:solidFill>
            <a:schemeClr val="accent2"/>
          </a:solidFill>
          <a:ln w="9525">
            <a:noFill/>
            <a:miter lim="800000"/>
          </a:ln>
          <a:effectLst>
            <a:outerShdw dist="107763" dir="13500000" algn="ctr" rotWithShape="0">
              <a:srgbClr val="808080">
                <a:alpha val="50000"/>
              </a:srgbClr>
            </a:outerShdw>
          </a:effectLst>
        </p:spPr>
        <p:txBody>
          <a:bodyPr>
            <a:spAutoFit/>
          </a:bodyPr>
          <a:lstStyle/>
          <a:p>
            <a:pPr eaLnBrk="0" hangingPunct="0">
              <a:spcBef>
                <a:spcPts val="0"/>
              </a:spcBef>
              <a:defRPr/>
            </a:pPr>
            <a:r>
              <a:rPr lang="zh-CN" altLang="en-US" sz="3200" b="0">
                <a:solidFill>
                  <a:srgbClr val="FF0000"/>
                </a:solidFill>
                <a:ea typeface="华文行楷" pitchFamily="2" charset="-122"/>
              </a:rPr>
              <a:t> </a:t>
            </a:r>
            <a:r>
              <a:rPr lang="zh-CN" altLang="en-US" b="0">
                <a:solidFill>
                  <a:srgbClr val="800000"/>
                </a:solidFill>
                <a:ea typeface="华文行楷" pitchFamily="2" charset="-122"/>
              </a:rPr>
              <a:t>知</a:t>
            </a:r>
            <a:r>
              <a:rPr lang="en-US" altLang="zh-CN" b="0">
                <a:solidFill>
                  <a:srgbClr val="800000"/>
                </a:solidFill>
                <a:ea typeface="华文行楷" pitchFamily="2" charset="-122"/>
              </a:rPr>
              <a:t>:  </a:t>
            </a:r>
            <a:r>
              <a:rPr lang="zh-CN" altLang="en-US" b="0">
                <a:solidFill>
                  <a:srgbClr val="0000FF"/>
                </a:solidFill>
                <a:ea typeface="华文行楷" pitchFamily="2" charset="-122"/>
              </a:rPr>
              <a:t>通过认知系统对感知数据的认知计算，准确</a:t>
            </a:r>
            <a:endParaRPr lang="zh-CN" altLang="en-US" b="0">
              <a:solidFill>
                <a:srgbClr val="0000FF"/>
              </a:solidFill>
              <a:ea typeface="华文行楷" pitchFamily="2" charset="-122"/>
            </a:endParaRPr>
          </a:p>
          <a:p>
            <a:pPr eaLnBrk="0" hangingPunct="0">
              <a:spcBef>
                <a:spcPts val="0"/>
              </a:spcBef>
              <a:defRPr/>
            </a:pPr>
            <a:r>
              <a:rPr lang="zh-CN" altLang="en-US" b="0">
                <a:solidFill>
                  <a:srgbClr val="0000FF"/>
                </a:solidFill>
                <a:ea typeface="华文行楷" pitchFamily="2" charset="-122"/>
              </a:rPr>
              <a:t>         地理解物理世界</a:t>
            </a:r>
            <a:r>
              <a:rPr lang="en-US" altLang="zh-CN" b="0">
                <a:solidFill>
                  <a:srgbClr val="0000FF"/>
                </a:solidFill>
                <a:latin typeface="华文行楷" pitchFamily="2" charset="-122"/>
                <a:ea typeface="华文行楷" pitchFamily="2" charset="-122"/>
              </a:rPr>
              <a:t>. </a:t>
            </a:r>
            <a:endParaRPr lang="en-US" altLang="zh-CN" b="0">
              <a:solidFill>
                <a:srgbClr val="0000FF"/>
              </a:solidFill>
              <a:latin typeface="华文行楷" pitchFamily="2" charset="-122"/>
              <a:ea typeface="华文行楷" pitchFamily="2" charset="-122"/>
            </a:endParaRPr>
          </a:p>
        </p:txBody>
      </p:sp>
      <p:sp>
        <p:nvSpPr>
          <p:cNvPr id="82" name="Text Box 101"/>
          <p:cNvSpPr txBox="1">
            <a:spLocks noChangeArrowheads="1"/>
          </p:cNvSpPr>
          <p:nvPr/>
        </p:nvSpPr>
        <p:spPr bwMode="auto">
          <a:xfrm>
            <a:off x="316851" y="304558"/>
            <a:ext cx="8640763" cy="1046440"/>
          </a:xfrm>
          <a:prstGeom prst="rect">
            <a:avLst/>
          </a:prstGeom>
          <a:solidFill>
            <a:schemeClr val="accent2"/>
          </a:solidFill>
          <a:ln w="9525">
            <a:noFill/>
            <a:miter lim="800000"/>
          </a:ln>
          <a:effectLst>
            <a:outerShdw dist="107763" dir="13500000" algn="ctr" rotWithShape="0">
              <a:srgbClr val="808080">
                <a:alpha val="50000"/>
              </a:srgbClr>
            </a:outerShdw>
          </a:effectLst>
        </p:spPr>
        <p:txBody>
          <a:bodyPr>
            <a:spAutoFit/>
          </a:bodyPr>
          <a:lstStyle/>
          <a:p>
            <a:pPr eaLnBrk="0" hangingPunct="0">
              <a:spcBef>
                <a:spcPts val="0"/>
              </a:spcBef>
              <a:defRPr/>
            </a:pPr>
            <a:r>
              <a:rPr lang="zh-CN" altLang="en-US" sz="3200" b="0" dirty="0">
                <a:solidFill>
                  <a:srgbClr val="FF0000"/>
                </a:solidFill>
                <a:ea typeface="华文行楷" pitchFamily="2" charset="-122"/>
              </a:rPr>
              <a:t> </a:t>
            </a:r>
            <a:r>
              <a:rPr lang="zh-CN" altLang="en-US" b="0" dirty="0">
                <a:solidFill>
                  <a:srgbClr val="800000"/>
                </a:solidFill>
                <a:ea typeface="华文行楷" pitchFamily="2" charset="-122"/>
              </a:rPr>
              <a:t>控</a:t>
            </a:r>
            <a:r>
              <a:rPr lang="en-US" altLang="zh-CN" b="0" dirty="0">
                <a:solidFill>
                  <a:srgbClr val="800000"/>
                </a:solidFill>
                <a:ea typeface="华文行楷" pitchFamily="2" charset="-122"/>
              </a:rPr>
              <a:t>:  </a:t>
            </a:r>
            <a:r>
              <a:rPr lang="zh-CN" altLang="en-US" b="0" dirty="0">
                <a:solidFill>
                  <a:srgbClr val="0000FF"/>
                </a:solidFill>
                <a:ea typeface="华文行楷" pitchFamily="2" charset="-122"/>
              </a:rPr>
              <a:t>控制系统依据认知结果</a:t>
            </a:r>
            <a:r>
              <a:rPr lang="en-US" altLang="zh-CN" b="0" dirty="0">
                <a:solidFill>
                  <a:srgbClr val="0000FF"/>
                </a:solidFill>
                <a:ea typeface="华文行楷" pitchFamily="2" charset="-122"/>
              </a:rPr>
              <a:t>, </a:t>
            </a:r>
            <a:r>
              <a:rPr lang="zh-CN" altLang="en-US" b="0" dirty="0">
                <a:solidFill>
                  <a:srgbClr val="0000FF"/>
                </a:solidFill>
                <a:ea typeface="华文行楷" pitchFamily="2" charset="-122"/>
              </a:rPr>
              <a:t>确定控制策略</a:t>
            </a:r>
            <a:r>
              <a:rPr lang="en-US" altLang="zh-CN" b="0" dirty="0">
                <a:solidFill>
                  <a:srgbClr val="0000FF"/>
                </a:solidFill>
                <a:ea typeface="华文行楷" pitchFamily="2" charset="-122"/>
              </a:rPr>
              <a:t>, </a:t>
            </a:r>
            <a:r>
              <a:rPr lang="zh-CN" altLang="en-US" b="0" dirty="0">
                <a:solidFill>
                  <a:srgbClr val="0000FF"/>
                </a:solidFill>
                <a:ea typeface="华文行楷" pitchFamily="2" charset="-122"/>
              </a:rPr>
              <a:t>发送控 </a:t>
            </a:r>
            <a:endParaRPr lang="zh-CN" altLang="en-US" b="0" dirty="0">
              <a:solidFill>
                <a:srgbClr val="0000FF"/>
              </a:solidFill>
              <a:ea typeface="华文行楷" pitchFamily="2" charset="-122"/>
            </a:endParaRPr>
          </a:p>
          <a:p>
            <a:pPr eaLnBrk="0" hangingPunct="0">
              <a:spcBef>
                <a:spcPts val="0"/>
              </a:spcBef>
              <a:defRPr/>
            </a:pPr>
            <a:r>
              <a:rPr lang="zh-CN" altLang="en-US" b="0" dirty="0">
                <a:solidFill>
                  <a:srgbClr val="0000FF"/>
                </a:solidFill>
                <a:ea typeface="华文行楷" pitchFamily="2" charset="-122"/>
              </a:rPr>
              <a:t>        制指令</a:t>
            </a:r>
            <a:r>
              <a:rPr lang="en-US" altLang="zh-CN" b="0" dirty="0">
                <a:solidFill>
                  <a:srgbClr val="0000FF"/>
                </a:solidFill>
                <a:ea typeface="华文行楷" pitchFamily="2" charset="-122"/>
              </a:rPr>
              <a:t>, </a:t>
            </a:r>
            <a:r>
              <a:rPr lang="zh-CN" altLang="en-US" b="0" dirty="0">
                <a:solidFill>
                  <a:srgbClr val="0000FF"/>
                </a:solidFill>
                <a:ea typeface="华文行楷" pitchFamily="2" charset="-122"/>
              </a:rPr>
              <a:t>指挥多种执行器协同控制物理世界</a:t>
            </a:r>
            <a:r>
              <a:rPr lang="en-US" altLang="zh-CN" b="0" dirty="0">
                <a:solidFill>
                  <a:srgbClr val="0000FF"/>
                </a:solidFill>
                <a:ea typeface="华文行楷" pitchFamily="2" charset="-122"/>
              </a:rPr>
              <a:t>.</a:t>
            </a:r>
            <a:endParaRPr lang="en-US" altLang="zh-CN" b="0" dirty="0">
              <a:solidFill>
                <a:srgbClr val="0000FF"/>
              </a:solidFill>
              <a:ea typeface="华文行楷"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repeatCount="indefinite"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1000"/>
                                        <p:tgtEl>
                                          <p:spTgt spid="42"/>
                                        </p:tgtEl>
                                      </p:cBhvr>
                                    </p:animEffect>
                                  </p:childTnLst>
                                </p:cTn>
                              </p:par>
                              <p:par>
                                <p:cTn id="8" presetID="22" presetClass="entr" presetSubtype="1" repeatCount="indefinite"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up)">
                                      <p:cBhvr>
                                        <p:cTn id="10" dur="1000"/>
                                        <p:tgtEl>
                                          <p:spTgt spid="49"/>
                                        </p:tgtEl>
                                      </p:cBhvr>
                                    </p:animEffect>
                                  </p:childTnLst>
                                </p:cTn>
                              </p:par>
                              <p:par>
                                <p:cTn id="11" presetID="22" presetClass="entr" presetSubtype="4" repeatCount="indefinite"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1000"/>
                                        <p:tgtEl>
                                          <p:spTgt spid="41"/>
                                        </p:tgtEl>
                                      </p:cBhvr>
                                    </p:animEffect>
                                  </p:childTnLst>
                                </p:cTn>
                              </p:par>
                              <p:par>
                                <p:cTn id="14" presetID="22" presetClass="entr" presetSubtype="4" repeatCount="indefinite"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1000"/>
                                        <p:tgtEl>
                                          <p:spTgt spid="39"/>
                                        </p:tgtEl>
                                      </p:cBhvr>
                                    </p:animEffect>
                                  </p:childTnLst>
                                </p:cTn>
                              </p:par>
                              <p:par>
                                <p:cTn id="17" presetID="22" presetClass="entr" presetSubtype="2" repeatCount="indefinite"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right)">
                                      <p:cBhvr>
                                        <p:cTn id="19" dur="1000"/>
                                        <p:tgtEl>
                                          <p:spTgt spid="46"/>
                                        </p:tgtEl>
                                      </p:cBhvr>
                                    </p:animEffect>
                                  </p:childTnLst>
                                </p:cTn>
                              </p:par>
                              <p:par>
                                <p:cTn id="20" presetID="22" presetClass="entr" presetSubtype="2" repeatCount="indefinite"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right)">
                                      <p:cBhvr>
                                        <p:cTn id="22" dur="1000"/>
                                        <p:tgtEl>
                                          <p:spTgt spid="45"/>
                                        </p:tgtEl>
                                      </p:cBhvr>
                                    </p:animEffect>
                                  </p:childTnLst>
                                </p:cTn>
                              </p:par>
                              <p:par>
                                <p:cTn id="23" presetID="22" presetClass="entr" presetSubtype="2" repeatCount="indefinite"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right)">
                                      <p:cBhvr>
                                        <p:cTn id="25" dur="1000"/>
                                        <p:tgtEl>
                                          <p:spTgt spid="44"/>
                                        </p:tgtEl>
                                      </p:cBhvr>
                                    </p:animEffect>
                                  </p:childTnLst>
                                </p:cTn>
                              </p:par>
                              <p:par>
                                <p:cTn id="26" presetID="22" presetClass="entr" presetSubtype="2" repeatCount="indefinite"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right)">
                                      <p:cBhvr>
                                        <p:cTn id="28" dur="1000"/>
                                        <p:tgtEl>
                                          <p:spTgt spid="43"/>
                                        </p:tgtEl>
                                      </p:cBhvr>
                                    </p:animEffect>
                                  </p:childTnLst>
                                </p:cTn>
                              </p:par>
                              <p:par>
                                <p:cTn id="29" presetID="22" presetClass="entr" presetSubtype="2" repeatCount="indefinite"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right)">
                                      <p:cBhvr>
                                        <p:cTn id="31" dur="1000"/>
                                        <p:tgtEl>
                                          <p:spTgt spid="47"/>
                                        </p:tgtEl>
                                      </p:cBhvr>
                                    </p:animEffect>
                                  </p:childTnLst>
                                </p:cTn>
                              </p:par>
                              <p:par>
                                <p:cTn id="32" presetID="22" presetClass="entr" presetSubtype="2" repeatCount="indefinite"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right)">
                                      <p:cBhvr>
                                        <p:cTn id="34" dur="1000"/>
                                        <p:tgtEl>
                                          <p:spTgt spid="48"/>
                                        </p:tgtEl>
                                      </p:cBhvr>
                                    </p:animEffect>
                                  </p:childTnLst>
                                </p:cTn>
                              </p:par>
                              <p:par>
                                <p:cTn id="35" presetID="22" presetClass="entr" presetSubtype="8" repeatCount="indefinite"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1000"/>
                                        <p:tgtEl>
                                          <p:spTgt spid="26"/>
                                        </p:tgtEl>
                                      </p:cBhvr>
                                    </p:animEffect>
                                  </p:childTnLst>
                                </p:cTn>
                              </p:par>
                              <p:par>
                                <p:cTn id="38" presetID="22" presetClass="entr" presetSubtype="8" repeatCount="indefinite"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1000"/>
                                        <p:tgtEl>
                                          <p:spTgt spid="33"/>
                                        </p:tgtEl>
                                      </p:cBhvr>
                                    </p:animEffect>
                                  </p:childTnLst>
                                </p:cTn>
                              </p:par>
                              <p:par>
                                <p:cTn id="41" presetID="22" presetClass="entr" presetSubtype="8" repeatCount="indefinite"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1000"/>
                                        <p:tgtEl>
                                          <p:spTgt spid="27"/>
                                        </p:tgtEl>
                                      </p:cBhvr>
                                    </p:animEffect>
                                  </p:childTnLst>
                                </p:cTn>
                              </p:par>
                              <p:par>
                                <p:cTn id="44" presetID="22" presetClass="entr" presetSubtype="8" repeatCount="indefinite"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1000"/>
                                        <p:tgtEl>
                                          <p:spTgt spid="34"/>
                                        </p:tgtEl>
                                      </p:cBhvr>
                                    </p:animEffect>
                                  </p:childTnLst>
                                </p:cTn>
                              </p:par>
                              <p:par>
                                <p:cTn id="47" presetID="22" presetClass="entr" presetSubtype="8" repeatCount="indefinite"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1000"/>
                                        <p:tgtEl>
                                          <p:spTgt spid="28"/>
                                        </p:tgtEl>
                                      </p:cBhvr>
                                    </p:animEffect>
                                  </p:childTnLst>
                                </p:cTn>
                              </p:par>
                              <p:par>
                                <p:cTn id="50" presetID="22" presetClass="entr" presetSubtype="8" repeatCount="indefinite"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1000"/>
                                        <p:tgtEl>
                                          <p:spTgt spid="35"/>
                                        </p:tgtEl>
                                      </p:cBhvr>
                                    </p:animEffect>
                                  </p:childTnLst>
                                </p:cTn>
                              </p:par>
                              <p:par>
                                <p:cTn id="53" presetID="22" presetClass="entr" presetSubtype="8" repeatCount="indefinite"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1000"/>
                                        <p:tgtEl>
                                          <p:spTgt spid="29"/>
                                        </p:tgtEl>
                                      </p:cBhvr>
                                    </p:animEffect>
                                  </p:childTnLst>
                                </p:cTn>
                              </p:par>
                              <p:par>
                                <p:cTn id="56" presetID="22" presetClass="entr" presetSubtype="8" repeatCount="indefinite"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left)">
                                      <p:cBhvr>
                                        <p:cTn id="58" dur="1000"/>
                                        <p:tgtEl>
                                          <p:spTgt spid="36"/>
                                        </p:tgtEl>
                                      </p:cBhvr>
                                    </p:animEffect>
                                  </p:childTnLst>
                                </p:cTn>
                              </p:par>
                              <p:par>
                                <p:cTn id="59" presetID="22" presetClass="entr" presetSubtype="8" repeatCount="indefinite"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1000"/>
                                        <p:tgtEl>
                                          <p:spTgt spid="30"/>
                                        </p:tgtEl>
                                      </p:cBhvr>
                                    </p:animEffect>
                                  </p:childTnLst>
                                </p:cTn>
                              </p:par>
                              <p:par>
                                <p:cTn id="62" presetID="22" presetClass="entr" presetSubtype="8" repeatCount="indefinite"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left)">
                                      <p:cBhvr>
                                        <p:cTn id="64" dur="1000"/>
                                        <p:tgtEl>
                                          <p:spTgt spid="37"/>
                                        </p:tgtEl>
                                      </p:cBhvr>
                                    </p:animEffect>
                                  </p:childTnLst>
                                </p:cTn>
                              </p:par>
                              <p:par>
                                <p:cTn id="65" presetID="22" presetClass="entr" presetSubtype="4" repeatCount="indefinite"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down)">
                                      <p:cBhvr>
                                        <p:cTn id="67" dur="1000"/>
                                        <p:tgtEl>
                                          <p:spTgt spid="40"/>
                                        </p:tgtEl>
                                      </p:cBhvr>
                                    </p:animEffect>
                                  </p:childTnLst>
                                </p:cTn>
                              </p:par>
                              <p:par>
                                <p:cTn id="68" presetID="22" presetClass="entr" presetSubtype="4" repeatCount="indefinite"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down)">
                                      <p:cBhvr>
                                        <p:cTn id="70" dur="1000"/>
                                        <p:tgtEl>
                                          <p:spTgt spid="31"/>
                                        </p:tgtEl>
                                      </p:cBhvr>
                                    </p:animEffect>
                                  </p:childTnLst>
                                </p:cTn>
                              </p:par>
                              <p:par>
                                <p:cTn id="71" presetID="22" presetClass="entr" presetSubtype="1" repeatCount="indefinite"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up)">
                                      <p:cBhvr>
                                        <p:cTn id="73" dur="1000"/>
                                        <p:tgtEl>
                                          <p:spTgt spid="38"/>
                                        </p:tgtEl>
                                      </p:cBhvr>
                                    </p:animEffect>
                                  </p:childTnLst>
                                </p:cTn>
                              </p:par>
                              <p:par>
                                <p:cTn id="74" presetID="22" presetClass="entr" presetSubtype="1" repeatCount="indefinite"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up)">
                                      <p:cBhvr>
                                        <p:cTn id="76" dur="10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right)">
                                      <p:cBhvr>
                                        <p:cTn id="81" dur="500"/>
                                        <p:tgtEl>
                                          <p:spTgt spid="56"/>
                                        </p:tgtEl>
                                      </p:cBhvr>
                                    </p:animEffect>
                                  </p:childTnLst>
                                </p:cTn>
                              </p:par>
                            </p:childTnLst>
                          </p:cTn>
                        </p:par>
                      </p:childTnLst>
                    </p:cTn>
                  </p:par>
                  <p:par>
                    <p:cTn id="82" fill="hold">
                      <p:stCondLst>
                        <p:cond delay="indefinite"/>
                      </p:stCondLst>
                      <p:childTnLst>
                        <p:par>
                          <p:cTn id="83" fill="hold">
                            <p:stCondLst>
                              <p:cond delay="0"/>
                            </p:stCondLst>
                            <p:childTnLst>
                              <p:par>
                                <p:cTn id="84" presetID="25" presetClass="entr" presetSubtype="0" fill="hold" grpId="0" nodeType="clickEffect">
                                  <p:stCondLst>
                                    <p:cond delay="0"/>
                                  </p:stCondLst>
                                  <p:childTnLst>
                                    <p:set>
                                      <p:cBhvr>
                                        <p:cTn id="85" dur="1" fill="hold">
                                          <p:stCondLst>
                                            <p:cond delay="0"/>
                                          </p:stCondLst>
                                        </p:cTn>
                                        <p:tgtEl>
                                          <p:spTgt spid="79"/>
                                        </p:tgtEl>
                                        <p:attrNameLst>
                                          <p:attrName>style.visibility</p:attrName>
                                        </p:attrNameLst>
                                      </p:cBhvr>
                                      <p:to>
                                        <p:strVal val="visible"/>
                                      </p:to>
                                    </p:set>
                                    <p:anim calcmode="lin" valueType="num">
                                      <p:cBhvr>
                                        <p:cTn id="86" dur="250" decel="50000" fill="hold">
                                          <p:stCondLst>
                                            <p:cond delay="0"/>
                                          </p:stCondLst>
                                        </p:cTn>
                                        <p:tgtEl>
                                          <p:spTgt spid="79"/>
                                        </p:tgtEl>
                                        <p:attrNameLst>
                                          <p:attrName>style.rotation</p:attrName>
                                        </p:attrNameLst>
                                      </p:cBhvr>
                                      <p:tavLst>
                                        <p:tav tm="0">
                                          <p:val>
                                            <p:fltVal val="-90"/>
                                          </p:val>
                                        </p:tav>
                                        <p:tav tm="100000">
                                          <p:val>
                                            <p:fltVal val="0"/>
                                          </p:val>
                                        </p:tav>
                                      </p:tavLst>
                                    </p:anim>
                                    <p:anim calcmode="lin" valueType="num">
                                      <p:cBhvr>
                                        <p:cTn id="87" dur="250" decel="50000" fill="hold">
                                          <p:stCondLst>
                                            <p:cond delay="0"/>
                                          </p:stCondLst>
                                        </p:cTn>
                                        <p:tgtEl>
                                          <p:spTgt spid="79"/>
                                        </p:tgtEl>
                                        <p:attrNameLst>
                                          <p:attrName>ppt_w</p:attrName>
                                        </p:attrNameLst>
                                      </p:cBhvr>
                                      <p:tavLst>
                                        <p:tav tm="0">
                                          <p:val>
                                            <p:strVal val="#ppt_w"/>
                                          </p:val>
                                        </p:tav>
                                        <p:tav tm="100000">
                                          <p:val>
                                            <p:strVal val="#ppt_w*.05"/>
                                          </p:val>
                                        </p:tav>
                                      </p:tavLst>
                                    </p:anim>
                                    <p:anim calcmode="lin" valueType="num">
                                      <p:cBhvr>
                                        <p:cTn id="88" dur="250" accel="50000" fill="hold">
                                          <p:stCondLst>
                                            <p:cond delay="250"/>
                                          </p:stCondLst>
                                        </p:cTn>
                                        <p:tgtEl>
                                          <p:spTgt spid="79"/>
                                        </p:tgtEl>
                                        <p:attrNameLst>
                                          <p:attrName>ppt_w</p:attrName>
                                        </p:attrNameLst>
                                      </p:cBhvr>
                                      <p:tavLst>
                                        <p:tav tm="0">
                                          <p:val>
                                            <p:strVal val="#ppt_w*.05"/>
                                          </p:val>
                                        </p:tav>
                                        <p:tav tm="100000">
                                          <p:val>
                                            <p:strVal val="#ppt_w"/>
                                          </p:val>
                                        </p:tav>
                                      </p:tavLst>
                                    </p:anim>
                                    <p:anim calcmode="lin" valueType="num">
                                      <p:cBhvr>
                                        <p:cTn id="89" dur="500" fill="hold"/>
                                        <p:tgtEl>
                                          <p:spTgt spid="79"/>
                                        </p:tgtEl>
                                        <p:attrNameLst>
                                          <p:attrName>ppt_h</p:attrName>
                                        </p:attrNameLst>
                                      </p:cBhvr>
                                      <p:tavLst>
                                        <p:tav tm="0">
                                          <p:val>
                                            <p:strVal val="#ppt_h"/>
                                          </p:val>
                                        </p:tav>
                                        <p:tav tm="100000">
                                          <p:val>
                                            <p:strVal val="#ppt_h"/>
                                          </p:val>
                                        </p:tav>
                                      </p:tavLst>
                                    </p:anim>
                                    <p:anim calcmode="lin" valueType="num">
                                      <p:cBhvr>
                                        <p:cTn id="90" dur="250" decel="50000" fill="hold">
                                          <p:stCondLst>
                                            <p:cond delay="0"/>
                                          </p:stCondLst>
                                        </p:cTn>
                                        <p:tgtEl>
                                          <p:spTgt spid="79"/>
                                        </p:tgtEl>
                                        <p:attrNameLst>
                                          <p:attrName>ppt_x</p:attrName>
                                        </p:attrNameLst>
                                      </p:cBhvr>
                                      <p:tavLst>
                                        <p:tav tm="0">
                                          <p:val>
                                            <p:strVal val="#ppt_x+.4"/>
                                          </p:val>
                                        </p:tav>
                                        <p:tav tm="100000">
                                          <p:val>
                                            <p:strVal val="#ppt_x"/>
                                          </p:val>
                                        </p:tav>
                                      </p:tavLst>
                                    </p:anim>
                                    <p:anim calcmode="lin" valueType="num">
                                      <p:cBhvr>
                                        <p:cTn id="91" dur="250" decel="50000" fill="hold">
                                          <p:stCondLst>
                                            <p:cond delay="0"/>
                                          </p:stCondLst>
                                        </p:cTn>
                                        <p:tgtEl>
                                          <p:spTgt spid="79"/>
                                        </p:tgtEl>
                                        <p:attrNameLst>
                                          <p:attrName>ppt_y</p:attrName>
                                        </p:attrNameLst>
                                      </p:cBhvr>
                                      <p:tavLst>
                                        <p:tav tm="0">
                                          <p:val>
                                            <p:strVal val="#ppt_y-.2"/>
                                          </p:val>
                                        </p:tav>
                                        <p:tav tm="100000">
                                          <p:val>
                                            <p:strVal val="#ppt_y+.1"/>
                                          </p:val>
                                        </p:tav>
                                      </p:tavLst>
                                    </p:anim>
                                    <p:anim calcmode="lin" valueType="num">
                                      <p:cBhvr>
                                        <p:cTn id="92" dur="250" accel="50000" fill="hold">
                                          <p:stCondLst>
                                            <p:cond delay="250"/>
                                          </p:stCondLst>
                                        </p:cTn>
                                        <p:tgtEl>
                                          <p:spTgt spid="79"/>
                                        </p:tgtEl>
                                        <p:attrNameLst>
                                          <p:attrName>ppt_y</p:attrName>
                                        </p:attrNameLst>
                                      </p:cBhvr>
                                      <p:tavLst>
                                        <p:tav tm="0">
                                          <p:val>
                                            <p:strVal val="#ppt_y+.1"/>
                                          </p:val>
                                        </p:tav>
                                        <p:tav tm="100000">
                                          <p:val>
                                            <p:strVal val="#ppt_y"/>
                                          </p:val>
                                        </p:tav>
                                      </p:tavLst>
                                    </p:anim>
                                    <p:animEffect transition="in" filter="fade">
                                      <p:cBhvr>
                                        <p:cTn id="93" dur="500" decel="50000">
                                          <p:stCondLst>
                                            <p:cond delay="0"/>
                                          </p:stCondLst>
                                        </p:cTn>
                                        <p:tgtEl>
                                          <p:spTgt spid="79"/>
                                        </p:tgtEl>
                                      </p:cBhvr>
                                    </p:animEffect>
                                  </p:childTnLst>
                                </p:cTn>
                              </p:par>
                              <p:par>
                                <p:cTn id="94" presetID="1" presetClass="exit" presetSubtype="0" fill="hold" nodeType="withEffect">
                                  <p:stCondLst>
                                    <p:cond delay="0"/>
                                  </p:stCondLst>
                                  <p:childTnLst>
                                    <p:set>
                                      <p:cBhvr>
                                        <p:cTn id="95" dur="1" fill="hold">
                                          <p:stCondLst>
                                            <p:cond delay="0"/>
                                          </p:stCondLst>
                                        </p:cTn>
                                        <p:tgtEl>
                                          <p:spTgt spid="2"/>
                                        </p:tgtEl>
                                        <p:attrNameLst>
                                          <p:attrName>style.visibility</p:attrName>
                                        </p:attrNameLst>
                                      </p:cBhvr>
                                      <p:to>
                                        <p:strVal val="hidden"/>
                                      </p:to>
                                    </p:set>
                                  </p:childTnLst>
                                </p:cTn>
                              </p:par>
                              <p:par>
                                <p:cTn id="96" presetID="1" presetClass="exit" presetSubtype="0" fill="hold" grpId="0" nodeType="withEffect">
                                  <p:stCondLst>
                                    <p:cond delay="0"/>
                                  </p:stCondLst>
                                  <p:childTnLst>
                                    <p:set>
                                      <p:cBhvr>
                                        <p:cTn id="97" dur="1" fill="hold">
                                          <p:stCondLst>
                                            <p:cond delay="0"/>
                                          </p:stCondLst>
                                        </p:cTn>
                                        <p:tgtEl>
                                          <p:spTgt spid="50"/>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5" presetClass="entr" presetSubtype="0" fill="hold" grpId="0" nodeType="clickEffect">
                                  <p:stCondLst>
                                    <p:cond delay="0"/>
                                  </p:stCondLst>
                                  <p:childTnLst>
                                    <p:set>
                                      <p:cBhvr>
                                        <p:cTn id="101" dur="1" fill="hold">
                                          <p:stCondLst>
                                            <p:cond delay="0"/>
                                          </p:stCondLst>
                                        </p:cTn>
                                        <p:tgtEl>
                                          <p:spTgt spid="80"/>
                                        </p:tgtEl>
                                        <p:attrNameLst>
                                          <p:attrName>style.visibility</p:attrName>
                                        </p:attrNameLst>
                                      </p:cBhvr>
                                      <p:to>
                                        <p:strVal val="visible"/>
                                      </p:to>
                                    </p:set>
                                    <p:anim calcmode="lin" valueType="num">
                                      <p:cBhvr>
                                        <p:cTn id="102" dur="250" decel="50000" fill="hold">
                                          <p:stCondLst>
                                            <p:cond delay="0"/>
                                          </p:stCondLst>
                                        </p:cTn>
                                        <p:tgtEl>
                                          <p:spTgt spid="80"/>
                                        </p:tgtEl>
                                        <p:attrNameLst>
                                          <p:attrName>style.rotation</p:attrName>
                                        </p:attrNameLst>
                                      </p:cBhvr>
                                      <p:tavLst>
                                        <p:tav tm="0">
                                          <p:val>
                                            <p:fltVal val="-90"/>
                                          </p:val>
                                        </p:tav>
                                        <p:tav tm="100000">
                                          <p:val>
                                            <p:fltVal val="0"/>
                                          </p:val>
                                        </p:tav>
                                      </p:tavLst>
                                    </p:anim>
                                    <p:anim calcmode="lin" valueType="num">
                                      <p:cBhvr>
                                        <p:cTn id="103" dur="250" decel="50000" fill="hold">
                                          <p:stCondLst>
                                            <p:cond delay="0"/>
                                          </p:stCondLst>
                                        </p:cTn>
                                        <p:tgtEl>
                                          <p:spTgt spid="80"/>
                                        </p:tgtEl>
                                        <p:attrNameLst>
                                          <p:attrName>ppt_w</p:attrName>
                                        </p:attrNameLst>
                                      </p:cBhvr>
                                      <p:tavLst>
                                        <p:tav tm="0">
                                          <p:val>
                                            <p:strVal val="#ppt_w"/>
                                          </p:val>
                                        </p:tav>
                                        <p:tav tm="100000">
                                          <p:val>
                                            <p:strVal val="#ppt_w*.05"/>
                                          </p:val>
                                        </p:tav>
                                      </p:tavLst>
                                    </p:anim>
                                    <p:anim calcmode="lin" valueType="num">
                                      <p:cBhvr>
                                        <p:cTn id="104" dur="250" accel="50000" fill="hold">
                                          <p:stCondLst>
                                            <p:cond delay="250"/>
                                          </p:stCondLst>
                                        </p:cTn>
                                        <p:tgtEl>
                                          <p:spTgt spid="80"/>
                                        </p:tgtEl>
                                        <p:attrNameLst>
                                          <p:attrName>ppt_w</p:attrName>
                                        </p:attrNameLst>
                                      </p:cBhvr>
                                      <p:tavLst>
                                        <p:tav tm="0">
                                          <p:val>
                                            <p:strVal val="#ppt_w*.05"/>
                                          </p:val>
                                        </p:tav>
                                        <p:tav tm="100000">
                                          <p:val>
                                            <p:strVal val="#ppt_w"/>
                                          </p:val>
                                        </p:tav>
                                      </p:tavLst>
                                    </p:anim>
                                    <p:anim calcmode="lin" valueType="num">
                                      <p:cBhvr>
                                        <p:cTn id="105" dur="500" fill="hold"/>
                                        <p:tgtEl>
                                          <p:spTgt spid="80"/>
                                        </p:tgtEl>
                                        <p:attrNameLst>
                                          <p:attrName>ppt_h</p:attrName>
                                        </p:attrNameLst>
                                      </p:cBhvr>
                                      <p:tavLst>
                                        <p:tav tm="0">
                                          <p:val>
                                            <p:strVal val="#ppt_h"/>
                                          </p:val>
                                        </p:tav>
                                        <p:tav tm="100000">
                                          <p:val>
                                            <p:strVal val="#ppt_h"/>
                                          </p:val>
                                        </p:tav>
                                      </p:tavLst>
                                    </p:anim>
                                    <p:anim calcmode="lin" valueType="num">
                                      <p:cBhvr>
                                        <p:cTn id="106" dur="250" decel="50000" fill="hold">
                                          <p:stCondLst>
                                            <p:cond delay="0"/>
                                          </p:stCondLst>
                                        </p:cTn>
                                        <p:tgtEl>
                                          <p:spTgt spid="80"/>
                                        </p:tgtEl>
                                        <p:attrNameLst>
                                          <p:attrName>ppt_x</p:attrName>
                                        </p:attrNameLst>
                                      </p:cBhvr>
                                      <p:tavLst>
                                        <p:tav tm="0">
                                          <p:val>
                                            <p:strVal val="#ppt_x+.4"/>
                                          </p:val>
                                        </p:tav>
                                        <p:tav tm="100000">
                                          <p:val>
                                            <p:strVal val="#ppt_x"/>
                                          </p:val>
                                        </p:tav>
                                      </p:tavLst>
                                    </p:anim>
                                    <p:anim calcmode="lin" valueType="num">
                                      <p:cBhvr>
                                        <p:cTn id="107" dur="250" decel="50000" fill="hold">
                                          <p:stCondLst>
                                            <p:cond delay="0"/>
                                          </p:stCondLst>
                                        </p:cTn>
                                        <p:tgtEl>
                                          <p:spTgt spid="80"/>
                                        </p:tgtEl>
                                        <p:attrNameLst>
                                          <p:attrName>ppt_y</p:attrName>
                                        </p:attrNameLst>
                                      </p:cBhvr>
                                      <p:tavLst>
                                        <p:tav tm="0">
                                          <p:val>
                                            <p:strVal val="#ppt_y-.2"/>
                                          </p:val>
                                        </p:tav>
                                        <p:tav tm="100000">
                                          <p:val>
                                            <p:strVal val="#ppt_y+.1"/>
                                          </p:val>
                                        </p:tav>
                                      </p:tavLst>
                                    </p:anim>
                                    <p:anim calcmode="lin" valueType="num">
                                      <p:cBhvr>
                                        <p:cTn id="108" dur="250" accel="50000" fill="hold">
                                          <p:stCondLst>
                                            <p:cond delay="250"/>
                                          </p:stCondLst>
                                        </p:cTn>
                                        <p:tgtEl>
                                          <p:spTgt spid="80"/>
                                        </p:tgtEl>
                                        <p:attrNameLst>
                                          <p:attrName>ppt_y</p:attrName>
                                        </p:attrNameLst>
                                      </p:cBhvr>
                                      <p:tavLst>
                                        <p:tav tm="0">
                                          <p:val>
                                            <p:strVal val="#ppt_y+.1"/>
                                          </p:val>
                                        </p:tav>
                                        <p:tav tm="100000">
                                          <p:val>
                                            <p:strVal val="#ppt_y"/>
                                          </p:val>
                                        </p:tav>
                                      </p:tavLst>
                                    </p:anim>
                                    <p:animEffect transition="in" filter="fade">
                                      <p:cBhvr>
                                        <p:cTn id="109" dur="500" decel="50000">
                                          <p:stCondLst>
                                            <p:cond delay="0"/>
                                          </p:stCondLst>
                                        </p:cTn>
                                        <p:tgtEl>
                                          <p:spTgt spid="80"/>
                                        </p:tgtEl>
                                      </p:cBhvr>
                                    </p:animEffect>
                                  </p:childTnLst>
                                </p:cTn>
                              </p:par>
                            </p:childTnLst>
                          </p:cTn>
                        </p:par>
                      </p:childTnLst>
                    </p:cTn>
                  </p:par>
                  <p:par>
                    <p:cTn id="110" fill="hold">
                      <p:stCondLst>
                        <p:cond delay="indefinite"/>
                      </p:stCondLst>
                      <p:childTnLst>
                        <p:par>
                          <p:cTn id="111" fill="hold">
                            <p:stCondLst>
                              <p:cond delay="0"/>
                            </p:stCondLst>
                            <p:childTnLst>
                              <p:par>
                                <p:cTn id="112" presetID="25" presetClass="entr" presetSubtype="0" fill="hold" grpId="0" nodeType="clickEffect">
                                  <p:stCondLst>
                                    <p:cond delay="0"/>
                                  </p:stCondLst>
                                  <p:childTnLst>
                                    <p:set>
                                      <p:cBhvr>
                                        <p:cTn id="113" dur="1" fill="hold">
                                          <p:stCondLst>
                                            <p:cond delay="0"/>
                                          </p:stCondLst>
                                        </p:cTn>
                                        <p:tgtEl>
                                          <p:spTgt spid="81"/>
                                        </p:tgtEl>
                                        <p:attrNameLst>
                                          <p:attrName>style.visibility</p:attrName>
                                        </p:attrNameLst>
                                      </p:cBhvr>
                                      <p:to>
                                        <p:strVal val="visible"/>
                                      </p:to>
                                    </p:set>
                                    <p:anim calcmode="lin" valueType="num">
                                      <p:cBhvr>
                                        <p:cTn id="114" dur="250" decel="50000" fill="hold">
                                          <p:stCondLst>
                                            <p:cond delay="0"/>
                                          </p:stCondLst>
                                        </p:cTn>
                                        <p:tgtEl>
                                          <p:spTgt spid="81"/>
                                        </p:tgtEl>
                                        <p:attrNameLst>
                                          <p:attrName>style.rotation</p:attrName>
                                        </p:attrNameLst>
                                      </p:cBhvr>
                                      <p:tavLst>
                                        <p:tav tm="0">
                                          <p:val>
                                            <p:fltVal val="-90"/>
                                          </p:val>
                                        </p:tav>
                                        <p:tav tm="100000">
                                          <p:val>
                                            <p:fltVal val="0"/>
                                          </p:val>
                                        </p:tav>
                                      </p:tavLst>
                                    </p:anim>
                                    <p:anim calcmode="lin" valueType="num">
                                      <p:cBhvr>
                                        <p:cTn id="115" dur="250" decel="50000" fill="hold">
                                          <p:stCondLst>
                                            <p:cond delay="0"/>
                                          </p:stCondLst>
                                        </p:cTn>
                                        <p:tgtEl>
                                          <p:spTgt spid="81"/>
                                        </p:tgtEl>
                                        <p:attrNameLst>
                                          <p:attrName>ppt_w</p:attrName>
                                        </p:attrNameLst>
                                      </p:cBhvr>
                                      <p:tavLst>
                                        <p:tav tm="0">
                                          <p:val>
                                            <p:strVal val="#ppt_w"/>
                                          </p:val>
                                        </p:tav>
                                        <p:tav tm="100000">
                                          <p:val>
                                            <p:strVal val="#ppt_w*.05"/>
                                          </p:val>
                                        </p:tav>
                                      </p:tavLst>
                                    </p:anim>
                                    <p:anim calcmode="lin" valueType="num">
                                      <p:cBhvr>
                                        <p:cTn id="116" dur="250" accel="50000" fill="hold">
                                          <p:stCondLst>
                                            <p:cond delay="250"/>
                                          </p:stCondLst>
                                        </p:cTn>
                                        <p:tgtEl>
                                          <p:spTgt spid="81"/>
                                        </p:tgtEl>
                                        <p:attrNameLst>
                                          <p:attrName>ppt_w</p:attrName>
                                        </p:attrNameLst>
                                      </p:cBhvr>
                                      <p:tavLst>
                                        <p:tav tm="0">
                                          <p:val>
                                            <p:strVal val="#ppt_w*.05"/>
                                          </p:val>
                                        </p:tav>
                                        <p:tav tm="100000">
                                          <p:val>
                                            <p:strVal val="#ppt_w"/>
                                          </p:val>
                                        </p:tav>
                                      </p:tavLst>
                                    </p:anim>
                                    <p:anim calcmode="lin" valueType="num">
                                      <p:cBhvr>
                                        <p:cTn id="117" dur="500" fill="hold"/>
                                        <p:tgtEl>
                                          <p:spTgt spid="81"/>
                                        </p:tgtEl>
                                        <p:attrNameLst>
                                          <p:attrName>ppt_h</p:attrName>
                                        </p:attrNameLst>
                                      </p:cBhvr>
                                      <p:tavLst>
                                        <p:tav tm="0">
                                          <p:val>
                                            <p:strVal val="#ppt_h"/>
                                          </p:val>
                                        </p:tav>
                                        <p:tav tm="100000">
                                          <p:val>
                                            <p:strVal val="#ppt_h"/>
                                          </p:val>
                                        </p:tav>
                                      </p:tavLst>
                                    </p:anim>
                                    <p:anim calcmode="lin" valueType="num">
                                      <p:cBhvr>
                                        <p:cTn id="118" dur="250" decel="50000" fill="hold">
                                          <p:stCondLst>
                                            <p:cond delay="0"/>
                                          </p:stCondLst>
                                        </p:cTn>
                                        <p:tgtEl>
                                          <p:spTgt spid="81"/>
                                        </p:tgtEl>
                                        <p:attrNameLst>
                                          <p:attrName>ppt_x</p:attrName>
                                        </p:attrNameLst>
                                      </p:cBhvr>
                                      <p:tavLst>
                                        <p:tav tm="0">
                                          <p:val>
                                            <p:strVal val="#ppt_x+.4"/>
                                          </p:val>
                                        </p:tav>
                                        <p:tav tm="100000">
                                          <p:val>
                                            <p:strVal val="#ppt_x"/>
                                          </p:val>
                                        </p:tav>
                                      </p:tavLst>
                                    </p:anim>
                                    <p:anim calcmode="lin" valueType="num">
                                      <p:cBhvr>
                                        <p:cTn id="119" dur="250" decel="50000" fill="hold">
                                          <p:stCondLst>
                                            <p:cond delay="0"/>
                                          </p:stCondLst>
                                        </p:cTn>
                                        <p:tgtEl>
                                          <p:spTgt spid="81"/>
                                        </p:tgtEl>
                                        <p:attrNameLst>
                                          <p:attrName>ppt_y</p:attrName>
                                        </p:attrNameLst>
                                      </p:cBhvr>
                                      <p:tavLst>
                                        <p:tav tm="0">
                                          <p:val>
                                            <p:strVal val="#ppt_y-.2"/>
                                          </p:val>
                                        </p:tav>
                                        <p:tav tm="100000">
                                          <p:val>
                                            <p:strVal val="#ppt_y+.1"/>
                                          </p:val>
                                        </p:tav>
                                      </p:tavLst>
                                    </p:anim>
                                    <p:anim calcmode="lin" valueType="num">
                                      <p:cBhvr>
                                        <p:cTn id="120" dur="250" accel="50000" fill="hold">
                                          <p:stCondLst>
                                            <p:cond delay="250"/>
                                          </p:stCondLst>
                                        </p:cTn>
                                        <p:tgtEl>
                                          <p:spTgt spid="81"/>
                                        </p:tgtEl>
                                        <p:attrNameLst>
                                          <p:attrName>ppt_y</p:attrName>
                                        </p:attrNameLst>
                                      </p:cBhvr>
                                      <p:tavLst>
                                        <p:tav tm="0">
                                          <p:val>
                                            <p:strVal val="#ppt_y+.1"/>
                                          </p:val>
                                        </p:tav>
                                        <p:tav tm="100000">
                                          <p:val>
                                            <p:strVal val="#ppt_y"/>
                                          </p:val>
                                        </p:tav>
                                      </p:tavLst>
                                    </p:anim>
                                    <p:animEffect transition="in" filter="fade">
                                      <p:cBhvr>
                                        <p:cTn id="121" dur="500" decel="50000">
                                          <p:stCondLst>
                                            <p:cond delay="0"/>
                                          </p:stCondLst>
                                        </p:cTn>
                                        <p:tgtEl>
                                          <p:spTgt spid="81"/>
                                        </p:tgtEl>
                                      </p:cBhvr>
                                    </p:animEffect>
                                  </p:childTnLst>
                                </p:cTn>
                              </p:par>
                            </p:childTnLst>
                          </p:cTn>
                        </p:par>
                      </p:childTnLst>
                    </p:cTn>
                  </p:par>
                  <p:par>
                    <p:cTn id="122" fill="hold">
                      <p:stCondLst>
                        <p:cond delay="indefinite"/>
                      </p:stCondLst>
                      <p:childTnLst>
                        <p:par>
                          <p:cTn id="123" fill="hold">
                            <p:stCondLst>
                              <p:cond delay="0"/>
                            </p:stCondLst>
                            <p:childTnLst>
                              <p:par>
                                <p:cTn id="124" presetID="25" presetClass="entr" presetSubtype="0" fill="hold" grpId="0" nodeType="clickEffect">
                                  <p:stCondLst>
                                    <p:cond delay="0"/>
                                  </p:stCondLst>
                                  <p:childTnLst>
                                    <p:set>
                                      <p:cBhvr>
                                        <p:cTn id="125" dur="1" fill="hold">
                                          <p:stCondLst>
                                            <p:cond delay="0"/>
                                          </p:stCondLst>
                                        </p:cTn>
                                        <p:tgtEl>
                                          <p:spTgt spid="82"/>
                                        </p:tgtEl>
                                        <p:attrNameLst>
                                          <p:attrName>style.visibility</p:attrName>
                                        </p:attrNameLst>
                                      </p:cBhvr>
                                      <p:to>
                                        <p:strVal val="visible"/>
                                      </p:to>
                                    </p:set>
                                    <p:anim calcmode="lin" valueType="num">
                                      <p:cBhvr>
                                        <p:cTn id="126" dur="250" decel="50000" fill="hold">
                                          <p:stCondLst>
                                            <p:cond delay="0"/>
                                          </p:stCondLst>
                                        </p:cTn>
                                        <p:tgtEl>
                                          <p:spTgt spid="82"/>
                                        </p:tgtEl>
                                        <p:attrNameLst>
                                          <p:attrName>style.rotation</p:attrName>
                                        </p:attrNameLst>
                                      </p:cBhvr>
                                      <p:tavLst>
                                        <p:tav tm="0">
                                          <p:val>
                                            <p:fltVal val="-90"/>
                                          </p:val>
                                        </p:tav>
                                        <p:tav tm="100000">
                                          <p:val>
                                            <p:fltVal val="0"/>
                                          </p:val>
                                        </p:tav>
                                      </p:tavLst>
                                    </p:anim>
                                    <p:anim calcmode="lin" valueType="num">
                                      <p:cBhvr>
                                        <p:cTn id="127" dur="250" decel="50000" fill="hold">
                                          <p:stCondLst>
                                            <p:cond delay="0"/>
                                          </p:stCondLst>
                                        </p:cTn>
                                        <p:tgtEl>
                                          <p:spTgt spid="82"/>
                                        </p:tgtEl>
                                        <p:attrNameLst>
                                          <p:attrName>ppt_w</p:attrName>
                                        </p:attrNameLst>
                                      </p:cBhvr>
                                      <p:tavLst>
                                        <p:tav tm="0">
                                          <p:val>
                                            <p:strVal val="#ppt_w"/>
                                          </p:val>
                                        </p:tav>
                                        <p:tav tm="100000">
                                          <p:val>
                                            <p:strVal val="#ppt_w*.05"/>
                                          </p:val>
                                        </p:tav>
                                      </p:tavLst>
                                    </p:anim>
                                    <p:anim calcmode="lin" valueType="num">
                                      <p:cBhvr>
                                        <p:cTn id="128" dur="250" accel="50000" fill="hold">
                                          <p:stCondLst>
                                            <p:cond delay="250"/>
                                          </p:stCondLst>
                                        </p:cTn>
                                        <p:tgtEl>
                                          <p:spTgt spid="82"/>
                                        </p:tgtEl>
                                        <p:attrNameLst>
                                          <p:attrName>ppt_w</p:attrName>
                                        </p:attrNameLst>
                                      </p:cBhvr>
                                      <p:tavLst>
                                        <p:tav tm="0">
                                          <p:val>
                                            <p:strVal val="#ppt_w*.05"/>
                                          </p:val>
                                        </p:tav>
                                        <p:tav tm="100000">
                                          <p:val>
                                            <p:strVal val="#ppt_w"/>
                                          </p:val>
                                        </p:tav>
                                      </p:tavLst>
                                    </p:anim>
                                    <p:anim calcmode="lin" valueType="num">
                                      <p:cBhvr>
                                        <p:cTn id="129" dur="500" fill="hold"/>
                                        <p:tgtEl>
                                          <p:spTgt spid="82"/>
                                        </p:tgtEl>
                                        <p:attrNameLst>
                                          <p:attrName>ppt_h</p:attrName>
                                        </p:attrNameLst>
                                      </p:cBhvr>
                                      <p:tavLst>
                                        <p:tav tm="0">
                                          <p:val>
                                            <p:strVal val="#ppt_h"/>
                                          </p:val>
                                        </p:tav>
                                        <p:tav tm="100000">
                                          <p:val>
                                            <p:strVal val="#ppt_h"/>
                                          </p:val>
                                        </p:tav>
                                      </p:tavLst>
                                    </p:anim>
                                    <p:anim calcmode="lin" valueType="num">
                                      <p:cBhvr>
                                        <p:cTn id="130" dur="250" decel="50000" fill="hold">
                                          <p:stCondLst>
                                            <p:cond delay="0"/>
                                          </p:stCondLst>
                                        </p:cTn>
                                        <p:tgtEl>
                                          <p:spTgt spid="82"/>
                                        </p:tgtEl>
                                        <p:attrNameLst>
                                          <p:attrName>ppt_x</p:attrName>
                                        </p:attrNameLst>
                                      </p:cBhvr>
                                      <p:tavLst>
                                        <p:tav tm="0">
                                          <p:val>
                                            <p:strVal val="#ppt_x+.4"/>
                                          </p:val>
                                        </p:tav>
                                        <p:tav tm="100000">
                                          <p:val>
                                            <p:strVal val="#ppt_x"/>
                                          </p:val>
                                        </p:tav>
                                      </p:tavLst>
                                    </p:anim>
                                    <p:anim calcmode="lin" valueType="num">
                                      <p:cBhvr>
                                        <p:cTn id="131" dur="250" decel="50000" fill="hold">
                                          <p:stCondLst>
                                            <p:cond delay="0"/>
                                          </p:stCondLst>
                                        </p:cTn>
                                        <p:tgtEl>
                                          <p:spTgt spid="82"/>
                                        </p:tgtEl>
                                        <p:attrNameLst>
                                          <p:attrName>ppt_y</p:attrName>
                                        </p:attrNameLst>
                                      </p:cBhvr>
                                      <p:tavLst>
                                        <p:tav tm="0">
                                          <p:val>
                                            <p:strVal val="#ppt_y-.2"/>
                                          </p:val>
                                        </p:tav>
                                        <p:tav tm="100000">
                                          <p:val>
                                            <p:strVal val="#ppt_y+.1"/>
                                          </p:val>
                                        </p:tav>
                                      </p:tavLst>
                                    </p:anim>
                                    <p:anim calcmode="lin" valueType="num">
                                      <p:cBhvr>
                                        <p:cTn id="132" dur="250" accel="50000" fill="hold">
                                          <p:stCondLst>
                                            <p:cond delay="250"/>
                                          </p:stCondLst>
                                        </p:cTn>
                                        <p:tgtEl>
                                          <p:spTgt spid="82"/>
                                        </p:tgtEl>
                                        <p:attrNameLst>
                                          <p:attrName>ppt_y</p:attrName>
                                        </p:attrNameLst>
                                      </p:cBhvr>
                                      <p:tavLst>
                                        <p:tav tm="0">
                                          <p:val>
                                            <p:strVal val="#ppt_y+.1"/>
                                          </p:val>
                                        </p:tav>
                                        <p:tav tm="100000">
                                          <p:val>
                                            <p:strVal val="#ppt_y"/>
                                          </p:val>
                                        </p:tav>
                                      </p:tavLst>
                                    </p:anim>
                                    <p:animEffect transition="in" filter="fade">
                                      <p:cBhvr>
                                        <p:cTn id="133" dur="500" decel="50000">
                                          <p:stCondLst>
                                            <p:cond delay="0"/>
                                          </p:stCondLst>
                                        </p:cTn>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p:bldP spid="79" grpId="0" animBg="1"/>
      <p:bldP spid="80" grpId="0" animBg="1"/>
      <p:bldP spid="81" grpId="0" animBg="1"/>
      <p:bldP spid="8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4351332" y="332656"/>
            <a:ext cx="4829180" cy="725470"/>
          </a:xfrm>
          <a:prstGeom prst="rect">
            <a:avLst/>
          </a:prstGeom>
        </p:spPr>
        <p:txBody>
          <a:bodyPr/>
          <a:lstStyle/>
          <a:p>
            <a:pPr marL="0" marR="0" lvl="0" indent="0" algn="r" defTabSz="914400" rtl="0" eaLnBrk="0" fontAlgn="base" latinLnBrk="0" hangingPunct="0">
              <a:spcBef>
                <a:spcPct val="0"/>
              </a:spcBef>
              <a:spcAft>
                <a:spcPct val="0"/>
              </a:spcAft>
              <a:buClrTx/>
              <a:buSzTx/>
              <a:buFontTx/>
              <a:buNone/>
              <a:defRPr/>
            </a:pPr>
            <a:r>
              <a:rPr kumimoji="1" lang="zh-CN" altLang="en-US" sz="4000" b="1" i="0" u="none" strike="noStrike" kern="0" cap="none" spc="0" normalizeH="0" baseline="0" noProof="0">
                <a:ln>
                  <a:noFill/>
                </a:ln>
                <a:solidFill>
                  <a:srgbClr val="800000"/>
                </a:solidFill>
                <a:effectLst/>
                <a:uLnTx/>
                <a:uFillTx/>
                <a:latin typeface="黑体" pitchFamily="49" charset="-122"/>
                <a:ea typeface="黑体" pitchFamily="49" charset="-122"/>
                <a:cs typeface="+mj-cs"/>
              </a:rPr>
              <a:t>主要研究成果</a:t>
            </a:r>
            <a:endParaRPr kumimoji="1" lang="zh-CN" altLang="en-US" sz="4000" b="1" i="0" u="none" strike="noStrike" kern="0" cap="none" spc="0" normalizeH="0" baseline="0" noProof="0" dirty="0">
              <a:ln>
                <a:noFill/>
              </a:ln>
              <a:solidFill>
                <a:srgbClr val="800000"/>
              </a:solidFill>
              <a:effectLst/>
              <a:uLnTx/>
              <a:uFillTx/>
              <a:latin typeface="黑体" pitchFamily="49" charset="-122"/>
              <a:ea typeface="黑体" pitchFamily="49" charset="-122"/>
              <a:cs typeface="+mj-cs"/>
            </a:endParaRPr>
          </a:p>
        </p:txBody>
      </p:sp>
      <p:cxnSp>
        <p:nvCxnSpPr>
          <p:cNvPr id="4" name="Straight Connector 12"/>
          <p:cNvCxnSpPr/>
          <p:nvPr/>
        </p:nvCxnSpPr>
        <p:spPr bwMode="auto">
          <a:xfrm>
            <a:off x="5148064" y="1037550"/>
            <a:ext cx="3996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grpSp>
        <p:nvGrpSpPr>
          <p:cNvPr id="2" name="组合 4"/>
          <p:cNvGrpSpPr/>
          <p:nvPr/>
        </p:nvGrpSpPr>
        <p:grpSpPr>
          <a:xfrm>
            <a:off x="251520" y="934293"/>
            <a:ext cx="8820000" cy="1198563"/>
            <a:chOff x="712596" y="1053308"/>
            <a:chExt cx="8820000" cy="1198563"/>
          </a:xfrm>
        </p:grpSpPr>
        <p:pic>
          <p:nvPicPr>
            <p:cNvPr id="6" name="圆角矩形 20"/>
            <p:cNvPicPr>
              <a:picLocks noChangeArrowheads="1"/>
            </p:cNvPicPr>
            <p:nvPr/>
          </p:nvPicPr>
          <p:blipFill>
            <a:blip r:embed="rId1" cstate="print"/>
            <a:srcRect/>
            <a:stretch>
              <a:fillRect/>
            </a:stretch>
          </p:blipFill>
          <p:spPr bwMode="auto">
            <a:xfrm>
              <a:off x="712596" y="1053308"/>
              <a:ext cx="8820000" cy="1198563"/>
            </a:xfrm>
            <a:prstGeom prst="rect">
              <a:avLst/>
            </a:prstGeom>
            <a:noFill/>
            <a:ln w="9525">
              <a:noFill/>
              <a:miter lim="800000"/>
              <a:headEnd/>
              <a:tailEnd/>
            </a:ln>
          </p:spPr>
        </p:pic>
        <p:grpSp>
          <p:nvGrpSpPr>
            <p:cNvPr id="5" name="Group 14"/>
            <p:cNvGrpSpPr/>
            <p:nvPr/>
          </p:nvGrpSpPr>
          <p:grpSpPr bwMode="auto">
            <a:xfrm>
              <a:off x="840905" y="1142209"/>
              <a:ext cx="1039813" cy="906465"/>
              <a:chOff x="2427" y="272"/>
              <a:chExt cx="655" cy="571"/>
            </a:xfrm>
          </p:grpSpPr>
          <p:sp>
            <p:nvSpPr>
              <p:cNvPr id="9" name="椭圆 8"/>
              <p:cNvSpPr/>
              <p:nvPr/>
            </p:nvSpPr>
            <p:spPr bwMode="auto">
              <a:xfrm>
                <a:off x="2470" y="292"/>
                <a:ext cx="612" cy="551"/>
              </a:xfrm>
              <a:prstGeom prst="ellipse">
                <a:avLst/>
              </a:prstGeom>
              <a:solidFill>
                <a:srgbClr val="CCFFCC"/>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marL="342900" indent="-342900" algn="ctr">
                  <a:lnSpc>
                    <a:spcPct val="110000"/>
                  </a:lnSpc>
                  <a:spcBef>
                    <a:spcPct val="20000"/>
                  </a:spcBef>
                  <a:buClr>
                    <a:schemeClr val="hlink"/>
                  </a:buClr>
                  <a:buSzPct val="50000"/>
                  <a:buFont typeface="Monotype Sorts" pitchFamily="2" charset="2"/>
                  <a:buNone/>
                  <a:defRPr/>
                </a:pPr>
                <a:endParaRPr lang="zh-CN" altLang="en-US">
                  <a:latin typeface="黑体" pitchFamily="49" charset="-122"/>
                  <a:ea typeface="黑体" pitchFamily="49" charset="-122"/>
                </a:endParaRPr>
              </a:p>
            </p:txBody>
          </p:sp>
          <p:pic>
            <p:nvPicPr>
              <p:cNvPr id="10" name="图片 9" descr="感.png"/>
              <p:cNvPicPr>
                <a:picLocks noChangeAspect="1"/>
              </p:cNvPicPr>
              <p:nvPr/>
            </p:nvPicPr>
            <p:blipFill>
              <a:blip r:embed="rId2" cstate="print"/>
              <a:stretch>
                <a:fillRect/>
              </a:stretch>
            </p:blipFill>
            <p:spPr bwMode="auto">
              <a:xfrm>
                <a:off x="2674" y="401"/>
                <a:ext cx="398" cy="409"/>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11" name="TextBox 10"/>
              <p:cNvSpPr txBox="1">
                <a:spLocks noChangeArrowheads="1"/>
              </p:cNvSpPr>
              <p:nvPr/>
            </p:nvSpPr>
            <p:spPr bwMode="auto">
              <a:xfrm>
                <a:off x="2427" y="272"/>
                <a:ext cx="375" cy="399"/>
              </a:xfrm>
              <a:prstGeom prst="rect">
                <a:avLst/>
              </a:prstGeom>
              <a:noFill/>
              <a:ln w="9525">
                <a:noFill/>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ctr">
                  <a:lnSpc>
                    <a:spcPct val="110000"/>
                  </a:lnSpc>
                  <a:spcBef>
                    <a:spcPct val="20000"/>
                  </a:spcBef>
                  <a:buClr>
                    <a:schemeClr val="hlink"/>
                  </a:buClr>
                  <a:buSzPct val="50000"/>
                  <a:buFont typeface="Monotype Sorts" pitchFamily="2" charset="2"/>
                  <a:buNone/>
                  <a:defRPr/>
                </a:pPr>
                <a:r>
                  <a:rPr lang="zh-CN" altLang="en-US" sz="3200" b="0" dirty="0">
                    <a:solidFill>
                      <a:srgbClr val="FF0000"/>
                    </a:solidFill>
                    <a:latin typeface="华文行楷" pitchFamily="2" charset="-122"/>
                    <a:ea typeface="华文行楷" pitchFamily="2" charset="-122"/>
                  </a:rPr>
                  <a:t>感</a:t>
                </a:r>
                <a:endParaRPr lang="zh-CN" altLang="en-US" sz="3200" b="0" dirty="0">
                  <a:solidFill>
                    <a:srgbClr val="FF0000"/>
                  </a:solidFill>
                  <a:latin typeface="华文行楷" pitchFamily="2" charset="-122"/>
                  <a:ea typeface="华文行楷" pitchFamily="2" charset="-122"/>
                </a:endParaRPr>
              </a:p>
            </p:txBody>
          </p:sp>
        </p:grpSp>
        <p:sp>
          <p:nvSpPr>
            <p:cNvPr id="8" name="标题 18"/>
            <p:cNvSpPr txBox="1"/>
            <p:nvPr/>
          </p:nvSpPr>
          <p:spPr bwMode="auto">
            <a:xfrm>
              <a:off x="1901516" y="1412776"/>
              <a:ext cx="7092000" cy="648072"/>
            </a:xfrm>
            <a:prstGeom prst="rect">
              <a:avLst/>
            </a:prstGeom>
            <a:noFill/>
            <a:ln>
              <a:miter lim="800000"/>
            </a:ln>
          </p:spPr>
          <p:txBody>
            <a:bodyPr vert="horz" wrap="square" lIns="91440" tIns="45720" rIns="91440" bIns="45720" numCol="1" anchor="t" anchorCtr="0" compatLnSpc="1"/>
            <a:lstStyle/>
            <a:p>
              <a:pPr marL="0" marR="0" lvl="0" indent="0" algn="l" defTabSz="914400" rtl="0" eaLnBrk="0" fontAlgn="base" latinLnBrk="0" hangingPunct="0">
                <a:lnSpc>
                  <a:spcPct val="70000"/>
                </a:lnSpc>
                <a:spcBef>
                  <a:spcPct val="0"/>
                </a:spcBef>
                <a:spcAft>
                  <a:spcPct val="0"/>
                </a:spcAft>
                <a:buClrTx/>
                <a:buSzTx/>
                <a:buFontTx/>
                <a:buNone/>
                <a:defRPr/>
              </a:pPr>
              <a:r>
                <a:rPr kumimoji="1" lang="zh-CN" altLang="en-US" sz="3600" i="0" u="none" strike="noStrike" kern="0" cap="none" spc="0" normalizeH="0" baseline="0" noProof="0" dirty="0">
                  <a:ln>
                    <a:noFill/>
                  </a:ln>
                  <a:solidFill>
                    <a:srgbClr val="F2F2F2"/>
                  </a:solidFill>
                  <a:effectLst/>
                  <a:uLnTx/>
                  <a:uFillTx/>
                  <a:latin typeface="黑体" pitchFamily="49" charset="-122"/>
                  <a:ea typeface="黑体" pitchFamily="49" charset="-122"/>
                  <a:cs typeface="Times New Roman" pitchFamily="18" charset="0"/>
                </a:rPr>
                <a:t>物理世界状态信息获取的理论技术</a:t>
              </a:r>
              <a:endParaRPr kumimoji="1" lang="zh-CN" altLang="en-US" sz="3600" i="0" u="none" strike="noStrike" kern="0" cap="none" spc="0" normalizeH="0" baseline="0" noProof="0" dirty="0">
                <a:ln>
                  <a:noFill/>
                </a:ln>
                <a:solidFill>
                  <a:srgbClr val="F2F2F2"/>
                </a:solidFill>
                <a:effectLst/>
                <a:uLnTx/>
                <a:uFillTx/>
                <a:latin typeface="黑体" pitchFamily="49" charset="-122"/>
                <a:ea typeface="黑体" pitchFamily="49" charset="-122"/>
                <a:cs typeface="Times New Roman" pitchFamily="18" charset="0"/>
              </a:endParaRPr>
            </a:p>
          </p:txBody>
        </p:sp>
      </p:grpSp>
      <p:sp>
        <p:nvSpPr>
          <p:cNvPr id="12" name="TextBox 11"/>
          <p:cNvSpPr txBox="1"/>
          <p:nvPr/>
        </p:nvSpPr>
        <p:spPr>
          <a:xfrm>
            <a:off x="857002" y="2263512"/>
            <a:ext cx="7819454" cy="2677656"/>
          </a:xfrm>
          <a:prstGeom prst="rect">
            <a:avLst/>
          </a:prstGeom>
          <a:solidFill>
            <a:schemeClr val="tx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l">
              <a:buClr>
                <a:srgbClr val="800000"/>
              </a:buClr>
              <a:buSzPct val="60000"/>
              <a:buFont typeface="Wingdings" pitchFamily="2" charset="2"/>
              <a:buChar char="n"/>
            </a:pPr>
            <a:r>
              <a:rPr lang="en-US" altLang="zh-CN" sz="2800" b="0" kern="800" spc="-150" dirty="0">
                <a:latin typeface="黑体" pitchFamily="49" charset="-122"/>
                <a:ea typeface="黑体" pitchFamily="49" charset="-122"/>
              </a:rPr>
              <a:t> </a:t>
            </a:r>
            <a:r>
              <a:rPr lang="zh-CN" altLang="zh-CN" sz="2800" b="0" kern="800" spc="-150" dirty="0">
                <a:latin typeface="黑体" pitchFamily="49" charset="-122"/>
                <a:ea typeface="黑体" pitchFamily="49" charset="-122"/>
              </a:rPr>
              <a:t>支持物理世界精准重现的数据获取理论与算法</a:t>
            </a:r>
            <a:r>
              <a:rPr lang="en-US" altLang="zh-CN" sz="2800" b="0" kern="800" spc="-150" dirty="0">
                <a:latin typeface="黑体" pitchFamily="49" charset="-122"/>
                <a:ea typeface="黑体" pitchFamily="49" charset="-122"/>
              </a:rPr>
              <a:t>;</a:t>
            </a:r>
            <a:r>
              <a:rPr lang="zh-CN" altLang="zh-CN" sz="2800" b="0" kern="800" spc="-150" dirty="0">
                <a:latin typeface="黑体" pitchFamily="49" charset="-122"/>
                <a:ea typeface="黑体" pitchFamily="49" charset="-122"/>
              </a:rPr>
              <a:t> </a:t>
            </a:r>
            <a:endParaRPr lang="zh-CN" altLang="zh-CN" sz="2800" b="0" kern="800" spc="-150" dirty="0">
              <a:latin typeface="黑体" pitchFamily="49" charset="-122"/>
              <a:ea typeface="黑体" pitchFamily="49" charset="-122"/>
            </a:endParaRPr>
          </a:p>
          <a:p>
            <a:pPr marL="342900" indent="-342900">
              <a:spcBef>
                <a:spcPts val="0"/>
              </a:spcBef>
              <a:buClr>
                <a:srgbClr val="800000"/>
              </a:buClr>
              <a:buSzPct val="60000"/>
              <a:buFont typeface="Wingdings" pitchFamily="2" charset="2"/>
              <a:buChar char="n"/>
            </a:pPr>
            <a:r>
              <a:rPr lang="zh-CN" altLang="en-US" sz="2800" b="0" kern="800" spc="-150" dirty="0">
                <a:latin typeface="黑体" pitchFamily="49" charset="-122"/>
                <a:ea typeface="黑体" pitchFamily="49" charset="-122"/>
              </a:rPr>
              <a:t>大数据实时传输的理论和算法</a:t>
            </a:r>
            <a:endParaRPr lang="en-US" altLang="zh-CN" sz="2800" b="0" kern="800" spc="-150" dirty="0">
              <a:latin typeface="黑体" pitchFamily="49" charset="-122"/>
              <a:ea typeface="黑体" pitchFamily="49" charset="-122"/>
            </a:endParaRPr>
          </a:p>
          <a:p>
            <a:pPr marL="342900" indent="-342900">
              <a:spcBef>
                <a:spcPts val="0"/>
              </a:spcBef>
              <a:buClr>
                <a:srgbClr val="800000"/>
              </a:buClr>
              <a:buSzPct val="60000"/>
              <a:buFont typeface="Wingdings" pitchFamily="2" charset="2"/>
              <a:buChar char="n"/>
            </a:pPr>
            <a:r>
              <a:rPr lang="zh-CN" altLang="en-US" sz="2800" b="0" kern="800" spc="-150" dirty="0">
                <a:latin typeface="黑体" pitchFamily="49" charset="-122"/>
                <a:ea typeface="黑体" pitchFamily="49" charset="-122"/>
              </a:rPr>
              <a:t>大数据的安全可靠传输的理论和算法</a:t>
            </a:r>
            <a:endParaRPr lang="en-US" altLang="zh-CN" sz="2800" b="0" kern="800" spc="-150" dirty="0">
              <a:latin typeface="黑体" pitchFamily="49" charset="-122"/>
              <a:ea typeface="黑体" pitchFamily="49" charset="-122"/>
            </a:endParaRPr>
          </a:p>
          <a:p>
            <a:pPr marL="342900" indent="-342900">
              <a:spcBef>
                <a:spcPts val="0"/>
              </a:spcBef>
              <a:buClr>
                <a:srgbClr val="800000"/>
              </a:buClr>
              <a:buSzPct val="60000"/>
              <a:buFont typeface="Wingdings" pitchFamily="2" charset="2"/>
              <a:buChar char="n"/>
            </a:pPr>
            <a:r>
              <a:rPr lang="zh-CN" altLang="en-US" sz="2800" b="0" kern="800" spc="-150" dirty="0">
                <a:latin typeface="黑体" pitchFamily="49" charset="-122"/>
                <a:ea typeface="黑体" pitchFamily="49" charset="-122"/>
              </a:rPr>
              <a:t>大数据传输的调度与控制</a:t>
            </a:r>
            <a:endParaRPr lang="en-US" altLang="zh-CN" sz="2800" b="0" kern="800" spc="-150" dirty="0">
              <a:latin typeface="黑体" pitchFamily="49" charset="-122"/>
              <a:ea typeface="黑体" pitchFamily="49" charset="-122"/>
            </a:endParaRPr>
          </a:p>
          <a:p>
            <a:pPr marL="342900" indent="-342900">
              <a:spcBef>
                <a:spcPts val="0"/>
              </a:spcBef>
              <a:buClr>
                <a:srgbClr val="800000"/>
              </a:buClr>
              <a:buSzPct val="60000"/>
              <a:buFont typeface="Wingdings" pitchFamily="2" charset="2"/>
              <a:buChar char="n"/>
            </a:pPr>
            <a:r>
              <a:rPr lang="zh-CN" altLang="en-US" sz="2800" b="0" kern="800" spc="-150" dirty="0">
                <a:latin typeface="黑体" pitchFamily="49" charset="-122"/>
                <a:ea typeface="黑体" pitchFamily="49" charset="-122"/>
              </a:rPr>
              <a:t>大数据传输与计算融合的理论和方法</a:t>
            </a:r>
            <a:r>
              <a:rPr lang="en-US" altLang="zh-CN" sz="2800" b="0" kern="800" spc="-150" dirty="0">
                <a:latin typeface="黑体" pitchFamily="49" charset="-122"/>
                <a:ea typeface="黑体" pitchFamily="49" charset="-122"/>
              </a:rPr>
              <a:t> </a:t>
            </a:r>
            <a:endParaRPr lang="en-US" altLang="zh-CN" sz="2800" b="0" kern="800" spc="-150" dirty="0">
              <a:latin typeface="黑体" pitchFamily="49" charset="-122"/>
              <a:ea typeface="黑体" pitchFamily="49" charset="-122"/>
            </a:endParaRPr>
          </a:p>
          <a:p>
            <a:pPr algn="l">
              <a:buClr>
                <a:srgbClr val="800000"/>
              </a:buClr>
              <a:buSzPct val="60000"/>
              <a:buFont typeface="Wingdings" pitchFamily="2" charset="2"/>
              <a:buChar char="n"/>
            </a:pPr>
            <a:r>
              <a:rPr lang="en-US" altLang="zh-CN" sz="2800" b="0" kern="800" spc="-150" dirty="0">
                <a:latin typeface="黑体" pitchFamily="49" charset="-122"/>
                <a:ea typeface="黑体" pitchFamily="49" charset="-122"/>
              </a:rPr>
              <a:t> </a:t>
            </a:r>
            <a:r>
              <a:rPr lang="zh-CN" altLang="zh-CN" sz="2800" b="0" kern="800" spc="-150" dirty="0">
                <a:latin typeface="黑体" pitchFamily="49" charset="-122"/>
                <a:ea typeface="黑体" pitchFamily="49" charset="-122"/>
              </a:rPr>
              <a:t>面向</a:t>
            </a:r>
            <a:r>
              <a:rPr lang="zh-CN" altLang="en-US" sz="2800" b="0" kern="800" spc="-150" dirty="0">
                <a:latin typeface="黑体" pitchFamily="49" charset="-122"/>
                <a:ea typeface="黑体" pitchFamily="49" charset="-122"/>
              </a:rPr>
              <a:t>多</a:t>
            </a:r>
            <a:r>
              <a:rPr lang="zh-CN" altLang="zh-CN" sz="2800" b="0" kern="800" spc="-150" dirty="0">
                <a:latin typeface="黑体" pitchFamily="49" charset="-122"/>
                <a:ea typeface="黑体" pitchFamily="49" charset="-122"/>
              </a:rPr>
              <a:t>应用的数据获取的理论和方法 </a:t>
            </a:r>
            <a:endParaRPr lang="zh-CN" altLang="zh-CN" sz="2800" b="0" kern="800" spc="-150" dirty="0">
              <a:latin typeface="黑体" pitchFamily="49" charset="-122"/>
              <a:ea typeface="黑体" pitchFamily="49" charset="-122"/>
            </a:endParaRPr>
          </a:p>
        </p:txBody>
      </p:sp>
      <p:grpSp>
        <p:nvGrpSpPr>
          <p:cNvPr id="7" name="组合 174"/>
          <p:cNvGrpSpPr/>
          <p:nvPr/>
        </p:nvGrpSpPr>
        <p:grpSpPr>
          <a:xfrm>
            <a:off x="395537" y="5157192"/>
            <a:ext cx="8496943" cy="1584176"/>
            <a:chOff x="3338964" y="4087480"/>
            <a:chExt cx="5602858" cy="2028819"/>
          </a:xfrm>
          <a:effectLst>
            <a:glow rad="228600">
              <a:schemeClr val="accent1">
                <a:satMod val="175000"/>
                <a:alpha val="40000"/>
              </a:schemeClr>
            </a:glow>
          </a:effectLst>
        </p:grpSpPr>
        <p:pic>
          <p:nvPicPr>
            <p:cNvPr id="19" name="Picture 2"/>
            <p:cNvPicPr>
              <a:picLocks noChangeAspect="1" noChangeArrowheads="1"/>
            </p:cNvPicPr>
            <p:nvPr/>
          </p:nvPicPr>
          <p:blipFill>
            <a:blip r:embed="rId3" cstate="print"/>
            <a:srcRect t="48324"/>
            <a:stretch>
              <a:fillRect/>
            </a:stretch>
          </p:blipFill>
          <p:spPr bwMode="auto">
            <a:xfrm>
              <a:off x="3338964" y="4087480"/>
              <a:ext cx="5602858" cy="2028819"/>
            </a:xfrm>
            <a:prstGeom prst="rect">
              <a:avLst/>
            </a:prstGeom>
            <a:noFill/>
            <a:ln w="9525">
              <a:noFill/>
              <a:miter lim="800000"/>
              <a:headEnd/>
              <a:tailEnd/>
            </a:ln>
            <a:effectLst>
              <a:outerShdw blurRad="63500" sx="102000" sy="102000" algn="ctr" rotWithShape="0">
                <a:prstClr val="black">
                  <a:alpha val="40000"/>
                </a:prstClr>
              </a:outerShdw>
              <a:softEdge rad="63500"/>
            </a:effectLst>
          </p:spPr>
        </p:pic>
        <p:sp>
          <p:nvSpPr>
            <p:cNvPr id="20" name="矩形 19"/>
            <p:cNvSpPr/>
            <p:nvPr/>
          </p:nvSpPr>
          <p:spPr bwMode="auto">
            <a:xfrm>
              <a:off x="3393860" y="4145901"/>
              <a:ext cx="714380" cy="719785"/>
            </a:xfrm>
            <a:prstGeom prst="rect">
              <a:avLst/>
            </a:prstGeom>
            <a:solidFill>
              <a:schemeClr val="bg1"/>
            </a:solidFill>
            <a:ln w="9525" cap="flat" cmpd="sng" algn="ctr">
              <a:noFill/>
              <a:prstDash val="solid"/>
              <a:round/>
              <a:headEnd type="none" w="med" len="med"/>
              <a:tailEnd type="none" w="med" len="med"/>
            </a:ln>
            <a:effectLst/>
          </p:spPr>
          <p:txBody>
            <a:bodyPr/>
            <a:lstStyle/>
            <a:p>
              <a:pPr marL="342900" indent="-342900">
                <a:defRPr/>
              </a:pPr>
              <a:endParaRPr lang="zh-CN" altLang="en-US"/>
            </a:p>
          </p:txBody>
        </p:sp>
        <p:sp>
          <p:nvSpPr>
            <p:cNvPr id="21" name="矩形 20"/>
            <p:cNvSpPr/>
            <p:nvPr/>
          </p:nvSpPr>
          <p:spPr bwMode="auto">
            <a:xfrm>
              <a:off x="3392279" y="4786322"/>
              <a:ext cx="214314" cy="1071570"/>
            </a:xfrm>
            <a:prstGeom prst="rect">
              <a:avLst/>
            </a:prstGeom>
            <a:solidFill>
              <a:schemeClr val="bg1"/>
            </a:solidFill>
            <a:ln w="9525" cap="flat" cmpd="sng" algn="ctr">
              <a:noFill/>
              <a:prstDash val="solid"/>
              <a:round/>
              <a:headEnd type="none" w="med" len="med"/>
              <a:tailEnd type="none" w="med" len="med"/>
            </a:ln>
            <a:effectLst/>
          </p:spPr>
          <p:txBody>
            <a:bodyPr/>
            <a:lstStyle/>
            <a:p>
              <a:pPr marL="342900" indent="-342900">
                <a:defRPr/>
              </a:pPr>
              <a:endParaRPr lang="zh-CN" altLang="en-US"/>
            </a:p>
          </p:txBody>
        </p:sp>
        <p:sp>
          <p:nvSpPr>
            <p:cNvPr id="22" name="矩形 21"/>
            <p:cNvSpPr/>
            <p:nvPr/>
          </p:nvSpPr>
          <p:spPr bwMode="auto">
            <a:xfrm>
              <a:off x="3395849" y="5786289"/>
              <a:ext cx="474928" cy="285752"/>
            </a:xfrm>
            <a:prstGeom prst="rect">
              <a:avLst/>
            </a:prstGeom>
            <a:solidFill>
              <a:schemeClr val="bg1"/>
            </a:solidFill>
            <a:ln w="9525" cap="flat" cmpd="sng" algn="ctr">
              <a:noFill/>
              <a:prstDash val="solid"/>
              <a:round/>
              <a:headEnd type="none" w="med" len="med"/>
              <a:tailEnd type="none" w="med" len="med"/>
            </a:ln>
            <a:effectLst/>
          </p:spPr>
          <p:txBody>
            <a:bodyPr/>
            <a:lstStyle/>
            <a:p>
              <a:pPr marL="342900" indent="-342900">
                <a:defRPr/>
              </a:pPr>
              <a:endParaRPr lang="zh-CN" altLang="en-US"/>
            </a:p>
          </p:txBody>
        </p:sp>
      </p:grpSp>
      <p:sp>
        <p:nvSpPr>
          <p:cNvPr id="16" name="Rectangle 4"/>
          <p:cNvSpPr>
            <a:spLocks noChangeArrowheads="1"/>
          </p:cNvSpPr>
          <p:nvPr/>
        </p:nvSpPr>
        <p:spPr bwMode="auto">
          <a:xfrm>
            <a:off x="142844" y="451022"/>
            <a:ext cx="8892480" cy="6192688"/>
          </a:xfrm>
          <a:prstGeom prst="rect">
            <a:avLst/>
          </a:prstGeom>
          <a:solidFill>
            <a:schemeClr val="accent2"/>
          </a:solidFill>
          <a:ln w="9525">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360045" lvl="0" indent="-360045" algn="l">
              <a:spcBef>
                <a:spcPts val="0"/>
              </a:spcBef>
              <a:buClr>
                <a:srgbClr val="800000"/>
              </a:buClr>
              <a:buSzPct val="60000"/>
              <a:buFont typeface="Wingdings" pitchFamily="2" charset="2"/>
              <a:buChar char="n"/>
            </a:pPr>
            <a:r>
              <a:rPr lang="en-US" altLang="zh-CN" sz="2000" b="0" dirty="0" err="1"/>
              <a:t>Siyao</a:t>
            </a:r>
            <a:r>
              <a:rPr lang="en-US" altLang="zh-CN" sz="2000" b="0" dirty="0"/>
              <a:t> Cheng</a:t>
            </a:r>
            <a:r>
              <a:rPr lang="en-US" sz="2000" b="0" dirty="0"/>
              <a:t>, </a:t>
            </a:r>
            <a:r>
              <a:rPr lang="en-US" sz="2000" b="0" dirty="0" err="1"/>
              <a:t>Jianzhong</a:t>
            </a:r>
            <a:r>
              <a:rPr lang="en-US" sz="2000" b="0" dirty="0"/>
              <a:t> Li, </a:t>
            </a:r>
            <a:r>
              <a:rPr lang="en-US" sz="2000" b="0" i="1" dirty="0"/>
              <a:t>O(</a:t>
            </a:r>
            <a:r>
              <a:rPr lang="en-US" sz="2000" b="0" i="1" dirty="0">
                <a:sym typeface="Symbol"/>
              </a:rPr>
              <a:t></a:t>
            </a:r>
            <a:r>
              <a:rPr lang="en-US" sz="2000" b="0" i="1" dirty="0"/>
              <a:t>)-</a:t>
            </a:r>
            <a:r>
              <a:rPr lang="en-US" sz="2000" b="0" dirty="0"/>
              <a:t>Approximation to Physical World by Sensor Networks, </a:t>
            </a:r>
            <a:r>
              <a:rPr lang="en-US" sz="2000" b="0" dirty="0">
                <a:solidFill>
                  <a:schemeClr val="bg2">
                    <a:lumMod val="50000"/>
                    <a:lumOff val="50000"/>
                  </a:schemeClr>
                </a:solidFill>
              </a:rPr>
              <a:t>INFOCOM</a:t>
            </a:r>
            <a:r>
              <a:rPr lang="en-US" sz="2000" b="0" dirty="0"/>
              <a:t>, 2013.</a:t>
            </a:r>
            <a:endParaRPr lang="en-US" sz="2000" b="0" dirty="0"/>
          </a:p>
          <a:p>
            <a:pPr marL="360045" indent="-360045" algn="l">
              <a:spcBef>
                <a:spcPts val="0"/>
              </a:spcBef>
              <a:buClr>
                <a:srgbClr val="800000"/>
              </a:buClr>
              <a:buSzPct val="60000"/>
              <a:buFont typeface="Wingdings" pitchFamily="2" charset="2"/>
              <a:buChar char="n"/>
            </a:pPr>
            <a:r>
              <a:rPr lang="en-US" altLang="zh-CN" sz="2000" b="0" dirty="0" err="1"/>
              <a:t>Xiaolin</a:t>
            </a:r>
            <a:r>
              <a:rPr lang="en-US" altLang="zh-CN" sz="2000" b="0" dirty="0"/>
              <a:t> Fang, Hong </a:t>
            </a:r>
            <a:r>
              <a:rPr lang="en-US" altLang="zh-CN" sz="2000" b="0" dirty="0" err="1"/>
              <a:t>Gao</a:t>
            </a:r>
            <a:r>
              <a:rPr lang="en-US" altLang="zh-CN" sz="2000" b="0" dirty="0"/>
              <a:t>, </a:t>
            </a:r>
            <a:r>
              <a:rPr lang="en-US" altLang="zh-CN" sz="2000" b="0" dirty="0" err="1"/>
              <a:t>Jianzhong</a:t>
            </a:r>
            <a:r>
              <a:rPr lang="en-US" altLang="zh-CN" sz="2000" b="0" dirty="0"/>
              <a:t> Li, </a:t>
            </a:r>
            <a:r>
              <a:rPr lang="en-US" altLang="zh-CN" sz="2000" b="0" dirty="0" err="1"/>
              <a:t>Yingshu</a:t>
            </a:r>
            <a:r>
              <a:rPr lang="en-US" altLang="zh-CN" sz="2000" b="0" dirty="0"/>
              <a:t> Li. Application-Aware Data Collection in Wireless Sensor Networks,  </a:t>
            </a:r>
            <a:r>
              <a:rPr lang="en-US" altLang="zh-CN" sz="2000" b="0" dirty="0">
                <a:solidFill>
                  <a:schemeClr val="bg2">
                    <a:lumMod val="50000"/>
                    <a:lumOff val="50000"/>
                  </a:schemeClr>
                </a:solidFill>
              </a:rPr>
              <a:t>INFOCOM</a:t>
            </a:r>
            <a:r>
              <a:rPr lang="en-US" altLang="zh-CN" sz="2000" b="0" dirty="0"/>
              <a:t>, 2013.</a:t>
            </a:r>
            <a:endParaRPr lang="zh-CN" altLang="en-US" sz="2000" b="0" dirty="0"/>
          </a:p>
          <a:p>
            <a:pPr marL="360045" indent="-360045" algn="l">
              <a:spcBef>
                <a:spcPts val="0"/>
              </a:spcBef>
              <a:buClr>
                <a:srgbClr val="800000"/>
              </a:buClr>
              <a:buSzPct val="60000"/>
              <a:buFont typeface="Wingdings" pitchFamily="2" charset="2"/>
              <a:buChar char="n"/>
            </a:pPr>
            <a:r>
              <a:rPr lang="en-US" altLang="zh-CN" sz="2000" b="0" dirty="0" err="1"/>
              <a:t>Guohua</a:t>
            </a:r>
            <a:r>
              <a:rPr lang="en-US" altLang="zh-CN" sz="2000" b="0" dirty="0"/>
              <a:t> Li, </a:t>
            </a:r>
            <a:r>
              <a:rPr lang="en-US" altLang="zh-CN" sz="2000" b="0" dirty="0" err="1"/>
              <a:t>Jianzhong</a:t>
            </a:r>
            <a:r>
              <a:rPr lang="en-US" altLang="zh-CN" sz="2000" b="0" dirty="0"/>
              <a:t> Li, Hong </a:t>
            </a:r>
            <a:r>
              <a:rPr lang="en-US" altLang="zh-CN" sz="2000" b="0" dirty="0" err="1"/>
              <a:t>Gao</a:t>
            </a:r>
            <a:r>
              <a:rPr lang="en-US" altLang="zh-CN" sz="2000" b="0" dirty="0"/>
              <a:t>. ε-Approximation to Data Streams in Sensor Networks, </a:t>
            </a:r>
            <a:r>
              <a:rPr lang="en-US" altLang="zh-CN" sz="2000" b="0" dirty="0">
                <a:solidFill>
                  <a:schemeClr val="bg2">
                    <a:lumMod val="50000"/>
                    <a:lumOff val="50000"/>
                  </a:schemeClr>
                </a:solidFill>
              </a:rPr>
              <a:t>INFOCOM</a:t>
            </a:r>
            <a:r>
              <a:rPr lang="en-US" altLang="zh-CN" sz="2000" b="0" dirty="0"/>
              <a:t>,  2013.</a:t>
            </a:r>
            <a:endParaRPr lang="en-US" altLang="zh-CN" sz="2000" b="0" dirty="0"/>
          </a:p>
          <a:p>
            <a:pPr marL="360045" lvl="0" indent="-360045" algn="l">
              <a:spcBef>
                <a:spcPts val="0"/>
              </a:spcBef>
              <a:buClr>
                <a:srgbClr val="800000"/>
              </a:buClr>
              <a:buSzPct val="60000"/>
              <a:buFont typeface="Wingdings" pitchFamily="2" charset="2"/>
              <a:buChar char="n"/>
            </a:pPr>
            <a:r>
              <a:rPr lang="en-US" sz="2000" b="0" dirty="0" err="1"/>
              <a:t>Siyao</a:t>
            </a:r>
            <a:r>
              <a:rPr lang="en-US" sz="2000" b="0" dirty="0"/>
              <a:t> Cheng, </a:t>
            </a:r>
            <a:r>
              <a:rPr lang="en-US" sz="2000" b="0" dirty="0" err="1"/>
              <a:t>Jianzhong</a:t>
            </a:r>
            <a:r>
              <a:rPr lang="en-US" sz="2000" b="0" dirty="0"/>
              <a:t> Li: Location Aware Peak Value Queries in sensor networks,  </a:t>
            </a:r>
            <a:r>
              <a:rPr lang="en-US" sz="2000" b="0" dirty="0">
                <a:solidFill>
                  <a:schemeClr val="bg2">
                    <a:lumMod val="50000"/>
                    <a:lumOff val="50000"/>
                  </a:schemeClr>
                </a:solidFill>
              </a:rPr>
              <a:t>INFOCOM</a:t>
            </a:r>
            <a:r>
              <a:rPr lang="en-US" sz="2000" b="0" dirty="0"/>
              <a:t>, 2012. </a:t>
            </a:r>
            <a:endParaRPr lang="en-US" sz="2000" b="0" dirty="0"/>
          </a:p>
          <a:p>
            <a:pPr marL="360045" lvl="0" indent="-360045" algn="l">
              <a:spcBef>
                <a:spcPts val="0"/>
              </a:spcBef>
              <a:buClr>
                <a:srgbClr val="800000"/>
              </a:buClr>
              <a:buSzPct val="60000"/>
              <a:buFont typeface="Wingdings" pitchFamily="2" charset="2"/>
              <a:buChar char="n"/>
            </a:pPr>
            <a:r>
              <a:rPr lang="en-US" sz="2000" b="0" dirty="0"/>
              <a:t>Liu Yu, </a:t>
            </a:r>
            <a:r>
              <a:rPr lang="en-US" sz="2000" b="0" dirty="0" err="1"/>
              <a:t>Jianzhong</a:t>
            </a:r>
            <a:r>
              <a:rPr lang="en-US" sz="2000" b="0" dirty="0"/>
              <a:t> Li, Hong </a:t>
            </a:r>
            <a:r>
              <a:rPr lang="en-US" sz="2000" b="0" dirty="0" err="1"/>
              <a:t>Gao</a:t>
            </a:r>
            <a:r>
              <a:rPr lang="en-US" sz="2000" b="0" dirty="0"/>
              <a:t>, Data-Enriched Simulation of Data Management Applications for Wireless Sensor Networks, </a:t>
            </a:r>
            <a:r>
              <a:rPr lang="en-US" sz="2000" b="0" dirty="0">
                <a:solidFill>
                  <a:schemeClr val="bg2">
                    <a:lumMod val="50000"/>
                    <a:lumOff val="50000"/>
                  </a:schemeClr>
                </a:solidFill>
              </a:rPr>
              <a:t>ACM </a:t>
            </a:r>
            <a:r>
              <a:rPr lang="en-US" sz="2000" b="0" dirty="0" err="1">
                <a:solidFill>
                  <a:schemeClr val="bg2">
                    <a:lumMod val="50000"/>
                    <a:lumOff val="50000"/>
                  </a:schemeClr>
                </a:solidFill>
              </a:rPr>
              <a:t>SenSys</a:t>
            </a:r>
            <a:r>
              <a:rPr lang="en-US" sz="2000" b="0" dirty="0"/>
              <a:t>, 2011.</a:t>
            </a:r>
            <a:endParaRPr lang="en-US" sz="2000" b="0" dirty="0"/>
          </a:p>
          <a:p>
            <a:pPr marL="179705" indent="-179705">
              <a:lnSpc>
                <a:spcPts val="2200"/>
              </a:lnSpc>
              <a:spcBef>
                <a:spcPts val="0"/>
              </a:spcBef>
              <a:buClr>
                <a:srgbClr val="800000"/>
              </a:buClr>
              <a:buSzPct val="60000"/>
              <a:buFont typeface="Wingdings" pitchFamily="2" charset="2"/>
              <a:buChar char="n"/>
            </a:pPr>
            <a:r>
              <a:rPr lang="en-US" altLang="zh-CN" sz="2000" b="0" dirty="0"/>
              <a:t>   </a:t>
            </a:r>
            <a:r>
              <a:rPr lang="en-US" altLang="zh-CN" sz="2000" b="0" dirty="0" err="1"/>
              <a:t>Shuguang</a:t>
            </a:r>
            <a:r>
              <a:rPr lang="en-US" altLang="zh-CN" sz="2000" b="0" dirty="0"/>
              <a:t> </a:t>
            </a:r>
            <a:r>
              <a:rPr lang="en-US" altLang="zh-CN" sz="2000" b="0" dirty="0" err="1"/>
              <a:t>Xiong</a:t>
            </a:r>
            <a:r>
              <a:rPr lang="en-US" altLang="zh-CN" sz="2000" b="0" dirty="0"/>
              <a:t>, </a:t>
            </a:r>
            <a:r>
              <a:rPr lang="en-US" altLang="zh-CN" sz="2000" b="0" dirty="0" err="1"/>
              <a:t>Jianzhong</a:t>
            </a:r>
            <a:r>
              <a:rPr lang="en-US" altLang="zh-CN" sz="2000" b="0" dirty="0"/>
              <a:t> Li, Multiple Task Scheduling for Low-Duty-  </a:t>
            </a:r>
            <a:endParaRPr lang="en-US" altLang="zh-CN" sz="2000" b="0" dirty="0"/>
          </a:p>
          <a:p>
            <a:pPr marL="179705" indent="-179705">
              <a:lnSpc>
                <a:spcPts val="2200"/>
              </a:lnSpc>
              <a:spcBef>
                <a:spcPts val="0"/>
              </a:spcBef>
              <a:buClr>
                <a:srgbClr val="800000"/>
              </a:buClr>
              <a:buSzPct val="60000"/>
            </a:pPr>
            <a:r>
              <a:rPr lang="en-US" altLang="zh-CN" sz="2000" b="0" dirty="0"/>
              <a:t>      Cycled Wireless Sensor Networks. </a:t>
            </a:r>
            <a:r>
              <a:rPr lang="en-US" altLang="zh-CN" sz="2000" b="0" dirty="0">
                <a:solidFill>
                  <a:schemeClr val="bg2">
                    <a:lumMod val="50000"/>
                    <a:lumOff val="50000"/>
                  </a:schemeClr>
                </a:solidFill>
              </a:rPr>
              <a:t>INFOCOM</a:t>
            </a:r>
            <a:r>
              <a:rPr lang="en-US" altLang="zh-CN" sz="2000" b="0" dirty="0"/>
              <a:t>, 2011. </a:t>
            </a:r>
            <a:endParaRPr lang="en-US" altLang="zh-CN" sz="2000" b="0" dirty="0"/>
          </a:p>
          <a:p>
            <a:pPr marL="179705" lvl="0" indent="-179705">
              <a:lnSpc>
                <a:spcPts val="2200"/>
              </a:lnSpc>
              <a:spcBef>
                <a:spcPts val="0"/>
              </a:spcBef>
              <a:buClr>
                <a:srgbClr val="800000"/>
              </a:buClr>
              <a:buSzPct val="60000"/>
              <a:buFont typeface="Wingdings" pitchFamily="2" charset="2"/>
              <a:buChar char="n"/>
            </a:pPr>
            <a:r>
              <a:rPr lang="en-US" altLang="zh-CN" sz="2000" b="0" dirty="0"/>
              <a:t>   </a:t>
            </a:r>
            <a:r>
              <a:rPr lang="en-US" altLang="zh-CN" sz="2000" b="0" dirty="0" err="1"/>
              <a:t>Guohua</a:t>
            </a:r>
            <a:r>
              <a:rPr lang="en-US" altLang="zh-CN" sz="2000" b="0" dirty="0"/>
              <a:t> Li, </a:t>
            </a:r>
            <a:r>
              <a:rPr lang="en-US" altLang="zh-CN" sz="2000" b="0" dirty="0" err="1"/>
              <a:t>Jianzhong</a:t>
            </a:r>
            <a:r>
              <a:rPr lang="en-US" altLang="zh-CN" sz="2000" b="0" dirty="0"/>
              <a:t> Li, Global Weighted Fairness Guaranteed Congestion </a:t>
            </a:r>
            <a:endParaRPr lang="en-US" altLang="zh-CN" sz="2000" b="0" dirty="0"/>
          </a:p>
          <a:p>
            <a:pPr marL="179705" lvl="0" indent="-179705">
              <a:lnSpc>
                <a:spcPts val="2200"/>
              </a:lnSpc>
              <a:spcBef>
                <a:spcPts val="0"/>
              </a:spcBef>
              <a:buClr>
                <a:srgbClr val="800000"/>
              </a:buClr>
              <a:buSzPct val="60000"/>
            </a:pPr>
            <a:r>
              <a:rPr lang="en-US" altLang="zh-CN" sz="2000" b="0" dirty="0"/>
              <a:t>      Avoidance Protocol for Wireless Sensor Networks. </a:t>
            </a:r>
            <a:r>
              <a:rPr lang="en-US" altLang="zh-CN" sz="2000" b="0" dirty="0">
                <a:solidFill>
                  <a:schemeClr val="bg2">
                    <a:lumMod val="50000"/>
                    <a:lumOff val="50000"/>
                  </a:schemeClr>
                </a:solidFill>
              </a:rPr>
              <a:t>INFOCOM</a:t>
            </a:r>
            <a:r>
              <a:rPr lang="en-US" altLang="zh-CN" sz="2000" b="0" dirty="0"/>
              <a:t>, 2011.</a:t>
            </a:r>
            <a:endParaRPr lang="en-US" altLang="zh-CN" sz="2000" b="0" dirty="0"/>
          </a:p>
          <a:p>
            <a:pPr marL="179705" indent="-179705">
              <a:lnSpc>
                <a:spcPts val="2200"/>
              </a:lnSpc>
              <a:spcBef>
                <a:spcPts val="0"/>
              </a:spcBef>
              <a:buClr>
                <a:srgbClr val="800000"/>
              </a:buClr>
              <a:buSzPct val="60000"/>
              <a:buFont typeface="Wingdings" pitchFamily="2" charset="2"/>
              <a:buChar char="n"/>
            </a:pPr>
            <a:r>
              <a:rPr lang="en-US" altLang="zh-CN" sz="2000" b="0" dirty="0"/>
              <a:t>   </a:t>
            </a:r>
            <a:r>
              <a:rPr lang="en-US" altLang="zh-CN" sz="2000" b="0" dirty="0" err="1"/>
              <a:t>Guohua</a:t>
            </a:r>
            <a:r>
              <a:rPr lang="en-US" altLang="zh-CN" sz="2000" b="0" dirty="0"/>
              <a:t> Li, </a:t>
            </a:r>
            <a:r>
              <a:rPr lang="en-US" altLang="zh-CN" sz="2000" b="0" dirty="0" err="1"/>
              <a:t>Jianzhong</a:t>
            </a:r>
            <a:r>
              <a:rPr lang="en-US" altLang="zh-CN" sz="2000" b="0" dirty="0"/>
              <a:t> Li, Lower bound of fairness guaranteed congestion  </a:t>
            </a:r>
            <a:endParaRPr lang="en-US" altLang="zh-CN" sz="2000" b="0" dirty="0"/>
          </a:p>
          <a:p>
            <a:pPr marL="179705" indent="-179705">
              <a:lnSpc>
                <a:spcPts val="2200"/>
              </a:lnSpc>
              <a:spcBef>
                <a:spcPts val="0"/>
              </a:spcBef>
              <a:buClr>
                <a:srgbClr val="800000"/>
              </a:buClr>
              <a:buSzPct val="60000"/>
            </a:pPr>
            <a:r>
              <a:rPr lang="en-US" altLang="zh-CN" sz="2000" b="0" dirty="0"/>
              <a:t>      control protocol for WSNs,  </a:t>
            </a:r>
            <a:r>
              <a:rPr lang="en-US" altLang="zh-CN" sz="2000" b="0" dirty="0">
                <a:solidFill>
                  <a:schemeClr val="bg2">
                    <a:lumMod val="50000"/>
                    <a:lumOff val="50000"/>
                  </a:schemeClr>
                </a:solidFill>
              </a:rPr>
              <a:t>INFOCOM</a:t>
            </a:r>
            <a:r>
              <a:rPr lang="en-US" altLang="zh-CN" sz="2000" b="0" dirty="0"/>
              <a:t> , 2012. </a:t>
            </a:r>
            <a:endParaRPr lang="en-US" altLang="zh-CN" sz="2000" b="0" dirty="0"/>
          </a:p>
          <a:p>
            <a:pPr marL="179705" indent="-179705">
              <a:lnSpc>
                <a:spcPts val="2200"/>
              </a:lnSpc>
              <a:spcBef>
                <a:spcPts val="0"/>
              </a:spcBef>
              <a:buClr>
                <a:srgbClr val="800000"/>
              </a:buClr>
              <a:buSzPct val="60000"/>
              <a:buFont typeface="Wingdings" pitchFamily="2" charset="2"/>
              <a:buChar char="n"/>
            </a:pPr>
            <a:r>
              <a:rPr lang="en-US" altLang="zh-CN" sz="2000" b="0" dirty="0"/>
              <a:t>   B. Yu, </a:t>
            </a:r>
            <a:r>
              <a:rPr lang="en-US" altLang="zh-CN" sz="2000" b="0" dirty="0" err="1"/>
              <a:t>Jianzhong</a:t>
            </a:r>
            <a:r>
              <a:rPr lang="en-US" altLang="zh-CN" sz="2000" b="0" dirty="0"/>
              <a:t> </a:t>
            </a:r>
            <a:r>
              <a:rPr lang="en-US" altLang="zh-CN" sz="2000" b="0" dirty="0" err="1"/>
              <a:t>Li,Yingshu</a:t>
            </a:r>
            <a:r>
              <a:rPr lang="en-US" altLang="zh-CN" sz="2000" b="0" dirty="0"/>
              <a:t> Li, Distributed Data Aggregation Scheduling  </a:t>
            </a:r>
            <a:endParaRPr lang="en-US" altLang="zh-CN" sz="2000" b="0" dirty="0"/>
          </a:p>
          <a:p>
            <a:pPr marL="179705" indent="-179705">
              <a:lnSpc>
                <a:spcPts val="2200"/>
              </a:lnSpc>
              <a:spcBef>
                <a:spcPts val="0"/>
              </a:spcBef>
              <a:buClr>
                <a:srgbClr val="800000"/>
              </a:buClr>
              <a:buSzPct val="60000"/>
            </a:pPr>
            <a:r>
              <a:rPr lang="en-US" altLang="zh-CN" sz="2000" b="0" dirty="0"/>
              <a:t>      in WSN,  </a:t>
            </a:r>
            <a:r>
              <a:rPr lang="en-US" altLang="zh-CN" sz="2000" b="0" dirty="0">
                <a:solidFill>
                  <a:schemeClr val="bg2">
                    <a:lumMod val="50000"/>
                    <a:lumOff val="50000"/>
                  </a:schemeClr>
                </a:solidFill>
              </a:rPr>
              <a:t>INFOCOM</a:t>
            </a:r>
            <a:r>
              <a:rPr lang="en-US" altLang="zh-CN" sz="2000" b="0" dirty="0"/>
              <a:t>, 2011.</a:t>
            </a:r>
            <a:endParaRPr lang="en-US" altLang="zh-CN" sz="2000" b="0" dirty="0"/>
          </a:p>
          <a:p>
            <a:pPr marL="179705" indent="-179705">
              <a:lnSpc>
                <a:spcPts val="2200"/>
              </a:lnSpc>
              <a:spcBef>
                <a:spcPts val="0"/>
              </a:spcBef>
              <a:buClr>
                <a:srgbClr val="800000"/>
              </a:buClr>
              <a:buSzPct val="60000"/>
              <a:buFont typeface="Wingdings" pitchFamily="2" charset="2"/>
              <a:buChar char="n"/>
            </a:pPr>
            <a:r>
              <a:rPr lang="en-US" altLang="zh-CN" sz="2000" b="0" dirty="0"/>
              <a:t>   </a:t>
            </a:r>
            <a:r>
              <a:rPr lang="en-US" altLang="zh-CN" sz="2000" b="0" dirty="0" err="1"/>
              <a:t>Jianzhong</a:t>
            </a:r>
            <a:r>
              <a:rPr lang="en-US" altLang="zh-CN" sz="2000" b="0" dirty="0"/>
              <a:t> Li, </a:t>
            </a:r>
            <a:r>
              <a:rPr lang="en-US" altLang="zh-CN" sz="2000" b="0" dirty="0" err="1"/>
              <a:t>Siyao</a:t>
            </a:r>
            <a:r>
              <a:rPr lang="en-US" altLang="zh-CN" sz="2000" b="0" dirty="0"/>
              <a:t> Cheng, (ε, δ)-Approximate Aggregation Algorithms in </a:t>
            </a:r>
            <a:endParaRPr lang="en-US" altLang="zh-CN" sz="2000" b="0" dirty="0"/>
          </a:p>
          <a:p>
            <a:pPr marL="179705" indent="-179705">
              <a:lnSpc>
                <a:spcPts val="2200"/>
              </a:lnSpc>
              <a:spcBef>
                <a:spcPts val="0"/>
              </a:spcBef>
              <a:buClr>
                <a:srgbClr val="800000"/>
              </a:buClr>
              <a:buSzPct val="60000"/>
            </a:pPr>
            <a:r>
              <a:rPr lang="en-US" altLang="zh-CN" sz="2000" b="0" dirty="0"/>
              <a:t>      Dynamic Sensor Networks, </a:t>
            </a:r>
            <a:r>
              <a:rPr lang="en-US" altLang="zh-CN" sz="2000" b="0" dirty="0">
                <a:solidFill>
                  <a:schemeClr val="bg2">
                    <a:lumMod val="50000"/>
                    <a:lumOff val="50000"/>
                  </a:schemeClr>
                </a:solidFill>
              </a:rPr>
              <a:t>IEEE Transactions on Parallel and Distributed </a:t>
            </a:r>
            <a:endParaRPr lang="en-US" altLang="zh-CN" sz="2000" b="0" dirty="0">
              <a:solidFill>
                <a:schemeClr val="bg2">
                  <a:lumMod val="50000"/>
                  <a:lumOff val="50000"/>
                </a:schemeClr>
              </a:solidFill>
            </a:endParaRPr>
          </a:p>
          <a:p>
            <a:pPr marL="179705" indent="-179705">
              <a:lnSpc>
                <a:spcPts val="2200"/>
              </a:lnSpc>
              <a:spcBef>
                <a:spcPts val="0"/>
              </a:spcBef>
              <a:buClr>
                <a:srgbClr val="800000"/>
              </a:buClr>
              <a:buSzPct val="60000"/>
            </a:pPr>
            <a:r>
              <a:rPr lang="en-US" altLang="zh-CN" sz="2000" b="0" dirty="0">
                <a:solidFill>
                  <a:schemeClr val="bg2">
                    <a:lumMod val="50000"/>
                    <a:lumOff val="50000"/>
                  </a:schemeClr>
                </a:solidFill>
              </a:rPr>
              <a:t>      systems</a:t>
            </a:r>
            <a:r>
              <a:rPr lang="en-US" altLang="zh-CN" sz="2000" b="0" dirty="0"/>
              <a:t>, 23(3): 385-396 (2012)</a:t>
            </a:r>
            <a:endParaRPr lang="en-US" altLang="zh-CN" sz="20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 presetClass="exit"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53"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288488" y="188640"/>
            <a:ext cx="8676000" cy="1134067"/>
            <a:chOff x="251520" y="494732"/>
            <a:chExt cx="7978374" cy="1134067"/>
          </a:xfrm>
        </p:grpSpPr>
        <p:sp>
          <p:nvSpPr>
            <p:cNvPr id="4" name="圆角矩形 3"/>
            <p:cNvSpPr/>
            <p:nvPr/>
          </p:nvSpPr>
          <p:spPr bwMode="auto">
            <a:xfrm>
              <a:off x="251520" y="494732"/>
              <a:ext cx="7978374" cy="1134067"/>
            </a:xfrm>
            <a:prstGeom prst="roundRect">
              <a:avLst/>
            </a:prstGeom>
            <a:solidFill>
              <a:schemeClr val="bg2">
                <a:lumMod val="75000"/>
                <a:lumOff val="2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ctr">
                <a:lnSpc>
                  <a:spcPct val="110000"/>
                </a:lnSpc>
                <a:spcBef>
                  <a:spcPct val="20000"/>
                </a:spcBef>
                <a:buClr>
                  <a:schemeClr val="hlink"/>
                </a:buClr>
                <a:buSzPct val="50000"/>
                <a:buFont typeface="Monotype Sorts" pitchFamily="2" charset="2"/>
                <a:buNone/>
                <a:defRPr/>
              </a:pPr>
              <a:endParaRPr lang="zh-CN" altLang="en-US">
                <a:ea typeface="华文新魏" pitchFamily="2" charset="-122"/>
              </a:endParaRPr>
            </a:p>
          </p:txBody>
        </p:sp>
        <p:sp>
          <p:nvSpPr>
            <p:cNvPr id="5" name="标题 18"/>
            <p:cNvSpPr txBox="1"/>
            <p:nvPr/>
          </p:nvSpPr>
          <p:spPr bwMode="auto">
            <a:xfrm>
              <a:off x="1677166" y="801157"/>
              <a:ext cx="6552728" cy="712093"/>
            </a:xfrm>
            <a:prstGeom prst="rect">
              <a:avLst/>
            </a:prstGeom>
            <a:noFill/>
            <a:ln w="9525">
              <a:noFill/>
              <a:miter lim="800000"/>
            </a:ln>
          </p:spPr>
          <p:txBody>
            <a:bodyPr/>
            <a:lstStyle/>
            <a:p>
              <a:pPr eaLnBrk="0" hangingPunct="0">
                <a:lnSpc>
                  <a:spcPct val="80000"/>
                </a:lnSpc>
                <a:buFont typeface="Monotype Sorts"/>
                <a:buNone/>
              </a:pPr>
              <a:r>
                <a:rPr lang="en-US" altLang="zh-CN" sz="4000" dirty="0">
                  <a:solidFill>
                    <a:srgbClr val="F2F2F2"/>
                  </a:solidFill>
                  <a:ea typeface="黑体" pitchFamily="49" charset="-122"/>
                  <a:cs typeface="Times New Roman" pitchFamily="18" charset="0"/>
                </a:rPr>
                <a:t>CPS</a:t>
              </a:r>
              <a:r>
                <a:rPr lang="zh-CN" altLang="en-US" sz="4000" dirty="0">
                  <a:solidFill>
                    <a:srgbClr val="F2F2F2"/>
                  </a:solidFill>
                  <a:latin typeface="黑体" pitchFamily="49" charset="-122"/>
                  <a:ea typeface="黑体" pitchFamily="49" charset="-122"/>
                  <a:cs typeface="Times New Roman" pitchFamily="18" charset="0"/>
                </a:rPr>
                <a:t>组合网络的理论和技术</a:t>
              </a:r>
              <a:endParaRPr lang="zh-CN" altLang="en-US" sz="4000" dirty="0">
                <a:solidFill>
                  <a:srgbClr val="F2F2F2"/>
                </a:solidFill>
                <a:latin typeface="黑体" pitchFamily="49" charset="-122"/>
                <a:ea typeface="黑体" pitchFamily="49" charset="-122"/>
                <a:cs typeface="Times New Roman" pitchFamily="18" charset="0"/>
              </a:endParaRPr>
            </a:p>
          </p:txBody>
        </p:sp>
        <p:grpSp>
          <p:nvGrpSpPr>
            <p:cNvPr id="3" name="组合 26"/>
            <p:cNvGrpSpPr/>
            <p:nvPr/>
          </p:nvGrpSpPr>
          <p:grpSpPr bwMode="auto">
            <a:xfrm>
              <a:off x="540006" y="583068"/>
              <a:ext cx="993159" cy="972000"/>
              <a:chOff x="3767979" y="876125"/>
              <a:chExt cx="1060941" cy="1137831"/>
            </a:xfrm>
          </p:grpSpPr>
          <p:sp>
            <p:nvSpPr>
              <p:cNvPr id="7" name="椭圆 6"/>
              <p:cNvSpPr/>
              <p:nvPr/>
            </p:nvSpPr>
            <p:spPr bwMode="auto">
              <a:xfrm>
                <a:off x="3767979" y="876125"/>
                <a:ext cx="1060941" cy="1137831"/>
              </a:xfrm>
              <a:prstGeom prst="ellipse">
                <a:avLst/>
              </a:prstGeom>
              <a:solidFill>
                <a:srgbClr val="CCFFCC"/>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marL="342900" indent="-342900" algn="ctr">
                  <a:lnSpc>
                    <a:spcPct val="110000"/>
                  </a:lnSpc>
                  <a:spcBef>
                    <a:spcPct val="20000"/>
                  </a:spcBef>
                  <a:buClr>
                    <a:schemeClr val="hlink"/>
                  </a:buClr>
                  <a:buSzPct val="50000"/>
                  <a:buFont typeface="Monotype Sorts" pitchFamily="2" charset="2"/>
                  <a:buNone/>
                  <a:defRPr/>
                </a:pPr>
                <a:endParaRPr lang="zh-CN" altLang="en-US">
                  <a:ea typeface="华文新魏" pitchFamily="2" charset="-122"/>
                </a:endParaRPr>
              </a:p>
            </p:txBody>
          </p:sp>
          <p:pic>
            <p:nvPicPr>
              <p:cNvPr id="8" name="图片 5" descr="联.png"/>
              <p:cNvPicPr>
                <a:picLocks noChangeAspect="1"/>
              </p:cNvPicPr>
              <p:nvPr/>
            </p:nvPicPr>
            <p:blipFill>
              <a:blip r:embed="rId1" cstate="print"/>
              <a:stretch>
                <a:fillRect/>
              </a:stretch>
            </p:blipFill>
            <p:spPr bwMode="auto">
              <a:xfrm>
                <a:off x="4025702" y="1167337"/>
                <a:ext cx="751277" cy="751504"/>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9" name="TextBox 8"/>
              <p:cNvSpPr txBox="1"/>
              <p:nvPr/>
            </p:nvSpPr>
            <p:spPr bwMode="auto">
              <a:xfrm>
                <a:off x="3820517" y="877874"/>
                <a:ext cx="584534" cy="742189"/>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ctr">
                  <a:lnSpc>
                    <a:spcPct val="110000"/>
                  </a:lnSpc>
                  <a:spcBef>
                    <a:spcPct val="20000"/>
                  </a:spcBef>
                  <a:buClr>
                    <a:schemeClr val="hlink"/>
                  </a:buClr>
                  <a:buSzPct val="50000"/>
                  <a:buFont typeface="Monotype Sorts" pitchFamily="2" charset="2"/>
                  <a:buNone/>
                  <a:defRPr/>
                </a:pPr>
                <a:r>
                  <a:rPr lang="zh-CN" altLang="en-US" sz="3200" b="0" dirty="0">
                    <a:solidFill>
                      <a:srgbClr val="FF0000"/>
                    </a:solidFill>
                    <a:latin typeface="华文行楷" pitchFamily="2" charset="-122"/>
                    <a:ea typeface="华文行楷" pitchFamily="2" charset="-122"/>
                  </a:rPr>
                  <a:t>联</a:t>
                </a:r>
                <a:endParaRPr lang="zh-CN" altLang="en-US" sz="3200" b="0" dirty="0">
                  <a:solidFill>
                    <a:srgbClr val="FF0000"/>
                  </a:solidFill>
                  <a:latin typeface="华文行楷" pitchFamily="2" charset="-122"/>
                  <a:ea typeface="华文行楷" pitchFamily="2" charset="-122"/>
                </a:endParaRPr>
              </a:p>
            </p:txBody>
          </p:sp>
        </p:grpSp>
      </p:grpSp>
      <p:sp>
        <p:nvSpPr>
          <p:cNvPr id="10" name="TextBox 9"/>
          <p:cNvSpPr txBox="1"/>
          <p:nvPr/>
        </p:nvSpPr>
        <p:spPr>
          <a:xfrm>
            <a:off x="395536" y="1443548"/>
            <a:ext cx="8496000" cy="3785652"/>
          </a:xfrm>
          <a:prstGeom prst="rect">
            <a:avLst/>
          </a:prstGeom>
          <a:solidFill>
            <a:schemeClr val="tx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l">
              <a:lnSpc>
                <a:spcPts val="3600"/>
              </a:lnSpc>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zh-CN" altLang="zh-CN" sz="2800" b="0" dirty="0">
                <a:latin typeface="黑体" pitchFamily="49" charset="-122"/>
                <a:ea typeface="黑体" pitchFamily="49" charset="-122"/>
              </a:rPr>
              <a:t>最大化流量的异构多通信网络优化组网技术</a:t>
            </a:r>
            <a:r>
              <a:rPr lang="en-US" altLang="zh-CN" sz="2800" b="0" dirty="0">
                <a:latin typeface="黑体" pitchFamily="49" charset="-122"/>
                <a:ea typeface="黑体" pitchFamily="49" charset="-122"/>
              </a:rPr>
              <a:t>;</a:t>
            </a:r>
            <a:endParaRPr lang="zh-CN" altLang="zh-CN" sz="2800" b="0" dirty="0">
              <a:latin typeface="黑体" pitchFamily="49" charset="-122"/>
              <a:ea typeface="黑体" pitchFamily="49" charset="-122"/>
            </a:endParaRPr>
          </a:p>
          <a:p>
            <a:pPr algn="l">
              <a:lnSpc>
                <a:spcPts val="3600"/>
              </a:lnSpc>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zh-CN" altLang="zh-CN" sz="2800" b="0" dirty="0">
                <a:latin typeface="黑体" pitchFamily="49" charset="-122"/>
                <a:ea typeface="黑体" pitchFamily="49" charset="-122"/>
              </a:rPr>
              <a:t>通信网络多任务调度的理论与算法</a:t>
            </a:r>
            <a:r>
              <a:rPr lang="en-US" altLang="zh-CN" sz="2800" b="0" dirty="0">
                <a:latin typeface="黑体" pitchFamily="49" charset="-122"/>
                <a:ea typeface="黑体" pitchFamily="49" charset="-122"/>
              </a:rPr>
              <a:t>;</a:t>
            </a:r>
            <a:endParaRPr lang="zh-CN" altLang="zh-CN" sz="2800" b="0" dirty="0">
              <a:latin typeface="黑体" pitchFamily="49" charset="-122"/>
              <a:ea typeface="黑体" pitchFamily="49" charset="-122"/>
            </a:endParaRPr>
          </a:p>
          <a:p>
            <a:pPr algn="l">
              <a:lnSpc>
                <a:spcPts val="3600"/>
              </a:lnSpc>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zh-CN" altLang="zh-CN" sz="2800" b="0" dirty="0">
                <a:latin typeface="黑体" pitchFamily="49" charset="-122"/>
                <a:ea typeface="黑体" pitchFamily="49" charset="-122"/>
              </a:rPr>
              <a:t>通信网络的聚集计算调度的理论与算法</a:t>
            </a:r>
            <a:r>
              <a:rPr lang="en-US" altLang="zh-CN" sz="2800" b="0" dirty="0">
                <a:latin typeface="黑体" pitchFamily="49" charset="-122"/>
                <a:ea typeface="黑体" pitchFamily="49" charset="-122"/>
              </a:rPr>
              <a:t>;</a:t>
            </a:r>
            <a:endParaRPr lang="zh-CN" altLang="zh-CN" sz="2800" b="0" dirty="0">
              <a:latin typeface="黑体" pitchFamily="49" charset="-122"/>
              <a:ea typeface="黑体" pitchFamily="49" charset="-122"/>
            </a:endParaRPr>
          </a:p>
          <a:p>
            <a:pPr algn="l">
              <a:lnSpc>
                <a:spcPts val="3600"/>
              </a:lnSpc>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zh-CN" altLang="zh-CN" sz="2800" b="0" dirty="0">
                <a:latin typeface="黑体" pitchFamily="49" charset="-122"/>
                <a:ea typeface="黑体" pitchFamily="49" charset="-122"/>
              </a:rPr>
              <a:t>保证加权公平性的网</a:t>
            </a:r>
            <a:r>
              <a:rPr lang="zh-CN" altLang="en-US" sz="2800" b="0" dirty="0">
                <a:latin typeface="黑体" pitchFamily="49" charset="-122"/>
                <a:ea typeface="黑体" pitchFamily="49" charset="-122"/>
              </a:rPr>
              <a:t>络</a:t>
            </a:r>
            <a:r>
              <a:rPr lang="zh-CN" altLang="zh-CN" sz="2800" b="0" dirty="0">
                <a:latin typeface="黑体" pitchFamily="49" charset="-122"/>
                <a:ea typeface="黑体" pitchFamily="49" charset="-122"/>
              </a:rPr>
              <a:t>拥塞控制理论与算法</a:t>
            </a:r>
            <a:r>
              <a:rPr lang="en-US" altLang="zh-CN" sz="2800" b="0" dirty="0">
                <a:latin typeface="黑体" pitchFamily="49" charset="-122"/>
                <a:ea typeface="黑体" pitchFamily="49" charset="-122"/>
              </a:rPr>
              <a:t>;</a:t>
            </a:r>
            <a:endParaRPr lang="zh-CN" altLang="zh-CN" sz="2800" b="0" dirty="0">
              <a:latin typeface="黑体" pitchFamily="49" charset="-122"/>
              <a:ea typeface="黑体" pitchFamily="49" charset="-122"/>
            </a:endParaRPr>
          </a:p>
          <a:p>
            <a:pPr algn="l">
              <a:lnSpc>
                <a:spcPts val="3600"/>
              </a:lnSpc>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zh-CN" altLang="zh-CN" sz="2800" b="0" dirty="0">
                <a:latin typeface="黑体" pitchFamily="49" charset="-122"/>
                <a:ea typeface="黑体" pitchFamily="49" charset="-122"/>
              </a:rPr>
              <a:t>基于图的通信网</a:t>
            </a:r>
            <a:r>
              <a:rPr lang="zh-CN" altLang="en-US" sz="2800" b="0" dirty="0">
                <a:latin typeface="黑体" pitchFamily="49" charset="-122"/>
                <a:ea typeface="黑体" pitchFamily="49" charset="-122"/>
              </a:rPr>
              <a:t>行为</a:t>
            </a:r>
            <a:r>
              <a:rPr lang="zh-CN" altLang="zh-CN" sz="2800" b="0" dirty="0">
                <a:latin typeface="黑体" pitchFamily="49" charset="-122"/>
                <a:ea typeface="黑体" pitchFamily="49" charset="-122"/>
              </a:rPr>
              <a:t>监控的理论与算法；</a:t>
            </a:r>
            <a:endParaRPr lang="zh-CN" altLang="zh-CN" sz="2800" b="0" dirty="0">
              <a:latin typeface="黑体" pitchFamily="49" charset="-122"/>
              <a:ea typeface="黑体" pitchFamily="49" charset="-122"/>
            </a:endParaRPr>
          </a:p>
          <a:p>
            <a:pPr algn="l">
              <a:lnSpc>
                <a:spcPts val="3600"/>
              </a:lnSpc>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zh-CN" altLang="zh-CN" sz="2800" b="0" dirty="0">
                <a:latin typeface="黑体" pitchFamily="49" charset="-122"/>
                <a:ea typeface="黑体" pitchFamily="49" charset="-122"/>
              </a:rPr>
              <a:t>最小化失败概率的数据包传输方法</a:t>
            </a:r>
            <a:r>
              <a:rPr lang="en-US" altLang="zh-CN" sz="2800" b="0" dirty="0">
                <a:latin typeface="黑体" pitchFamily="49" charset="-122"/>
                <a:ea typeface="黑体" pitchFamily="49" charset="-122"/>
              </a:rPr>
              <a:t>; </a:t>
            </a:r>
            <a:endParaRPr lang="zh-CN" altLang="zh-CN" sz="2800" b="0" dirty="0">
              <a:latin typeface="黑体" pitchFamily="49" charset="-122"/>
              <a:ea typeface="黑体" pitchFamily="49" charset="-122"/>
            </a:endParaRPr>
          </a:p>
          <a:p>
            <a:pPr algn="l">
              <a:lnSpc>
                <a:spcPts val="3600"/>
              </a:lnSpc>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zh-CN" altLang="zh-CN" sz="2800" b="0" dirty="0">
                <a:latin typeface="黑体" pitchFamily="49" charset="-122"/>
                <a:ea typeface="黑体" pitchFamily="49" charset="-122"/>
              </a:rPr>
              <a:t>支持无线传感网远程重编程的数据发布方法</a:t>
            </a:r>
            <a:r>
              <a:rPr lang="en-US" altLang="zh-CN" sz="2800" b="0" dirty="0">
                <a:latin typeface="黑体" pitchFamily="49" charset="-122"/>
                <a:ea typeface="黑体" pitchFamily="49" charset="-122"/>
              </a:rPr>
              <a:t>;</a:t>
            </a:r>
            <a:endParaRPr lang="zh-CN" altLang="zh-CN" sz="2800" b="0" dirty="0">
              <a:latin typeface="黑体" pitchFamily="49" charset="-122"/>
              <a:ea typeface="黑体" pitchFamily="49" charset="-122"/>
            </a:endParaRPr>
          </a:p>
          <a:p>
            <a:pPr algn="l">
              <a:lnSpc>
                <a:spcPts val="3600"/>
              </a:lnSpc>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zh-CN" altLang="zh-CN" sz="2800" b="0" dirty="0">
                <a:latin typeface="黑体" pitchFamily="49" charset="-122"/>
                <a:ea typeface="黑体" pitchFamily="49" charset="-122"/>
              </a:rPr>
              <a:t>通信网络中的可信节点定位方法</a:t>
            </a:r>
            <a:r>
              <a:rPr lang="en-US" altLang="zh-CN" sz="2800" b="0" dirty="0">
                <a:latin typeface="黑体" pitchFamily="49" charset="-122"/>
                <a:ea typeface="黑体" pitchFamily="49" charset="-122"/>
              </a:rPr>
              <a:t>.</a:t>
            </a:r>
            <a:endParaRPr lang="zh-CN" altLang="zh-CN" sz="2800" b="0" dirty="0">
              <a:latin typeface="黑体" pitchFamily="49" charset="-122"/>
              <a:ea typeface="黑体" pitchFamily="49" charset="-122"/>
            </a:endParaRPr>
          </a:p>
        </p:txBody>
      </p:sp>
      <p:sp>
        <p:nvSpPr>
          <p:cNvPr id="11" name="TextBox 10"/>
          <p:cNvSpPr txBox="1"/>
          <p:nvPr/>
        </p:nvSpPr>
        <p:spPr>
          <a:xfrm>
            <a:off x="280548" y="1397767"/>
            <a:ext cx="8712968" cy="3903441"/>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marL="457200" indent="-457200">
              <a:lnSpc>
                <a:spcPts val="3000"/>
              </a:lnSpc>
              <a:spcBef>
                <a:spcPts val="0"/>
              </a:spcBef>
              <a:buClr>
                <a:srgbClr val="800000"/>
              </a:buClr>
              <a:buSzPct val="100000"/>
              <a:buFont typeface="+mj-lt"/>
              <a:buAutoNum type="arabicPeriod"/>
            </a:pPr>
            <a:r>
              <a:rPr lang="en-US" altLang="zh-CN" sz="2000" b="0" dirty="0"/>
              <a:t>J. He, S. </a:t>
            </a:r>
            <a:r>
              <a:rPr lang="en-US" altLang="zh-CN" sz="2000" b="0" dirty="0" err="1"/>
              <a:t>Ji</a:t>
            </a:r>
            <a:r>
              <a:rPr lang="en-US" altLang="zh-CN" sz="2000" b="0" dirty="0"/>
              <a:t>, Y. Li: Constructing Load-Balanced Data Aggregation Trees in Probabilistic Wireless Sensor Networks. </a:t>
            </a:r>
            <a:r>
              <a:rPr lang="en-US" altLang="zh-CN" sz="2000" b="0" dirty="0">
                <a:solidFill>
                  <a:srgbClr val="FF0000"/>
                </a:solidFill>
              </a:rPr>
              <a:t>IEEE Transactions on Parallel and Distributed Systems</a:t>
            </a:r>
            <a:r>
              <a:rPr lang="en-US" altLang="zh-CN" sz="2000" b="0" dirty="0"/>
              <a:t> 25(7): 1681-1690 (2014)</a:t>
            </a:r>
            <a:endParaRPr lang="en-US" altLang="zh-CN" sz="2000" b="0" dirty="0"/>
          </a:p>
          <a:p>
            <a:pPr marL="457200" indent="-457200">
              <a:lnSpc>
                <a:spcPts val="3000"/>
              </a:lnSpc>
              <a:spcBef>
                <a:spcPts val="0"/>
              </a:spcBef>
              <a:buClr>
                <a:srgbClr val="800000"/>
              </a:buClr>
              <a:buSzPct val="100000"/>
              <a:buFont typeface="+mj-lt"/>
              <a:buAutoNum type="arabicPeriod"/>
            </a:pPr>
            <a:r>
              <a:rPr lang="en-US" altLang="zh-CN" sz="2000" b="0" dirty="0"/>
              <a:t>Y. Li, C. Ai, : Delay-Bounded and Energy-Efficient Composite Event Monitoring in Heterogeneous Wireless Sensor Networks.  </a:t>
            </a:r>
            <a:r>
              <a:rPr lang="en-US" altLang="zh-CN" sz="2000" b="0" dirty="0">
                <a:solidFill>
                  <a:srgbClr val="FF0000"/>
                </a:solidFill>
              </a:rPr>
              <a:t>IEEE Transactions on Parallel and Distributed Systems</a:t>
            </a:r>
            <a:r>
              <a:rPr lang="en-US" altLang="zh-CN" sz="2000" b="0" dirty="0"/>
              <a:t>, 21(9): 1373-1385 (2010)</a:t>
            </a:r>
            <a:endParaRPr lang="en-US" altLang="zh-CN" sz="2000" b="0" dirty="0">
              <a:cs typeface="Times New Roman" pitchFamily="18" charset="0"/>
            </a:endParaRPr>
          </a:p>
          <a:p>
            <a:pPr marL="457200" indent="-457200">
              <a:lnSpc>
                <a:spcPts val="3000"/>
              </a:lnSpc>
              <a:spcBef>
                <a:spcPts val="0"/>
              </a:spcBef>
              <a:buClr>
                <a:srgbClr val="800000"/>
              </a:buClr>
              <a:buSzPct val="100000"/>
              <a:buFont typeface="+mj-lt"/>
              <a:buAutoNum type="arabicPeriod"/>
            </a:pPr>
            <a:r>
              <a:rPr lang="en-US" altLang="zh-CN" sz="2000" b="0" dirty="0">
                <a:cs typeface="Times New Roman" pitchFamily="18" charset="0"/>
              </a:rPr>
              <a:t>S. </a:t>
            </a:r>
            <a:r>
              <a:rPr lang="en-US" altLang="zh-CN" sz="2000" b="0" dirty="0" err="1">
                <a:cs typeface="Times New Roman" pitchFamily="18" charset="0"/>
              </a:rPr>
              <a:t>Xiong</a:t>
            </a:r>
            <a:r>
              <a:rPr lang="en-US" altLang="zh-CN" sz="2000" b="0" dirty="0">
                <a:cs typeface="Times New Roman" pitchFamily="18" charset="0"/>
              </a:rPr>
              <a:t>, J. Li, Multiple Task Scheduling for Low-Duty-Cycled Wireless Sensor Networks. </a:t>
            </a:r>
            <a:r>
              <a:rPr lang="en-US" altLang="zh-CN" sz="2000" b="0" dirty="0">
                <a:solidFill>
                  <a:srgbClr val="FF0000"/>
                </a:solidFill>
                <a:cs typeface="Times New Roman" pitchFamily="18" charset="0"/>
              </a:rPr>
              <a:t>INFOCOM</a:t>
            </a:r>
            <a:r>
              <a:rPr lang="en-US" altLang="zh-CN" sz="2000" b="0" dirty="0">
                <a:cs typeface="Times New Roman" pitchFamily="18" charset="0"/>
              </a:rPr>
              <a:t>, 2011.</a:t>
            </a:r>
            <a:endParaRPr lang="en-US" altLang="zh-CN" sz="2000" b="0" dirty="0">
              <a:cs typeface="Times New Roman" pitchFamily="18" charset="0"/>
            </a:endParaRPr>
          </a:p>
          <a:p>
            <a:pPr marL="457200" indent="-457200">
              <a:lnSpc>
                <a:spcPts val="3000"/>
              </a:lnSpc>
              <a:spcBef>
                <a:spcPts val="0"/>
              </a:spcBef>
              <a:buClr>
                <a:srgbClr val="800000"/>
              </a:buClr>
              <a:buSzPct val="100000"/>
              <a:buFont typeface="+mj-lt"/>
              <a:buAutoNum type="arabicPeriod"/>
            </a:pPr>
            <a:r>
              <a:rPr lang="en-US" altLang="zh-CN" sz="2000" b="0" dirty="0">
                <a:cs typeface="Times New Roman" pitchFamily="18" charset="0"/>
              </a:rPr>
              <a:t>G. Li, J. Li. Global Weighted Fairness Guaranteed Congestion Avoidance Protocol for Wireless Sensor Networks. </a:t>
            </a:r>
            <a:r>
              <a:rPr lang="en-US" altLang="zh-CN" sz="2000" b="0" dirty="0">
                <a:solidFill>
                  <a:srgbClr val="FF0000"/>
                </a:solidFill>
                <a:cs typeface="Times New Roman" pitchFamily="18" charset="0"/>
              </a:rPr>
              <a:t>INFOCOM</a:t>
            </a:r>
            <a:r>
              <a:rPr lang="en-US" altLang="zh-CN" sz="2000" b="0" dirty="0">
                <a:cs typeface="Times New Roman" pitchFamily="18" charset="0"/>
              </a:rPr>
              <a:t>, 2011. </a:t>
            </a:r>
            <a:endParaRPr lang="en-US" altLang="zh-CN" sz="2000" b="0" dirty="0">
              <a:cs typeface="Times New Roman" pitchFamily="18" charset="0"/>
            </a:endParaRPr>
          </a:p>
        </p:txBody>
      </p:sp>
      <p:grpSp>
        <p:nvGrpSpPr>
          <p:cNvPr id="6" name="组合 174"/>
          <p:cNvGrpSpPr/>
          <p:nvPr/>
        </p:nvGrpSpPr>
        <p:grpSpPr>
          <a:xfrm>
            <a:off x="395537" y="5301208"/>
            <a:ext cx="8496943" cy="1584176"/>
            <a:chOff x="3338964" y="4087480"/>
            <a:chExt cx="5602858" cy="2028819"/>
          </a:xfrm>
          <a:effectLst>
            <a:glow rad="228600">
              <a:schemeClr val="accent1">
                <a:satMod val="175000"/>
                <a:alpha val="40000"/>
              </a:schemeClr>
            </a:glow>
          </a:effectLst>
        </p:grpSpPr>
        <p:pic>
          <p:nvPicPr>
            <p:cNvPr id="16" name="Picture 2"/>
            <p:cNvPicPr>
              <a:picLocks noChangeAspect="1" noChangeArrowheads="1"/>
            </p:cNvPicPr>
            <p:nvPr/>
          </p:nvPicPr>
          <p:blipFill>
            <a:blip r:embed="rId2" cstate="print"/>
            <a:srcRect t="48324"/>
            <a:stretch>
              <a:fillRect/>
            </a:stretch>
          </p:blipFill>
          <p:spPr bwMode="auto">
            <a:xfrm>
              <a:off x="3338964" y="4087480"/>
              <a:ext cx="5602858" cy="2028819"/>
            </a:xfrm>
            <a:prstGeom prst="rect">
              <a:avLst/>
            </a:prstGeom>
            <a:noFill/>
            <a:ln w="9525">
              <a:noFill/>
              <a:miter lim="800000"/>
              <a:headEnd/>
              <a:tailEnd/>
            </a:ln>
            <a:effectLst>
              <a:outerShdw blurRad="63500" sx="102000" sy="102000" algn="ctr" rotWithShape="0">
                <a:prstClr val="black">
                  <a:alpha val="40000"/>
                </a:prstClr>
              </a:outerShdw>
              <a:softEdge rad="63500"/>
            </a:effectLst>
          </p:spPr>
        </p:pic>
        <p:sp>
          <p:nvSpPr>
            <p:cNvPr id="17" name="矩形 16"/>
            <p:cNvSpPr/>
            <p:nvPr/>
          </p:nvSpPr>
          <p:spPr bwMode="auto">
            <a:xfrm>
              <a:off x="3393860" y="4145901"/>
              <a:ext cx="714380" cy="719785"/>
            </a:xfrm>
            <a:prstGeom prst="rect">
              <a:avLst/>
            </a:prstGeom>
            <a:solidFill>
              <a:schemeClr val="bg1"/>
            </a:solidFill>
            <a:ln w="9525" cap="flat" cmpd="sng" algn="ctr">
              <a:noFill/>
              <a:prstDash val="solid"/>
              <a:round/>
              <a:headEnd type="none" w="med" len="med"/>
              <a:tailEnd type="none" w="med" len="med"/>
            </a:ln>
            <a:effectLst/>
          </p:spPr>
          <p:txBody>
            <a:bodyPr/>
            <a:lstStyle/>
            <a:p>
              <a:pPr marL="342900" indent="-342900">
                <a:defRPr/>
              </a:pPr>
              <a:endParaRPr lang="zh-CN" altLang="en-US"/>
            </a:p>
          </p:txBody>
        </p:sp>
        <p:sp>
          <p:nvSpPr>
            <p:cNvPr id="18" name="矩形 17"/>
            <p:cNvSpPr/>
            <p:nvPr/>
          </p:nvSpPr>
          <p:spPr bwMode="auto">
            <a:xfrm>
              <a:off x="3392279" y="4786322"/>
              <a:ext cx="214314" cy="1071570"/>
            </a:xfrm>
            <a:prstGeom prst="rect">
              <a:avLst/>
            </a:prstGeom>
            <a:solidFill>
              <a:schemeClr val="bg1"/>
            </a:solidFill>
            <a:ln w="9525" cap="flat" cmpd="sng" algn="ctr">
              <a:noFill/>
              <a:prstDash val="solid"/>
              <a:round/>
              <a:headEnd type="none" w="med" len="med"/>
              <a:tailEnd type="none" w="med" len="med"/>
            </a:ln>
            <a:effectLst/>
          </p:spPr>
          <p:txBody>
            <a:bodyPr/>
            <a:lstStyle/>
            <a:p>
              <a:pPr marL="342900" indent="-342900">
                <a:defRPr/>
              </a:pPr>
              <a:endParaRPr lang="zh-CN" altLang="en-US"/>
            </a:p>
          </p:txBody>
        </p:sp>
        <p:sp>
          <p:nvSpPr>
            <p:cNvPr id="19" name="矩形 18"/>
            <p:cNvSpPr/>
            <p:nvPr/>
          </p:nvSpPr>
          <p:spPr bwMode="auto">
            <a:xfrm>
              <a:off x="3395849" y="5786289"/>
              <a:ext cx="474928" cy="285752"/>
            </a:xfrm>
            <a:prstGeom prst="rect">
              <a:avLst/>
            </a:prstGeom>
            <a:solidFill>
              <a:schemeClr val="bg1"/>
            </a:solidFill>
            <a:ln w="9525" cap="flat" cmpd="sng" algn="ctr">
              <a:noFill/>
              <a:prstDash val="solid"/>
              <a:round/>
              <a:headEnd type="none" w="med" len="med"/>
              <a:tailEnd type="none" w="med" len="med"/>
            </a:ln>
            <a:effectLst/>
          </p:spPr>
          <p:txBody>
            <a:bodyPr/>
            <a:lstStyle/>
            <a:p>
              <a:pPr marL="342900" indent="-342900">
                <a:defRPr/>
              </a:pP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3110" y="642918"/>
            <a:ext cx="8425170" cy="3170099"/>
          </a:xfrm>
          <a:prstGeom prst="rect">
            <a:avLst/>
          </a:prstGeom>
          <a:noFill/>
        </p:spPr>
        <p:txBody>
          <a:bodyPr wrap="square" rtlCol="0">
            <a:spAutoFit/>
          </a:bodyPr>
          <a:lstStyle/>
          <a:p>
            <a:pPr marL="363855" indent="-363855">
              <a:buClr>
                <a:srgbClr val="800000"/>
              </a:buClr>
              <a:buFont typeface="Wingdings" pitchFamily="2" charset="2"/>
              <a:buChar char="n"/>
            </a:pPr>
            <a:r>
              <a:rPr lang="zh-CN" altLang="en-US" sz="3200" b="0" dirty="0">
                <a:ea typeface="黑体" pitchFamily="49" charset="-122"/>
                <a:cs typeface="Times New Roman" pitchFamily="18" charset="0"/>
              </a:rPr>
              <a:t>主要获奖情况</a:t>
            </a:r>
            <a:endParaRPr lang="en-US" altLang="zh-CN" sz="3200" b="0" dirty="0">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国家科技进步二等奖</a:t>
            </a:r>
            <a:r>
              <a:rPr lang="en-US" altLang="zh-CN" sz="2800" b="0" dirty="0">
                <a:solidFill>
                  <a:schemeClr val="bg2">
                    <a:lumMod val="50000"/>
                    <a:lumOff val="50000"/>
                  </a:schemeClr>
                </a:solidFill>
                <a:ea typeface="黑体" pitchFamily="49" charset="-122"/>
                <a:cs typeface="Times New Roman" pitchFamily="18" charset="0"/>
              </a:rPr>
              <a:t>1</a:t>
            </a:r>
            <a:r>
              <a:rPr lang="zh-CN" altLang="en-US" sz="2800" b="0" dirty="0">
                <a:solidFill>
                  <a:srgbClr val="0000CC"/>
                </a:solidFill>
                <a:ea typeface="黑体" pitchFamily="49" charset="-122"/>
                <a:cs typeface="Times New Roman" pitchFamily="18" charset="0"/>
              </a:rPr>
              <a:t>项</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黑龙江省自然科学一等奖</a:t>
            </a:r>
            <a:r>
              <a:rPr lang="en-US" altLang="zh-CN" sz="2800" b="0" dirty="0">
                <a:solidFill>
                  <a:schemeClr val="bg2">
                    <a:lumMod val="50000"/>
                    <a:lumOff val="50000"/>
                  </a:schemeClr>
                </a:solidFill>
                <a:ea typeface="黑体" pitchFamily="49" charset="-122"/>
                <a:cs typeface="Times New Roman" pitchFamily="18" charset="0"/>
              </a:rPr>
              <a:t>1</a:t>
            </a:r>
            <a:r>
              <a:rPr lang="zh-CN" altLang="en-US" sz="2800" b="0" dirty="0">
                <a:solidFill>
                  <a:srgbClr val="0000CC"/>
                </a:solidFill>
                <a:ea typeface="黑体" pitchFamily="49" charset="-122"/>
                <a:cs typeface="Times New Roman" pitchFamily="18" charset="0"/>
              </a:rPr>
              <a:t>项</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黑龙江省科技进步一等奖</a:t>
            </a:r>
            <a:r>
              <a:rPr lang="en-US" altLang="zh-CN" sz="2800" b="0" dirty="0">
                <a:solidFill>
                  <a:schemeClr val="bg2">
                    <a:lumMod val="50000"/>
                    <a:lumOff val="50000"/>
                  </a:schemeClr>
                </a:solidFill>
                <a:ea typeface="黑体" pitchFamily="49" charset="-122"/>
                <a:cs typeface="Times New Roman" pitchFamily="18" charset="0"/>
              </a:rPr>
              <a:t>3</a:t>
            </a:r>
            <a:r>
              <a:rPr lang="zh-CN" altLang="en-US" sz="2800" b="0" dirty="0">
                <a:solidFill>
                  <a:srgbClr val="0000CC"/>
                </a:solidFill>
                <a:ea typeface="黑体" pitchFamily="49" charset="-122"/>
                <a:cs typeface="Times New Roman" pitchFamily="18" charset="0"/>
              </a:rPr>
              <a:t>项</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黑龙江省科技进步二等奖</a:t>
            </a:r>
            <a:r>
              <a:rPr lang="en-US" altLang="zh-CN" sz="2800" b="0" dirty="0">
                <a:solidFill>
                  <a:schemeClr val="bg2">
                    <a:lumMod val="50000"/>
                    <a:lumOff val="50000"/>
                  </a:schemeClr>
                </a:solidFill>
                <a:ea typeface="黑体" pitchFamily="49" charset="-122"/>
                <a:cs typeface="Times New Roman" pitchFamily="18" charset="0"/>
              </a:rPr>
              <a:t>2</a:t>
            </a:r>
            <a:r>
              <a:rPr lang="zh-CN" altLang="en-US" sz="2800" b="0" dirty="0">
                <a:solidFill>
                  <a:srgbClr val="0000CC"/>
                </a:solidFill>
                <a:ea typeface="黑体" pitchFamily="49" charset="-122"/>
                <a:cs typeface="Times New Roman" pitchFamily="18" charset="0"/>
              </a:rPr>
              <a:t>项</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国际顶级学术会议</a:t>
            </a:r>
            <a:r>
              <a:rPr lang="en-US" altLang="zh-CN" sz="2800" b="0" dirty="0">
                <a:solidFill>
                  <a:srgbClr val="0000CC"/>
                </a:solidFill>
                <a:ea typeface="黑体" pitchFamily="49" charset="-122"/>
                <a:cs typeface="Times New Roman" pitchFamily="18" charset="0"/>
              </a:rPr>
              <a:t>VLDB</a:t>
            </a:r>
            <a:r>
              <a:rPr lang="zh-CN" altLang="en-US" sz="2800" b="0" dirty="0">
                <a:solidFill>
                  <a:srgbClr val="0000CC"/>
                </a:solidFill>
                <a:ea typeface="黑体" pitchFamily="49" charset="-122"/>
                <a:cs typeface="Times New Roman" pitchFamily="18" charset="0"/>
              </a:rPr>
              <a:t>优秀论文奖</a:t>
            </a:r>
            <a:r>
              <a:rPr lang="en-US" altLang="zh-CN" sz="2800" b="0" dirty="0">
                <a:solidFill>
                  <a:schemeClr val="bg2">
                    <a:lumMod val="50000"/>
                    <a:lumOff val="50000"/>
                  </a:schemeClr>
                </a:solidFill>
                <a:ea typeface="黑体" pitchFamily="49" charset="-122"/>
                <a:cs typeface="Times New Roman" pitchFamily="18" charset="0"/>
              </a:rPr>
              <a:t>1</a:t>
            </a:r>
            <a:r>
              <a:rPr lang="zh-CN" altLang="en-US" sz="2800" b="0" dirty="0">
                <a:solidFill>
                  <a:srgbClr val="0000CC"/>
                </a:solidFill>
                <a:ea typeface="黑体" pitchFamily="49" charset="-122"/>
                <a:cs typeface="Times New Roman" pitchFamily="18" charset="0"/>
              </a:rPr>
              <a:t>项</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zh-CN" altLang="en-US" sz="2800" b="0" dirty="0">
                <a:solidFill>
                  <a:srgbClr val="0000CC"/>
                </a:solidFill>
                <a:ea typeface="黑体" pitchFamily="49" charset="-122"/>
                <a:cs typeface="Times New Roman" pitchFamily="18" charset="0"/>
              </a:rPr>
              <a:t>其他国际和国内优秀论文奖</a:t>
            </a:r>
            <a:r>
              <a:rPr lang="en-US" altLang="zh-CN" sz="2800" b="0" dirty="0">
                <a:solidFill>
                  <a:schemeClr val="bg2">
                    <a:lumMod val="50000"/>
                    <a:lumOff val="50000"/>
                  </a:schemeClr>
                </a:solidFill>
                <a:ea typeface="黑体" pitchFamily="49" charset="-122"/>
                <a:cs typeface="Times New Roman" pitchFamily="18" charset="0"/>
              </a:rPr>
              <a:t>10</a:t>
            </a:r>
            <a:r>
              <a:rPr lang="zh-CN" altLang="en-US" sz="2800" b="0" dirty="0">
                <a:solidFill>
                  <a:srgbClr val="0000CC"/>
                </a:solidFill>
                <a:ea typeface="黑体" pitchFamily="49" charset="-122"/>
                <a:cs typeface="Times New Roman" pitchFamily="18" charset="0"/>
              </a:rPr>
              <a:t>余项</a:t>
            </a:r>
            <a:endParaRPr lang="zh-CN" altLang="en-US" sz="2800" b="0" dirty="0">
              <a:solidFill>
                <a:srgbClr val="0000CC"/>
              </a:solidFill>
              <a:ea typeface="黑体" pitchFamily="49" charset="-122"/>
              <a:cs typeface="Times New Roman" pitchFamily="18" charset="0"/>
            </a:endParaRPr>
          </a:p>
        </p:txBody>
      </p:sp>
      <p:sp>
        <p:nvSpPr>
          <p:cNvPr id="3" name="TextBox 2"/>
          <p:cNvSpPr txBox="1"/>
          <p:nvPr/>
        </p:nvSpPr>
        <p:spPr>
          <a:xfrm>
            <a:off x="472058" y="3763882"/>
            <a:ext cx="8280920" cy="2308324"/>
          </a:xfrm>
          <a:prstGeom prst="rect">
            <a:avLst/>
          </a:prstGeom>
          <a:noFill/>
        </p:spPr>
        <p:txBody>
          <a:bodyPr wrap="square" rtlCol="0">
            <a:spAutoFit/>
          </a:bodyPr>
          <a:lstStyle/>
          <a:p>
            <a:pPr marL="363855" indent="-363855">
              <a:buClr>
                <a:srgbClr val="800000"/>
              </a:buClr>
              <a:buFont typeface="Wingdings" pitchFamily="2" charset="2"/>
              <a:buChar char="n"/>
            </a:pPr>
            <a:r>
              <a:rPr lang="zh-CN" altLang="en-US" sz="3200" b="0" dirty="0">
                <a:ea typeface="黑体" pitchFamily="49" charset="-122"/>
                <a:cs typeface="Times New Roman" pitchFamily="18" charset="0"/>
              </a:rPr>
              <a:t>国际影响</a:t>
            </a:r>
            <a:endParaRPr lang="en-US" altLang="zh-CN" sz="3200" b="0" dirty="0">
              <a:ea typeface="黑体" pitchFamily="49" charset="-122"/>
              <a:cs typeface="Times New Roman" pitchFamily="18" charset="0"/>
            </a:endParaRPr>
          </a:p>
          <a:p>
            <a:pPr marL="821055" lvl="1" indent="-363855">
              <a:buClr>
                <a:srgbClr val="800000"/>
              </a:buClr>
              <a:buFont typeface="Wingdings" pitchFamily="2" charset="2"/>
              <a:buChar char="Ø"/>
            </a:pPr>
            <a:r>
              <a:rPr lang="en-US" altLang="zh-CN" sz="2800" b="0" dirty="0">
                <a:solidFill>
                  <a:srgbClr val="0000CC"/>
                </a:solidFill>
                <a:ea typeface="黑体" pitchFamily="49" charset="-122"/>
                <a:cs typeface="Times New Roman" pitchFamily="18" charset="0"/>
              </a:rPr>
              <a:t>IEEE TKDE</a:t>
            </a:r>
            <a:r>
              <a:rPr lang="zh-CN" altLang="en-US" sz="2800" b="0" dirty="0">
                <a:solidFill>
                  <a:srgbClr val="0000CC"/>
                </a:solidFill>
                <a:ea typeface="黑体" pitchFamily="49" charset="-122"/>
                <a:cs typeface="Times New Roman" pitchFamily="18" charset="0"/>
              </a:rPr>
              <a:t>副主编</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en-US" altLang="zh-CN" sz="2800" b="0" dirty="0">
                <a:solidFill>
                  <a:schemeClr val="bg2">
                    <a:lumMod val="50000"/>
                    <a:lumOff val="50000"/>
                  </a:schemeClr>
                </a:solidFill>
                <a:ea typeface="黑体" pitchFamily="49" charset="-122"/>
                <a:cs typeface="Times New Roman" pitchFamily="18" charset="0"/>
              </a:rPr>
              <a:t>30</a:t>
            </a:r>
            <a:r>
              <a:rPr lang="zh-CN" altLang="en-US" sz="2800" b="0" dirty="0">
                <a:solidFill>
                  <a:srgbClr val="0000CC"/>
                </a:solidFill>
                <a:ea typeface="黑体" pitchFamily="49" charset="-122"/>
                <a:cs typeface="Times New Roman" pitchFamily="18" charset="0"/>
              </a:rPr>
              <a:t>余次应邀担任</a:t>
            </a:r>
            <a:r>
              <a:rPr lang="en-US" altLang="zh-CN" sz="2800" b="0" dirty="0">
                <a:solidFill>
                  <a:srgbClr val="0000CC"/>
                </a:solidFill>
                <a:ea typeface="黑体" pitchFamily="49" charset="-122"/>
                <a:cs typeface="Times New Roman" pitchFamily="18" charset="0"/>
              </a:rPr>
              <a:t>SIGMOD</a:t>
            </a:r>
            <a:r>
              <a:rPr lang="zh-CN" altLang="en-US" sz="2800" b="0" dirty="0">
                <a:solidFill>
                  <a:srgbClr val="0000CC"/>
                </a:solidFill>
                <a:ea typeface="黑体" pitchFamily="49" charset="-122"/>
                <a:cs typeface="Times New Roman" pitchFamily="18" charset="0"/>
              </a:rPr>
              <a:t>、</a:t>
            </a:r>
            <a:r>
              <a:rPr lang="en-US" altLang="zh-CN" sz="2800" b="0" dirty="0">
                <a:solidFill>
                  <a:srgbClr val="0000CC"/>
                </a:solidFill>
                <a:ea typeface="黑体" pitchFamily="49" charset="-122"/>
                <a:cs typeface="Times New Roman" pitchFamily="18" charset="0"/>
              </a:rPr>
              <a:t>VLDB</a:t>
            </a:r>
            <a:r>
              <a:rPr lang="zh-CN" altLang="en-US" sz="2800" b="0" dirty="0">
                <a:solidFill>
                  <a:srgbClr val="0000CC"/>
                </a:solidFill>
                <a:ea typeface="黑体" pitchFamily="49" charset="-122"/>
                <a:cs typeface="Times New Roman" pitchFamily="18" charset="0"/>
              </a:rPr>
              <a:t>、</a:t>
            </a:r>
            <a:r>
              <a:rPr lang="en-US" altLang="zh-CN" sz="2800" b="0" dirty="0">
                <a:solidFill>
                  <a:srgbClr val="0000CC"/>
                </a:solidFill>
                <a:ea typeface="黑体" pitchFamily="49" charset="-122"/>
                <a:cs typeface="Times New Roman" pitchFamily="18" charset="0"/>
              </a:rPr>
              <a:t>ICDE</a:t>
            </a:r>
            <a:r>
              <a:rPr lang="zh-CN" altLang="en-US" sz="2800" b="0" dirty="0">
                <a:solidFill>
                  <a:srgbClr val="0000CC"/>
                </a:solidFill>
                <a:ea typeface="黑体" pitchFamily="49" charset="-122"/>
                <a:cs typeface="Times New Roman" pitchFamily="18" charset="0"/>
              </a:rPr>
              <a:t>等国际顶级学术会议大会主席、</a:t>
            </a:r>
            <a:r>
              <a:rPr lang="en-US" altLang="zh-CN" sz="2800" b="0" dirty="0">
                <a:solidFill>
                  <a:srgbClr val="0000CC"/>
                </a:solidFill>
                <a:ea typeface="黑体" pitchFamily="49" charset="-122"/>
                <a:cs typeface="Times New Roman" pitchFamily="18" charset="0"/>
              </a:rPr>
              <a:t>PC</a:t>
            </a:r>
            <a:r>
              <a:rPr lang="zh-CN" altLang="en-US" sz="2800" b="0" dirty="0">
                <a:solidFill>
                  <a:srgbClr val="0000CC"/>
                </a:solidFill>
                <a:ea typeface="黑体" pitchFamily="49" charset="-122"/>
                <a:cs typeface="Times New Roman" pitchFamily="18" charset="0"/>
              </a:rPr>
              <a:t>主席等职务</a:t>
            </a:r>
            <a:endParaRPr lang="en-US" altLang="zh-CN" sz="2800" b="0" dirty="0">
              <a:solidFill>
                <a:srgbClr val="0000CC"/>
              </a:solidFill>
              <a:ea typeface="黑体" pitchFamily="49" charset="-122"/>
              <a:cs typeface="Times New Roman" pitchFamily="18" charset="0"/>
            </a:endParaRPr>
          </a:p>
          <a:p>
            <a:pPr marL="821055" lvl="1" indent="-363855">
              <a:buClr>
                <a:srgbClr val="800000"/>
              </a:buClr>
              <a:buFont typeface="Wingdings" pitchFamily="2" charset="2"/>
              <a:buChar char="Ø"/>
            </a:pPr>
            <a:r>
              <a:rPr lang="en-US" altLang="zh-CN" sz="2800" b="0" dirty="0">
                <a:solidFill>
                  <a:schemeClr val="bg2">
                    <a:lumMod val="50000"/>
                    <a:lumOff val="50000"/>
                  </a:schemeClr>
                </a:solidFill>
                <a:ea typeface="黑体" pitchFamily="49" charset="-122"/>
                <a:cs typeface="Times New Roman" pitchFamily="18" charset="0"/>
              </a:rPr>
              <a:t>20</a:t>
            </a:r>
            <a:r>
              <a:rPr lang="zh-CN" altLang="en-US" sz="2800" b="0" dirty="0">
                <a:solidFill>
                  <a:srgbClr val="0000CC"/>
                </a:solidFill>
                <a:ea typeface="黑体" pitchFamily="49" charset="-122"/>
                <a:cs typeface="Times New Roman" pitchFamily="18" charset="0"/>
              </a:rPr>
              <a:t>余次在国际会议</a:t>
            </a:r>
            <a:r>
              <a:rPr lang="en-US" altLang="zh-CN" sz="2800" b="0" dirty="0">
                <a:solidFill>
                  <a:srgbClr val="0000CC"/>
                </a:solidFill>
                <a:ea typeface="黑体" pitchFamily="49" charset="-122"/>
                <a:cs typeface="Times New Roman" pitchFamily="18" charset="0"/>
              </a:rPr>
              <a:t>/</a:t>
            </a:r>
            <a:r>
              <a:rPr lang="zh-CN" altLang="en-US" sz="2800" b="0" dirty="0">
                <a:solidFill>
                  <a:srgbClr val="0000CC"/>
                </a:solidFill>
                <a:ea typeface="黑体" pitchFamily="49" charset="-122"/>
                <a:cs typeface="Times New Roman" pitchFamily="18" charset="0"/>
              </a:rPr>
              <a:t>国外大学做特邀报告</a:t>
            </a:r>
            <a:endParaRPr lang="zh-CN" altLang="en-US" sz="2800" b="0" dirty="0">
              <a:solidFill>
                <a:srgbClr val="0000CC"/>
              </a:solidFill>
              <a:ea typeface="黑体" pitchFamily="49"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381584" y="692245"/>
            <a:ext cx="8460000" cy="1084856"/>
            <a:chOff x="395536" y="543945"/>
            <a:chExt cx="8460000" cy="1084856"/>
          </a:xfrm>
        </p:grpSpPr>
        <p:sp>
          <p:nvSpPr>
            <p:cNvPr id="4" name="圆角矩形 3"/>
            <p:cNvSpPr/>
            <p:nvPr/>
          </p:nvSpPr>
          <p:spPr bwMode="auto">
            <a:xfrm>
              <a:off x="395536" y="543945"/>
              <a:ext cx="8460000" cy="1084856"/>
            </a:xfrm>
            <a:prstGeom prst="roundRect">
              <a:avLst/>
            </a:prstGeom>
            <a:solidFill>
              <a:schemeClr val="bg2">
                <a:lumMod val="75000"/>
                <a:lumOff val="2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ctr">
                <a:lnSpc>
                  <a:spcPct val="110000"/>
                </a:lnSpc>
                <a:spcBef>
                  <a:spcPct val="20000"/>
                </a:spcBef>
                <a:buClr>
                  <a:schemeClr val="hlink"/>
                </a:buClr>
                <a:buSzPct val="50000"/>
                <a:buFont typeface="Monotype Sorts" pitchFamily="2" charset="2"/>
                <a:buNone/>
                <a:defRPr/>
              </a:pPr>
              <a:endParaRPr lang="zh-CN" altLang="en-US">
                <a:ea typeface="华文新魏" pitchFamily="2" charset="-122"/>
              </a:endParaRPr>
            </a:p>
          </p:txBody>
        </p:sp>
        <p:sp>
          <p:nvSpPr>
            <p:cNvPr id="5" name="标题 18"/>
            <p:cNvSpPr txBox="1"/>
            <p:nvPr/>
          </p:nvSpPr>
          <p:spPr bwMode="auto">
            <a:xfrm>
              <a:off x="1826575" y="831977"/>
              <a:ext cx="6633857" cy="581348"/>
            </a:xfrm>
            <a:prstGeom prst="rect">
              <a:avLst/>
            </a:prstGeom>
            <a:noFill/>
            <a:ln w="9525">
              <a:noFill/>
              <a:miter lim="800000"/>
            </a:ln>
          </p:spPr>
          <p:txBody>
            <a:bodyPr/>
            <a:lstStyle/>
            <a:p>
              <a:pPr eaLnBrk="0" hangingPunct="0">
                <a:lnSpc>
                  <a:spcPct val="70000"/>
                </a:lnSpc>
                <a:buFont typeface="Monotype Sorts"/>
                <a:buNone/>
              </a:pPr>
              <a:r>
                <a:rPr lang="zh-CN" altLang="en-US" sz="4000" dirty="0">
                  <a:solidFill>
                    <a:srgbClr val="F2F2F2"/>
                  </a:solidFill>
                  <a:latin typeface="黑体" pitchFamily="49" charset="-122"/>
                  <a:ea typeface="黑体" pitchFamily="49" charset="-122"/>
                  <a:cs typeface="Times New Roman" pitchFamily="18" charset="0"/>
                </a:rPr>
                <a:t>物理世界认知的理论与技术</a:t>
              </a:r>
              <a:endParaRPr lang="zh-CN" altLang="en-US" sz="4000" dirty="0">
                <a:solidFill>
                  <a:srgbClr val="F2F2F2"/>
                </a:solidFill>
                <a:latin typeface="黑体" pitchFamily="49" charset="-122"/>
                <a:ea typeface="黑体" pitchFamily="49" charset="-122"/>
                <a:cs typeface="Times New Roman" pitchFamily="18" charset="0"/>
              </a:endParaRPr>
            </a:p>
          </p:txBody>
        </p:sp>
        <p:grpSp>
          <p:nvGrpSpPr>
            <p:cNvPr id="3" name="组合 34"/>
            <p:cNvGrpSpPr/>
            <p:nvPr/>
          </p:nvGrpSpPr>
          <p:grpSpPr bwMode="auto">
            <a:xfrm>
              <a:off x="707573" y="598621"/>
              <a:ext cx="1025904" cy="934907"/>
              <a:chOff x="5231857" y="879569"/>
              <a:chExt cx="1199111" cy="1092133"/>
            </a:xfrm>
          </p:grpSpPr>
          <p:sp>
            <p:nvSpPr>
              <p:cNvPr id="7" name="椭圆 6"/>
              <p:cNvSpPr/>
              <p:nvPr/>
            </p:nvSpPr>
            <p:spPr bwMode="auto">
              <a:xfrm>
                <a:off x="5287967" y="899816"/>
                <a:ext cx="1143001" cy="1071886"/>
              </a:xfrm>
              <a:prstGeom prst="ellipse">
                <a:avLst/>
              </a:prstGeom>
              <a:solidFill>
                <a:srgbClr val="CCFFCC"/>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marL="342900" indent="-342900" algn="ctr">
                  <a:lnSpc>
                    <a:spcPct val="110000"/>
                  </a:lnSpc>
                  <a:spcBef>
                    <a:spcPct val="20000"/>
                  </a:spcBef>
                  <a:buClr>
                    <a:schemeClr val="hlink"/>
                  </a:buClr>
                  <a:buSzPct val="50000"/>
                  <a:buFont typeface="Monotype Sorts" pitchFamily="2" charset="2"/>
                  <a:buNone/>
                  <a:defRPr/>
                </a:pPr>
                <a:endParaRPr lang="zh-CN" altLang="en-US">
                  <a:ea typeface="华文新魏" pitchFamily="2" charset="-122"/>
                </a:endParaRPr>
              </a:p>
            </p:txBody>
          </p:sp>
          <p:pic>
            <p:nvPicPr>
              <p:cNvPr id="8" name="图片 5" descr="知.png"/>
              <p:cNvPicPr>
                <a:picLocks noChangeAspect="1"/>
              </p:cNvPicPr>
              <p:nvPr/>
            </p:nvPicPr>
            <p:blipFill>
              <a:blip r:embed="rId1" cstate="print"/>
              <a:stretch>
                <a:fillRect/>
              </a:stretch>
            </p:blipFill>
            <p:spPr bwMode="auto">
              <a:xfrm>
                <a:off x="5708792" y="1157725"/>
                <a:ext cx="642939" cy="751504"/>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9" name="TextBox 8"/>
              <p:cNvSpPr txBox="1"/>
              <p:nvPr/>
            </p:nvSpPr>
            <p:spPr bwMode="auto">
              <a:xfrm>
                <a:off x="5231857" y="879569"/>
                <a:ext cx="695498" cy="740645"/>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ctr">
                  <a:lnSpc>
                    <a:spcPct val="110000"/>
                  </a:lnSpc>
                  <a:spcBef>
                    <a:spcPct val="20000"/>
                  </a:spcBef>
                  <a:buClr>
                    <a:schemeClr val="hlink"/>
                  </a:buClr>
                  <a:buSzPct val="50000"/>
                  <a:buFont typeface="Monotype Sorts" pitchFamily="2" charset="2"/>
                  <a:buNone/>
                  <a:defRPr/>
                </a:pPr>
                <a:r>
                  <a:rPr lang="zh-CN" altLang="en-US" sz="3200" b="0" dirty="0">
                    <a:solidFill>
                      <a:srgbClr val="FF0000"/>
                    </a:solidFill>
                    <a:latin typeface="华文行楷" pitchFamily="2" charset="-122"/>
                    <a:ea typeface="华文行楷" pitchFamily="2" charset="-122"/>
                  </a:rPr>
                  <a:t>知</a:t>
                </a:r>
                <a:endParaRPr lang="zh-CN" altLang="en-US" sz="3200" b="0" dirty="0">
                  <a:solidFill>
                    <a:srgbClr val="FF0000"/>
                  </a:solidFill>
                  <a:latin typeface="华文行楷" pitchFamily="2" charset="-122"/>
                  <a:ea typeface="华文行楷" pitchFamily="2" charset="-122"/>
                </a:endParaRPr>
              </a:p>
            </p:txBody>
          </p:sp>
        </p:grpSp>
      </p:grpSp>
      <p:sp>
        <p:nvSpPr>
          <p:cNvPr id="10" name="TextBox 9"/>
          <p:cNvSpPr txBox="1"/>
          <p:nvPr/>
        </p:nvSpPr>
        <p:spPr>
          <a:xfrm>
            <a:off x="360040" y="1985933"/>
            <a:ext cx="8460000" cy="2246769"/>
          </a:xfrm>
          <a:prstGeom prst="rect">
            <a:avLst/>
          </a:prstGeom>
          <a:solidFill>
            <a:schemeClr val="tx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l">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en-US" altLang="zh-CN" sz="2800" b="0" dirty="0">
                <a:ea typeface="黑体" pitchFamily="49" charset="-122"/>
                <a:cs typeface="Times New Roman" pitchFamily="18" charset="0"/>
                <a:sym typeface="Symbol"/>
              </a:rPr>
              <a:t></a:t>
            </a:r>
            <a:r>
              <a:rPr lang="en-US" altLang="zh-CN" sz="2800" b="0" dirty="0">
                <a:ea typeface="黑体" pitchFamily="49" charset="-122"/>
                <a:cs typeface="Times New Roman" pitchFamily="18" charset="0"/>
              </a:rPr>
              <a:t>, </a:t>
            </a:r>
            <a:r>
              <a:rPr lang="en-US" altLang="zh-CN" sz="2800" b="0" dirty="0">
                <a:ea typeface="黑体" pitchFamily="49" charset="-122"/>
                <a:cs typeface="Times New Roman" pitchFamily="18" charset="0"/>
                <a:sym typeface="Symbol"/>
              </a:rPr>
              <a:t></a:t>
            </a:r>
            <a:r>
              <a:rPr lang="en-US" altLang="zh-CN" sz="2800" b="0" dirty="0">
                <a:latin typeface="黑体" pitchFamily="49" charset="-122"/>
                <a:ea typeface="黑体" pitchFamily="49" charset="-122"/>
              </a:rPr>
              <a:t>)-</a:t>
            </a:r>
            <a:r>
              <a:rPr lang="zh-CN" altLang="zh-CN" sz="2800" b="0" dirty="0">
                <a:latin typeface="黑体" pitchFamily="49" charset="-122"/>
                <a:ea typeface="黑体" pitchFamily="49" charset="-122"/>
              </a:rPr>
              <a:t>近似聚集和加权聚集的理论和算法</a:t>
            </a:r>
            <a:r>
              <a:rPr lang="en-US" altLang="zh-CN" sz="2800" b="0" dirty="0">
                <a:latin typeface="黑体" pitchFamily="49" charset="-122"/>
                <a:ea typeface="黑体" pitchFamily="49" charset="-122"/>
              </a:rPr>
              <a:t> ;</a:t>
            </a:r>
            <a:endParaRPr lang="zh-CN" altLang="zh-CN" sz="2800" b="0" dirty="0">
              <a:latin typeface="黑体" pitchFamily="49" charset="-122"/>
              <a:ea typeface="黑体" pitchFamily="49" charset="-122"/>
            </a:endParaRPr>
          </a:p>
          <a:p>
            <a:pPr algn="l">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en-US" altLang="zh-CN" sz="1000" b="0" dirty="0">
                <a:latin typeface="黑体" pitchFamily="49" charset="-122"/>
                <a:ea typeface="黑体" pitchFamily="49" charset="-122"/>
              </a:rPr>
              <a:t> </a:t>
            </a:r>
            <a:r>
              <a:rPr lang="en-US" altLang="zh-CN" sz="2800" b="0" dirty="0">
                <a:latin typeface="黑体" pitchFamily="49" charset="-122"/>
                <a:ea typeface="黑体" pitchFamily="49" charset="-122"/>
              </a:rPr>
              <a:t>CPS</a:t>
            </a:r>
            <a:r>
              <a:rPr lang="zh-CN" altLang="en-US" sz="2800" b="0" dirty="0">
                <a:latin typeface="黑体" pitchFamily="49" charset="-122"/>
                <a:ea typeface="黑体" pitchFamily="49" charset="-122"/>
              </a:rPr>
              <a:t>中</a:t>
            </a:r>
            <a:r>
              <a:rPr lang="zh-CN" altLang="zh-CN" sz="2800" b="0" dirty="0">
                <a:latin typeface="黑体" pitchFamily="49" charset="-122"/>
                <a:ea typeface="黑体" pitchFamily="49" charset="-122"/>
              </a:rPr>
              <a:t>数据流的</a:t>
            </a:r>
            <a:r>
              <a:rPr lang="en-US" altLang="zh-CN" sz="2800" b="0" dirty="0">
                <a:ea typeface="黑体" pitchFamily="49" charset="-122"/>
                <a:cs typeface="Times New Roman" pitchFamily="18" charset="0"/>
                <a:sym typeface="Symbol"/>
              </a:rPr>
              <a:t> </a:t>
            </a:r>
            <a:r>
              <a:rPr lang="en-US" altLang="zh-CN" sz="2800" b="0" dirty="0">
                <a:latin typeface="黑体" pitchFamily="49" charset="-122"/>
                <a:ea typeface="黑体" pitchFamily="49" charset="-122"/>
              </a:rPr>
              <a:t>-</a:t>
            </a:r>
            <a:r>
              <a:rPr lang="zh-CN" altLang="zh-CN" sz="2800" b="0" dirty="0">
                <a:latin typeface="黑体" pitchFamily="49" charset="-122"/>
                <a:ea typeface="黑体" pitchFamily="49" charset="-122"/>
              </a:rPr>
              <a:t>近似方法</a:t>
            </a:r>
            <a:r>
              <a:rPr lang="en-US" altLang="zh-CN" sz="2800" b="0" dirty="0">
                <a:latin typeface="黑体" pitchFamily="49" charset="-122"/>
                <a:ea typeface="黑体" pitchFamily="49" charset="-122"/>
              </a:rPr>
              <a:t>;</a:t>
            </a:r>
            <a:endParaRPr lang="zh-CN" altLang="zh-CN" sz="2800" b="0" dirty="0">
              <a:latin typeface="黑体" pitchFamily="49" charset="-122"/>
              <a:ea typeface="黑体" pitchFamily="49" charset="-122"/>
            </a:endParaRPr>
          </a:p>
          <a:p>
            <a:pPr algn="l">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Top-k</a:t>
            </a:r>
            <a:r>
              <a:rPr lang="zh-CN" altLang="zh-CN" sz="2800" b="0" dirty="0">
                <a:latin typeface="黑体" pitchFamily="49" charset="-122"/>
                <a:ea typeface="黑体" pitchFamily="49" charset="-122"/>
              </a:rPr>
              <a:t>、</a:t>
            </a:r>
            <a:r>
              <a:rPr lang="en-US" altLang="zh-CN" sz="2800" b="0" dirty="0">
                <a:latin typeface="黑体" pitchFamily="49" charset="-122"/>
                <a:ea typeface="黑体" pitchFamily="49" charset="-122"/>
              </a:rPr>
              <a:t>Join</a:t>
            </a:r>
            <a:r>
              <a:rPr lang="zh-CN" altLang="zh-CN" sz="2800" b="0" dirty="0">
                <a:latin typeface="黑体" pitchFamily="49" charset="-122"/>
                <a:ea typeface="黑体" pitchFamily="49" charset="-122"/>
              </a:rPr>
              <a:t>等感知数据查询的理论和算法</a:t>
            </a:r>
            <a:r>
              <a:rPr lang="en-US" altLang="zh-CN" sz="2800" b="0" dirty="0">
                <a:latin typeface="黑体" pitchFamily="49" charset="-122"/>
                <a:ea typeface="黑体" pitchFamily="49" charset="-122"/>
              </a:rPr>
              <a:t>;</a:t>
            </a:r>
            <a:endParaRPr lang="en-US" altLang="zh-CN" sz="2800" b="0" dirty="0">
              <a:latin typeface="黑体" pitchFamily="49" charset="-122"/>
              <a:ea typeface="黑体" pitchFamily="49" charset="-122"/>
            </a:endParaRPr>
          </a:p>
          <a:p>
            <a:pPr algn="l">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zh-CN" altLang="en-US" sz="2800" b="0" dirty="0">
                <a:latin typeface="黑体" pitchFamily="49" charset="-122"/>
                <a:ea typeface="黑体" pitchFamily="49" charset="-122"/>
              </a:rPr>
              <a:t>感知数据分析挖掘算法；</a:t>
            </a:r>
            <a:endParaRPr lang="zh-CN" altLang="zh-CN" sz="2800" b="0" dirty="0">
              <a:latin typeface="黑体" pitchFamily="49" charset="-122"/>
              <a:ea typeface="黑体" pitchFamily="49" charset="-122"/>
            </a:endParaRPr>
          </a:p>
          <a:p>
            <a:pPr algn="l">
              <a:spcBef>
                <a:spcPts val="0"/>
              </a:spcBef>
              <a:buClr>
                <a:srgbClr val="800000"/>
              </a:buClr>
              <a:buSzPct val="60000"/>
              <a:buFont typeface="Wingdings" pitchFamily="2" charset="2"/>
              <a:buChar char="n"/>
            </a:pPr>
            <a:r>
              <a:rPr lang="en-US" altLang="zh-CN" sz="2800" b="0" dirty="0">
                <a:latin typeface="黑体" pitchFamily="49" charset="-122"/>
                <a:ea typeface="黑体" pitchFamily="49" charset="-122"/>
              </a:rPr>
              <a:t> </a:t>
            </a:r>
            <a:r>
              <a:rPr lang="zh-CN" altLang="zh-CN" sz="2800" b="0" dirty="0">
                <a:latin typeface="黑体" pitchFamily="49" charset="-122"/>
                <a:ea typeface="黑体" pitchFamily="49" charset="-122"/>
              </a:rPr>
              <a:t>在不确定性</a:t>
            </a:r>
            <a:r>
              <a:rPr lang="en-US" altLang="zh-CN" sz="2800" b="0" dirty="0">
                <a:latin typeface="黑体" pitchFamily="49" charset="-122"/>
                <a:ea typeface="黑体" pitchFamily="49" charset="-122"/>
              </a:rPr>
              <a:t>CPS</a:t>
            </a:r>
            <a:r>
              <a:rPr lang="zh-CN" altLang="zh-CN" sz="2800" b="0" dirty="0">
                <a:latin typeface="黑体" pitchFamily="49" charset="-122"/>
                <a:ea typeface="黑体" pitchFamily="49" charset="-122"/>
              </a:rPr>
              <a:t>系统中跟踪目标的算法</a:t>
            </a:r>
            <a:r>
              <a:rPr lang="en-US" altLang="zh-CN" sz="2800" b="0" dirty="0">
                <a:latin typeface="黑体" pitchFamily="49" charset="-122"/>
                <a:ea typeface="黑体" pitchFamily="49" charset="-122"/>
              </a:rPr>
              <a:t>.</a:t>
            </a:r>
            <a:endParaRPr lang="zh-CN" altLang="zh-CN" sz="2800" b="0" dirty="0">
              <a:latin typeface="黑体" pitchFamily="49" charset="-122"/>
              <a:ea typeface="黑体" pitchFamily="49" charset="-122"/>
            </a:endParaRPr>
          </a:p>
        </p:txBody>
      </p:sp>
      <p:pic>
        <p:nvPicPr>
          <p:cNvPr id="13" name="Picture 2"/>
          <p:cNvPicPr>
            <a:picLocks noChangeAspect="1" noChangeArrowheads="1"/>
          </p:cNvPicPr>
          <p:nvPr/>
        </p:nvPicPr>
        <p:blipFill>
          <a:blip r:embed="rId2" cstate="print"/>
          <a:srcRect r="14894"/>
          <a:stretch>
            <a:fillRect/>
          </a:stretch>
        </p:blipFill>
        <p:spPr bwMode="auto">
          <a:xfrm>
            <a:off x="445675" y="4308486"/>
            <a:ext cx="8374797" cy="2216858"/>
          </a:xfrm>
          <a:prstGeom prst="rect">
            <a:avLst/>
          </a:prstGeom>
          <a:ln>
            <a:noFill/>
          </a:ln>
          <a:effectLst>
            <a:softEdge rad="112500"/>
          </a:effectLst>
        </p:spPr>
      </p:pic>
      <p:sp>
        <p:nvSpPr>
          <p:cNvPr id="11" name="TextBox 10"/>
          <p:cNvSpPr txBox="1"/>
          <p:nvPr/>
        </p:nvSpPr>
        <p:spPr>
          <a:xfrm>
            <a:off x="251520" y="441368"/>
            <a:ext cx="8712968" cy="6001643"/>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marL="457200" indent="-457200" algn="l">
              <a:spcBef>
                <a:spcPts val="0"/>
              </a:spcBef>
              <a:buClr>
                <a:srgbClr val="800000"/>
              </a:buClr>
              <a:buSzPct val="100000"/>
              <a:buFont typeface="+mj-lt"/>
              <a:buAutoNum type="arabicPeriod"/>
            </a:pPr>
            <a:r>
              <a:rPr lang="en-US" altLang="zh-CN" sz="2000" b="0" dirty="0" err="1">
                <a:ea typeface="+mn-ea"/>
                <a:cs typeface="Times New Roman" pitchFamily="18" charset="0"/>
              </a:rPr>
              <a:t>Jianzhong</a:t>
            </a:r>
            <a:r>
              <a:rPr lang="en-US" altLang="zh-CN" sz="2000" b="0" dirty="0">
                <a:ea typeface="+mn-ea"/>
                <a:cs typeface="Times New Roman" pitchFamily="18" charset="0"/>
              </a:rPr>
              <a:t> Li, </a:t>
            </a:r>
            <a:r>
              <a:rPr lang="en-US" altLang="zh-CN" sz="2000" b="0" dirty="0" err="1">
                <a:ea typeface="+mn-ea"/>
                <a:cs typeface="Times New Roman" pitchFamily="18" charset="0"/>
              </a:rPr>
              <a:t>Siyao</a:t>
            </a:r>
            <a:r>
              <a:rPr lang="en-US" altLang="zh-CN" sz="2000" b="0" dirty="0">
                <a:ea typeface="+mn-ea"/>
                <a:cs typeface="Times New Roman" pitchFamily="18" charset="0"/>
              </a:rPr>
              <a:t> Cheng. (ε, δ)-Approximate Aggregation Algorithms in Dynamic Sensor Networks, </a:t>
            </a:r>
            <a:r>
              <a:rPr lang="en-US" altLang="zh-CN" sz="2000" b="0" dirty="0">
                <a:solidFill>
                  <a:srgbClr val="FF0000"/>
                </a:solidFill>
                <a:ea typeface="+mn-ea"/>
                <a:cs typeface="Times New Roman" pitchFamily="18" charset="0"/>
              </a:rPr>
              <a:t>IEEE Transactions on Parallel and Distributed Systems</a:t>
            </a:r>
            <a:r>
              <a:rPr lang="en-US" altLang="zh-CN" sz="2000" b="0" dirty="0">
                <a:ea typeface="+mn-ea"/>
                <a:cs typeface="Times New Roman" pitchFamily="18" charset="0"/>
              </a:rPr>
              <a:t>, 23(3), 2012.</a:t>
            </a:r>
            <a:endParaRPr lang="en-US" altLang="zh-CN" sz="2000" b="0" dirty="0">
              <a:ea typeface="+mn-ea"/>
              <a:cs typeface="Times New Roman" pitchFamily="18" charset="0"/>
            </a:endParaRPr>
          </a:p>
          <a:p>
            <a:pPr marL="457200" indent="-457200" algn="l">
              <a:spcBef>
                <a:spcPts val="0"/>
              </a:spcBef>
              <a:buClr>
                <a:srgbClr val="800000"/>
              </a:buClr>
              <a:buSzPct val="100000"/>
              <a:buFont typeface="+mj-lt"/>
              <a:buAutoNum type="arabicPeriod"/>
            </a:pPr>
            <a:r>
              <a:rPr lang="en-US" altLang="zh-CN" sz="2000" b="0" dirty="0" err="1">
                <a:ea typeface="+mn-ea"/>
                <a:cs typeface="Times New Roman" pitchFamily="18" charset="0"/>
              </a:rPr>
              <a:t>Xixianhan</a:t>
            </a:r>
            <a:r>
              <a:rPr lang="en-US" altLang="zh-CN" sz="2000" b="0" dirty="0">
                <a:ea typeface="+mn-ea"/>
                <a:cs typeface="Times New Roman" pitchFamily="18" charset="0"/>
              </a:rPr>
              <a:t> Han, </a:t>
            </a:r>
            <a:r>
              <a:rPr lang="en-US" altLang="zh-CN" sz="2000" b="0" dirty="0" err="1">
                <a:ea typeface="+mn-ea"/>
                <a:cs typeface="Times New Roman" pitchFamily="18" charset="0"/>
              </a:rPr>
              <a:t>Jianzhong</a:t>
            </a:r>
            <a:r>
              <a:rPr lang="en-US" altLang="zh-CN" sz="2000" b="0" dirty="0">
                <a:ea typeface="+mn-ea"/>
                <a:cs typeface="Times New Roman" pitchFamily="18" charset="0"/>
              </a:rPr>
              <a:t> Li, Efficient Skyline Computation on Sensory Data</a:t>
            </a:r>
            <a:r>
              <a:rPr lang="en-US" altLang="zh-CN" sz="2000" b="0" dirty="0">
                <a:solidFill>
                  <a:srgbClr val="FF0000"/>
                </a:solidFill>
                <a:ea typeface="+mn-ea"/>
                <a:cs typeface="Times New Roman" pitchFamily="18" charset="0"/>
              </a:rPr>
              <a:t>, IEEE Transactions on Data And Knowledge Engineering</a:t>
            </a:r>
            <a:r>
              <a:rPr lang="en-US" altLang="zh-CN" sz="2000" b="0" dirty="0">
                <a:ea typeface="+mn-ea"/>
                <a:cs typeface="Times New Roman" pitchFamily="18" charset="0"/>
              </a:rPr>
              <a:t>, </a:t>
            </a:r>
            <a:r>
              <a:rPr lang="en-US" altLang="zh-CN" sz="2000" b="0" dirty="0">
                <a:cs typeface="Times New Roman" pitchFamily="18" charset="0"/>
              </a:rPr>
              <a:t>to appear</a:t>
            </a:r>
            <a:r>
              <a:rPr lang="en-US" altLang="zh-CN" sz="2000" b="0" dirty="0">
                <a:ea typeface="+mn-ea"/>
                <a:cs typeface="Times New Roman" pitchFamily="18" charset="0"/>
              </a:rPr>
              <a:t>.</a:t>
            </a:r>
            <a:endParaRPr lang="en-US" altLang="zh-CN" sz="2000" b="0" dirty="0">
              <a:ea typeface="+mn-ea"/>
              <a:cs typeface="Times New Roman" pitchFamily="18" charset="0"/>
            </a:endParaRPr>
          </a:p>
          <a:p>
            <a:pPr marL="457200" indent="-457200" algn="l">
              <a:spcBef>
                <a:spcPts val="0"/>
              </a:spcBef>
              <a:buClr>
                <a:srgbClr val="800000"/>
              </a:buClr>
              <a:buSzPct val="100000"/>
              <a:buFont typeface="+mj-lt"/>
              <a:buAutoNum type="arabicPeriod"/>
            </a:pPr>
            <a:r>
              <a:rPr lang="en-US" altLang="zh-CN" sz="2000" b="0" dirty="0" err="1">
                <a:cs typeface="Times New Roman" pitchFamily="18" charset="0"/>
              </a:rPr>
              <a:t>Siyao</a:t>
            </a:r>
            <a:r>
              <a:rPr lang="en-US" altLang="zh-CN" sz="2000" b="0" dirty="0">
                <a:cs typeface="Times New Roman" pitchFamily="18" charset="0"/>
              </a:rPr>
              <a:t> Cheng, </a:t>
            </a:r>
            <a:r>
              <a:rPr lang="en-US" altLang="zh-CN" sz="2000" b="0" dirty="0" err="1">
                <a:cs typeface="Times New Roman" pitchFamily="18" charset="0"/>
              </a:rPr>
              <a:t>Jianzhong</a:t>
            </a:r>
            <a:r>
              <a:rPr lang="en-US" altLang="zh-CN" sz="2000" b="0" dirty="0">
                <a:cs typeface="Times New Roman" pitchFamily="18" charset="0"/>
              </a:rPr>
              <a:t> Li, Lei Yu. Location Aware Peak Value Queries in Sensor Networks. </a:t>
            </a:r>
            <a:r>
              <a:rPr lang="en-US" altLang="zh-CN" sz="2000" b="0" dirty="0">
                <a:solidFill>
                  <a:srgbClr val="FF0000"/>
                </a:solidFill>
                <a:cs typeface="Times New Roman" pitchFamily="18" charset="0"/>
              </a:rPr>
              <a:t>INFOCOM</a:t>
            </a:r>
            <a:r>
              <a:rPr lang="en-US" altLang="zh-CN" sz="2000" b="0" dirty="0">
                <a:cs typeface="Times New Roman" pitchFamily="18" charset="0"/>
              </a:rPr>
              <a:t>, 2012.</a:t>
            </a:r>
            <a:endParaRPr lang="en-US" altLang="zh-CN" sz="2000" b="0" dirty="0">
              <a:cs typeface="Times New Roman" pitchFamily="18" charset="0"/>
            </a:endParaRPr>
          </a:p>
          <a:p>
            <a:pPr marL="457200" lvl="0" indent="-457200">
              <a:spcBef>
                <a:spcPts val="0"/>
              </a:spcBef>
              <a:buClr>
                <a:srgbClr val="800000"/>
              </a:buClr>
              <a:buSzPct val="100000"/>
              <a:buFont typeface="+mj-lt"/>
              <a:buAutoNum type="arabicPeriod"/>
            </a:pPr>
            <a:r>
              <a:rPr lang="en-US" altLang="zh-CN" sz="2000" b="0" dirty="0" err="1">
                <a:ea typeface="+mn-ea"/>
                <a:cs typeface="Times New Roman" pitchFamily="18" charset="0"/>
              </a:rPr>
              <a:t>Siyao</a:t>
            </a:r>
            <a:r>
              <a:rPr lang="en-US" altLang="zh-CN" sz="2000" b="0" dirty="0">
                <a:ea typeface="+mn-ea"/>
                <a:cs typeface="Times New Roman" pitchFamily="18" charset="0"/>
              </a:rPr>
              <a:t> Cheng, </a:t>
            </a:r>
            <a:r>
              <a:rPr lang="en-US" altLang="zh-CN" sz="2000" b="0" dirty="0" err="1">
                <a:ea typeface="+mn-ea"/>
                <a:cs typeface="Times New Roman" pitchFamily="18" charset="0"/>
              </a:rPr>
              <a:t>Jianzhong</a:t>
            </a:r>
            <a:r>
              <a:rPr lang="en-US" altLang="zh-CN" sz="2000" b="0" dirty="0">
                <a:ea typeface="+mn-ea"/>
                <a:cs typeface="Times New Roman" pitchFamily="18" charset="0"/>
              </a:rPr>
              <a:t> Li, O(</a:t>
            </a:r>
            <a:r>
              <a:rPr lang="en-US" altLang="zh-CN" sz="2000" b="0" dirty="0">
                <a:ea typeface="+mn-ea"/>
                <a:cs typeface="Times New Roman" pitchFamily="18" charset="0"/>
                <a:sym typeface="Symbol"/>
              </a:rPr>
              <a:t></a:t>
            </a:r>
            <a:r>
              <a:rPr lang="en-US" altLang="zh-CN" sz="2000" b="0" dirty="0">
                <a:ea typeface="+mn-ea"/>
                <a:cs typeface="Times New Roman" pitchFamily="18" charset="0"/>
              </a:rPr>
              <a:t>)-Approximation to Physical World by Sensor Networks, </a:t>
            </a:r>
            <a:r>
              <a:rPr lang="en-US" altLang="zh-CN" sz="2000" b="0" dirty="0">
                <a:solidFill>
                  <a:schemeClr val="bg2">
                    <a:lumMod val="50000"/>
                    <a:lumOff val="50000"/>
                  </a:schemeClr>
                </a:solidFill>
                <a:ea typeface="+mn-ea"/>
                <a:cs typeface="Times New Roman" pitchFamily="18" charset="0"/>
              </a:rPr>
              <a:t>INFOCOM</a:t>
            </a:r>
            <a:r>
              <a:rPr lang="en-US" altLang="zh-CN" sz="2000" b="0" dirty="0">
                <a:ea typeface="+mn-ea"/>
                <a:cs typeface="Times New Roman" pitchFamily="18" charset="0"/>
              </a:rPr>
              <a:t>, 2013.</a:t>
            </a:r>
            <a:endParaRPr lang="en-US" altLang="zh-CN" sz="2000" b="0" dirty="0">
              <a:ea typeface="+mn-ea"/>
              <a:cs typeface="Times New Roman" pitchFamily="18" charset="0"/>
            </a:endParaRPr>
          </a:p>
          <a:p>
            <a:pPr marL="457200" indent="-457200">
              <a:spcBef>
                <a:spcPts val="0"/>
              </a:spcBef>
              <a:buClr>
                <a:srgbClr val="800000"/>
              </a:buClr>
              <a:buSzPct val="100000"/>
              <a:buFont typeface="+mj-lt"/>
              <a:buAutoNum type="arabicPeriod"/>
            </a:pPr>
            <a:r>
              <a:rPr lang="en-US" altLang="zh-CN" sz="2000" b="0" dirty="0" err="1">
                <a:ea typeface="+mn-ea"/>
                <a:cs typeface="Times New Roman" pitchFamily="18" charset="0"/>
              </a:rPr>
              <a:t>Guohua</a:t>
            </a:r>
            <a:r>
              <a:rPr lang="en-US" altLang="zh-CN" sz="2000" b="0" dirty="0">
                <a:ea typeface="+mn-ea"/>
                <a:cs typeface="Times New Roman" pitchFamily="18" charset="0"/>
              </a:rPr>
              <a:t> Li, </a:t>
            </a:r>
            <a:r>
              <a:rPr lang="en-US" altLang="zh-CN" sz="2000" b="0" dirty="0" err="1">
                <a:ea typeface="+mn-ea"/>
                <a:cs typeface="Times New Roman" pitchFamily="18" charset="0"/>
              </a:rPr>
              <a:t>Jianzhong</a:t>
            </a:r>
            <a:r>
              <a:rPr lang="en-US" altLang="zh-CN" sz="2000" b="0" dirty="0">
                <a:ea typeface="+mn-ea"/>
                <a:cs typeface="Times New Roman" pitchFamily="18" charset="0"/>
              </a:rPr>
              <a:t> Li, Hong </a:t>
            </a:r>
            <a:r>
              <a:rPr lang="en-US" altLang="zh-CN" sz="2000" b="0" dirty="0" err="1">
                <a:ea typeface="+mn-ea"/>
                <a:cs typeface="Times New Roman" pitchFamily="18" charset="0"/>
              </a:rPr>
              <a:t>Gao</a:t>
            </a:r>
            <a:r>
              <a:rPr lang="en-US" altLang="zh-CN" sz="2000" b="0" dirty="0">
                <a:ea typeface="+mn-ea"/>
                <a:cs typeface="Times New Roman" pitchFamily="18" charset="0"/>
              </a:rPr>
              <a:t>. ε-Approximation to Data Streams in Sensor Networks, </a:t>
            </a:r>
            <a:r>
              <a:rPr lang="en-US" altLang="zh-CN" sz="2000" b="0" dirty="0">
                <a:solidFill>
                  <a:schemeClr val="bg2">
                    <a:lumMod val="50000"/>
                    <a:lumOff val="50000"/>
                  </a:schemeClr>
                </a:solidFill>
                <a:ea typeface="+mn-ea"/>
                <a:cs typeface="Times New Roman" pitchFamily="18" charset="0"/>
              </a:rPr>
              <a:t>INFOCOM</a:t>
            </a:r>
            <a:r>
              <a:rPr lang="en-US" altLang="zh-CN" sz="2000" b="0" dirty="0">
                <a:ea typeface="+mn-ea"/>
                <a:cs typeface="Times New Roman" pitchFamily="18" charset="0"/>
              </a:rPr>
              <a:t>,  2013.</a:t>
            </a:r>
            <a:endParaRPr lang="en-US" altLang="zh-CN" sz="2000" b="0" dirty="0">
              <a:ea typeface="+mn-ea"/>
              <a:cs typeface="Times New Roman" pitchFamily="18" charset="0"/>
            </a:endParaRPr>
          </a:p>
          <a:p>
            <a:pPr marL="457200" lvl="0" indent="-457200">
              <a:spcBef>
                <a:spcPts val="0"/>
              </a:spcBef>
              <a:buClr>
                <a:srgbClr val="800000"/>
              </a:buClr>
              <a:buSzPct val="100000"/>
              <a:buFont typeface="+mj-lt"/>
              <a:buAutoNum type="arabicPeriod"/>
            </a:pPr>
            <a:r>
              <a:rPr lang="en-US" altLang="zh-CN" sz="2000" b="0" dirty="0" err="1">
                <a:ea typeface="+mn-ea"/>
                <a:cs typeface="Times New Roman" pitchFamily="18" charset="0"/>
              </a:rPr>
              <a:t>Siyao</a:t>
            </a:r>
            <a:r>
              <a:rPr lang="en-US" altLang="zh-CN" sz="2000" b="0" dirty="0">
                <a:ea typeface="+mn-ea"/>
                <a:cs typeface="Times New Roman" pitchFamily="18" charset="0"/>
              </a:rPr>
              <a:t> Cheng, </a:t>
            </a:r>
            <a:r>
              <a:rPr lang="en-US" altLang="zh-CN" sz="2000" b="0" dirty="0" err="1">
                <a:ea typeface="+mn-ea"/>
                <a:cs typeface="Times New Roman" pitchFamily="18" charset="0"/>
              </a:rPr>
              <a:t>Jianzhong</a:t>
            </a:r>
            <a:r>
              <a:rPr lang="en-US" altLang="zh-CN" sz="2000" b="0" dirty="0">
                <a:ea typeface="+mn-ea"/>
                <a:cs typeface="Times New Roman" pitchFamily="18" charset="0"/>
              </a:rPr>
              <a:t> Li: Location Aware Peak Value Queries in sensor networks,  </a:t>
            </a:r>
            <a:r>
              <a:rPr lang="en-US" altLang="zh-CN" sz="2000" b="0" dirty="0">
                <a:solidFill>
                  <a:schemeClr val="bg2">
                    <a:lumMod val="50000"/>
                    <a:lumOff val="50000"/>
                  </a:schemeClr>
                </a:solidFill>
                <a:ea typeface="+mn-ea"/>
                <a:cs typeface="Times New Roman" pitchFamily="18" charset="0"/>
              </a:rPr>
              <a:t>INFOCOM</a:t>
            </a:r>
            <a:r>
              <a:rPr lang="en-US" altLang="zh-CN" sz="2000" b="0" dirty="0">
                <a:ea typeface="+mn-ea"/>
                <a:cs typeface="Times New Roman" pitchFamily="18" charset="0"/>
              </a:rPr>
              <a:t>, 2012. </a:t>
            </a:r>
            <a:endParaRPr lang="en-US" altLang="zh-CN" sz="2000" b="0" dirty="0">
              <a:ea typeface="+mn-ea"/>
              <a:cs typeface="Times New Roman" pitchFamily="18" charset="0"/>
            </a:endParaRPr>
          </a:p>
          <a:p>
            <a:pPr marL="457200" indent="-457200">
              <a:spcBef>
                <a:spcPts val="0"/>
              </a:spcBef>
              <a:buClr>
                <a:srgbClr val="800000"/>
              </a:buClr>
              <a:buSzPct val="100000"/>
              <a:buFont typeface="+mj-lt"/>
              <a:buAutoNum type="arabicPeriod"/>
            </a:pPr>
            <a:r>
              <a:rPr lang="en-US" altLang="zh-CN" sz="2000" b="0" dirty="0" err="1">
                <a:ea typeface="+mn-ea"/>
                <a:cs typeface="Times New Roman" pitchFamily="18" charset="0"/>
              </a:rPr>
              <a:t>Xixian</a:t>
            </a:r>
            <a:r>
              <a:rPr lang="en-US" altLang="zh-CN" sz="2000" b="0" dirty="0">
                <a:ea typeface="+mn-ea"/>
                <a:cs typeface="Times New Roman" pitchFamily="18" charset="0"/>
              </a:rPr>
              <a:t> Han, </a:t>
            </a:r>
            <a:r>
              <a:rPr lang="en-US" altLang="zh-CN" sz="2000" b="0" dirty="0" err="1">
                <a:ea typeface="+mn-ea"/>
                <a:cs typeface="Times New Roman" pitchFamily="18" charset="0"/>
              </a:rPr>
              <a:t>Jianzhong</a:t>
            </a:r>
            <a:r>
              <a:rPr lang="en-US" altLang="zh-CN" sz="2000" b="0" dirty="0">
                <a:ea typeface="+mn-ea"/>
                <a:cs typeface="Times New Roman" pitchFamily="18" charset="0"/>
              </a:rPr>
              <a:t> Li, </a:t>
            </a:r>
            <a:r>
              <a:rPr lang="en-US" altLang="zh-CN" sz="2000" b="0" dirty="0" err="1">
                <a:ea typeface="+mn-ea"/>
                <a:cs typeface="Times New Roman" pitchFamily="18" charset="0"/>
              </a:rPr>
              <a:t>Donghua</a:t>
            </a:r>
            <a:r>
              <a:rPr lang="en-US" altLang="zh-CN" sz="2000" b="0" dirty="0">
                <a:ea typeface="+mn-ea"/>
                <a:cs typeface="Times New Roman" pitchFamily="18" charset="0"/>
              </a:rPr>
              <a:t> Yang, Supporting early pruning in top-k query processing on </a:t>
            </a:r>
            <a:r>
              <a:rPr lang="en-US" altLang="zh-CN" sz="2000" b="0" dirty="0" err="1">
                <a:ea typeface="+mn-ea"/>
                <a:cs typeface="Times New Roman" pitchFamily="18" charset="0"/>
              </a:rPr>
              <a:t>sensary</a:t>
            </a:r>
            <a:r>
              <a:rPr lang="en-US" altLang="zh-CN" sz="2000" b="0" dirty="0">
                <a:ea typeface="+mn-ea"/>
                <a:cs typeface="Times New Roman" pitchFamily="18" charset="0"/>
              </a:rPr>
              <a:t> data. Information </a:t>
            </a:r>
            <a:r>
              <a:rPr lang="en-US" altLang="zh-CN" sz="2000" b="0" dirty="0">
                <a:solidFill>
                  <a:srgbClr val="FF0000"/>
                </a:solidFill>
                <a:cs typeface="Times New Roman" pitchFamily="18" charset="0"/>
              </a:rPr>
              <a:t>Processing Letter</a:t>
            </a:r>
            <a:r>
              <a:rPr lang="en-US" altLang="zh-CN" sz="2000" b="0" dirty="0">
                <a:cs typeface="Times New Roman" pitchFamily="18" charset="0"/>
              </a:rPr>
              <a:t>, 111(11), 2011.</a:t>
            </a:r>
            <a:endParaRPr lang="zh-CN" altLang="zh-CN" sz="2000" b="0" dirty="0">
              <a:ea typeface="+mn-ea"/>
              <a:cs typeface="Times New Roman" pitchFamily="18" charset="0"/>
            </a:endParaRPr>
          </a:p>
          <a:p>
            <a:pPr marL="457200" indent="-457200">
              <a:spcBef>
                <a:spcPts val="0"/>
              </a:spcBef>
              <a:buClr>
                <a:srgbClr val="800000"/>
              </a:buClr>
              <a:buSzPct val="100000"/>
              <a:buFont typeface="+mj-lt"/>
              <a:buAutoNum type="arabicPeriod"/>
            </a:pPr>
            <a:r>
              <a:rPr lang="en-US" altLang="zh-CN" sz="2000" b="0" dirty="0" err="1">
                <a:ea typeface="+mn-ea"/>
                <a:cs typeface="Times New Roman" pitchFamily="18" charset="0"/>
              </a:rPr>
              <a:t>Xixian</a:t>
            </a:r>
            <a:r>
              <a:rPr lang="en-US" altLang="zh-CN" sz="2000" b="0" dirty="0">
                <a:ea typeface="+mn-ea"/>
                <a:cs typeface="Times New Roman" pitchFamily="18" charset="0"/>
              </a:rPr>
              <a:t> Han, </a:t>
            </a:r>
            <a:r>
              <a:rPr lang="en-US" altLang="zh-CN" sz="2000" b="0" dirty="0" err="1">
                <a:ea typeface="+mn-ea"/>
                <a:cs typeface="Times New Roman" pitchFamily="18" charset="0"/>
              </a:rPr>
              <a:t>Jianzhong</a:t>
            </a:r>
            <a:r>
              <a:rPr lang="en-US" altLang="zh-CN" sz="2000" b="0" dirty="0">
                <a:ea typeface="+mn-ea"/>
                <a:cs typeface="Times New Roman" pitchFamily="18" charset="0"/>
              </a:rPr>
              <a:t> Li, </a:t>
            </a:r>
            <a:r>
              <a:rPr lang="en-US" altLang="zh-CN" sz="2000" b="0" dirty="0" err="1">
                <a:ea typeface="+mn-ea"/>
                <a:cs typeface="Times New Roman" pitchFamily="18" charset="0"/>
              </a:rPr>
              <a:t>Donghua</a:t>
            </a:r>
            <a:r>
              <a:rPr lang="en-US" altLang="zh-CN" sz="2000" b="0" dirty="0">
                <a:ea typeface="+mn-ea"/>
                <a:cs typeface="Times New Roman" pitchFamily="18" charset="0"/>
              </a:rPr>
              <a:t> Yang, PI-Join: Efficiently processing join queries on </a:t>
            </a:r>
            <a:r>
              <a:rPr lang="en-US" altLang="zh-CN" sz="2000" b="0" dirty="0" err="1">
                <a:ea typeface="+mn-ea"/>
                <a:cs typeface="Times New Roman" pitchFamily="18" charset="0"/>
              </a:rPr>
              <a:t>sensary</a:t>
            </a:r>
            <a:r>
              <a:rPr lang="en-US" altLang="zh-CN" sz="2000" b="0" dirty="0">
                <a:ea typeface="+mn-ea"/>
                <a:cs typeface="Times New Roman" pitchFamily="18" charset="0"/>
              </a:rPr>
              <a:t> data, </a:t>
            </a:r>
            <a:r>
              <a:rPr lang="en-US" altLang="zh-CN" sz="2000" b="0" dirty="0">
                <a:solidFill>
                  <a:srgbClr val="FF0000"/>
                </a:solidFill>
                <a:ea typeface="+mn-ea"/>
                <a:cs typeface="Times New Roman" pitchFamily="18" charset="0"/>
              </a:rPr>
              <a:t>Knowledge and Information Systems</a:t>
            </a:r>
            <a:r>
              <a:rPr lang="en-US" altLang="zh-CN" sz="2000" b="0" dirty="0">
                <a:ea typeface="+mn-ea"/>
                <a:cs typeface="Times New Roman" pitchFamily="18" charset="0"/>
              </a:rPr>
              <a:t>, to appear</a:t>
            </a:r>
            <a:r>
              <a:rPr lang="en-US" altLang="zh-CN" sz="2400" b="0" dirty="0">
                <a:ea typeface="+mn-ea"/>
                <a:cs typeface="Times New Roman" pitchFamily="18" charset="0"/>
              </a:rPr>
              <a:t>.</a:t>
            </a:r>
            <a:endParaRPr lang="en-US" altLang="zh-CN" sz="2400" b="0" dirty="0">
              <a:ea typeface="+mn-ea"/>
              <a:cs typeface="Times New Roman" pitchFamily="18" charset="0"/>
            </a:endParaRPr>
          </a:p>
          <a:p>
            <a:pPr marL="457200" indent="-457200">
              <a:spcBef>
                <a:spcPts val="0"/>
              </a:spcBef>
              <a:buClr>
                <a:srgbClr val="800000"/>
              </a:buClr>
              <a:buSzPct val="100000"/>
              <a:buFont typeface="+mj-lt"/>
              <a:buAutoNum type="arabicPeriod"/>
            </a:pPr>
            <a:r>
              <a:rPr lang="en-US" altLang="zh-CN" sz="2000" b="0" dirty="0" err="1">
                <a:ea typeface="+mn-ea"/>
                <a:cs typeface="Times New Roman" pitchFamily="18" charset="0"/>
              </a:rPr>
              <a:t>Qianqian</a:t>
            </a:r>
            <a:r>
              <a:rPr lang="en-US" altLang="zh-CN" sz="2000" b="0" dirty="0">
                <a:ea typeface="+mn-ea"/>
                <a:cs typeface="Times New Roman" pitchFamily="18" charset="0"/>
              </a:rPr>
              <a:t> </a:t>
            </a:r>
            <a:r>
              <a:rPr lang="en-US" altLang="zh-CN" sz="2000" b="0" dirty="0" err="1">
                <a:ea typeface="+mn-ea"/>
                <a:cs typeface="Times New Roman" pitchFamily="18" charset="0"/>
              </a:rPr>
              <a:t>Ren</a:t>
            </a:r>
            <a:r>
              <a:rPr lang="en-US" altLang="zh-CN" sz="2000" b="0" dirty="0">
                <a:ea typeface="+mn-ea"/>
                <a:cs typeface="Times New Roman" pitchFamily="18" charset="0"/>
              </a:rPr>
              <a:t>, </a:t>
            </a:r>
            <a:r>
              <a:rPr lang="en-US" altLang="zh-CN" sz="2000" b="0" dirty="0" err="1">
                <a:ea typeface="+mn-ea"/>
                <a:cs typeface="Times New Roman" pitchFamily="18" charset="0"/>
              </a:rPr>
              <a:t>Jianzhong</a:t>
            </a:r>
            <a:r>
              <a:rPr lang="en-US" altLang="zh-CN" sz="2000" b="0" dirty="0">
                <a:ea typeface="+mn-ea"/>
                <a:cs typeface="Times New Roman" pitchFamily="18" charset="0"/>
              </a:rPr>
              <a:t> Li, </a:t>
            </a:r>
            <a:r>
              <a:rPr lang="en-US" altLang="zh-CN" sz="2000" b="0" dirty="0" err="1">
                <a:ea typeface="+mn-ea"/>
                <a:cs typeface="Times New Roman" pitchFamily="18" charset="0"/>
              </a:rPr>
              <a:t>Siyao</a:t>
            </a:r>
            <a:r>
              <a:rPr lang="en-US" altLang="zh-CN" sz="2000" b="0" dirty="0">
                <a:ea typeface="+mn-ea"/>
                <a:cs typeface="Times New Roman" pitchFamily="18" charset="0"/>
              </a:rPr>
              <a:t> Cheng: Target Tracking under Uncertainty in Wireless Sensor Networks. </a:t>
            </a:r>
            <a:r>
              <a:rPr lang="en-US" altLang="zh-CN" sz="2000" b="0" dirty="0">
                <a:solidFill>
                  <a:schemeClr val="bg2">
                    <a:lumMod val="50000"/>
                    <a:lumOff val="50000"/>
                  </a:schemeClr>
                </a:solidFill>
                <a:ea typeface="+mn-ea"/>
                <a:cs typeface="Times New Roman" pitchFamily="18" charset="0"/>
              </a:rPr>
              <a:t>MASS,</a:t>
            </a:r>
            <a:r>
              <a:rPr lang="en-US" altLang="zh-CN" sz="2000" b="0" dirty="0">
                <a:ea typeface="+mn-ea"/>
                <a:cs typeface="Times New Roman" pitchFamily="18" charset="0"/>
              </a:rPr>
              <a:t> 2011.</a:t>
            </a:r>
            <a:endParaRPr lang="en-US" altLang="zh-CN" sz="2000" b="0" dirty="0">
              <a:ea typeface="+mn-ea"/>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338042" y="642168"/>
            <a:ext cx="8496944" cy="1080120"/>
            <a:chOff x="395536" y="836712"/>
            <a:chExt cx="8496944" cy="1080120"/>
          </a:xfrm>
        </p:grpSpPr>
        <p:sp>
          <p:nvSpPr>
            <p:cNvPr id="4" name="圆角矩形 3"/>
            <p:cNvSpPr/>
            <p:nvPr/>
          </p:nvSpPr>
          <p:spPr bwMode="auto">
            <a:xfrm>
              <a:off x="395536" y="836712"/>
              <a:ext cx="8496944" cy="1080120"/>
            </a:xfrm>
            <a:prstGeom prst="roundRect">
              <a:avLst/>
            </a:prstGeom>
            <a:solidFill>
              <a:schemeClr val="bg2">
                <a:lumMod val="75000"/>
                <a:lumOff val="2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ctr">
                <a:lnSpc>
                  <a:spcPct val="110000"/>
                </a:lnSpc>
                <a:spcBef>
                  <a:spcPct val="20000"/>
                </a:spcBef>
                <a:buClr>
                  <a:schemeClr val="hlink"/>
                </a:buClr>
                <a:buSzPct val="50000"/>
                <a:buFont typeface="Monotype Sorts" pitchFamily="2" charset="2"/>
                <a:buNone/>
                <a:defRPr/>
              </a:pPr>
              <a:endParaRPr lang="zh-CN" altLang="en-US">
                <a:ea typeface="华文新魏" pitchFamily="2" charset="-122"/>
              </a:endParaRPr>
            </a:p>
          </p:txBody>
        </p:sp>
        <p:sp>
          <p:nvSpPr>
            <p:cNvPr id="5" name="标题 18"/>
            <p:cNvSpPr txBox="1"/>
            <p:nvPr/>
          </p:nvSpPr>
          <p:spPr>
            <a:xfrm>
              <a:off x="1331640" y="1161189"/>
              <a:ext cx="7560840" cy="640655"/>
            </a:xfrm>
            <a:prstGeom prst="rect">
              <a:avLst/>
            </a:prstGeom>
          </p:spPr>
          <p:txBody>
            <a:bodyPr/>
            <a:lstStyle>
              <a:defPPr>
                <a:defRPr lang="zh-CN"/>
              </a:defPPr>
              <a:lvl1pPr algn="ctr" rtl="0" fontAlgn="base">
                <a:lnSpc>
                  <a:spcPct val="110000"/>
                </a:lnSpc>
                <a:spcBef>
                  <a:spcPct val="20000"/>
                </a:spcBef>
                <a:spcAft>
                  <a:spcPct val="0"/>
                </a:spcAft>
                <a:buClr>
                  <a:schemeClr val="hlink"/>
                </a:buClr>
                <a:buSzPct val="50000"/>
                <a:buFont typeface="Monotype Sorts" pitchFamily="2" charset="2"/>
                <a:defRPr kumimoji="1" sz="3000" b="1" kern="1200">
                  <a:solidFill>
                    <a:schemeClr val="bg2"/>
                  </a:solidFill>
                  <a:latin typeface="华文新魏" pitchFamily="2" charset="-122"/>
                  <a:ea typeface="华文新魏" pitchFamily="2" charset="-122"/>
                  <a:cs typeface="+mn-cs"/>
                </a:defRPr>
              </a:lvl1pPr>
              <a:lvl2pPr marL="457200" algn="ctr" rtl="0" fontAlgn="base">
                <a:lnSpc>
                  <a:spcPct val="110000"/>
                </a:lnSpc>
                <a:spcBef>
                  <a:spcPct val="20000"/>
                </a:spcBef>
                <a:spcAft>
                  <a:spcPct val="0"/>
                </a:spcAft>
                <a:buClr>
                  <a:schemeClr val="hlink"/>
                </a:buClr>
                <a:buSzPct val="50000"/>
                <a:buFont typeface="Monotype Sorts" pitchFamily="2" charset="2"/>
                <a:defRPr kumimoji="1" sz="3000" b="1" kern="1200">
                  <a:solidFill>
                    <a:schemeClr val="bg2"/>
                  </a:solidFill>
                  <a:latin typeface="华文新魏" pitchFamily="2" charset="-122"/>
                  <a:ea typeface="华文新魏" pitchFamily="2" charset="-122"/>
                  <a:cs typeface="+mn-cs"/>
                </a:defRPr>
              </a:lvl2pPr>
              <a:lvl3pPr marL="914400" algn="ctr" rtl="0" fontAlgn="base">
                <a:lnSpc>
                  <a:spcPct val="110000"/>
                </a:lnSpc>
                <a:spcBef>
                  <a:spcPct val="20000"/>
                </a:spcBef>
                <a:spcAft>
                  <a:spcPct val="0"/>
                </a:spcAft>
                <a:buClr>
                  <a:schemeClr val="hlink"/>
                </a:buClr>
                <a:buSzPct val="50000"/>
                <a:buFont typeface="Monotype Sorts" pitchFamily="2" charset="2"/>
                <a:defRPr kumimoji="1" sz="3000" b="1" kern="1200">
                  <a:solidFill>
                    <a:schemeClr val="bg2"/>
                  </a:solidFill>
                  <a:latin typeface="华文新魏" pitchFamily="2" charset="-122"/>
                  <a:ea typeface="华文新魏" pitchFamily="2" charset="-122"/>
                  <a:cs typeface="+mn-cs"/>
                </a:defRPr>
              </a:lvl3pPr>
              <a:lvl4pPr marL="1371600" algn="ctr" rtl="0" fontAlgn="base">
                <a:lnSpc>
                  <a:spcPct val="110000"/>
                </a:lnSpc>
                <a:spcBef>
                  <a:spcPct val="20000"/>
                </a:spcBef>
                <a:spcAft>
                  <a:spcPct val="0"/>
                </a:spcAft>
                <a:buClr>
                  <a:schemeClr val="hlink"/>
                </a:buClr>
                <a:buSzPct val="50000"/>
                <a:buFont typeface="Monotype Sorts" pitchFamily="2" charset="2"/>
                <a:defRPr kumimoji="1" sz="3000" b="1" kern="1200">
                  <a:solidFill>
                    <a:schemeClr val="bg2"/>
                  </a:solidFill>
                  <a:latin typeface="华文新魏" pitchFamily="2" charset="-122"/>
                  <a:ea typeface="华文新魏" pitchFamily="2" charset="-122"/>
                  <a:cs typeface="+mn-cs"/>
                </a:defRPr>
              </a:lvl4pPr>
              <a:lvl5pPr marL="1828800" algn="ctr" rtl="0" fontAlgn="base">
                <a:lnSpc>
                  <a:spcPct val="110000"/>
                </a:lnSpc>
                <a:spcBef>
                  <a:spcPct val="20000"/>
                </a:spcBef>
                <a:spcAft>
                  <a:spcPct val="0"/>
                </a:spcAft>
                <a:buClr>
                  <a:schemeClr val="hlink"/>
                </a:buClr>
                <a:buSzPct val="50000"/>
                <a:buFont typeface="Monotype Sorts" pitchFamily="2" charset="2"/>
                <a:defRPr kumimoji="1" sz="3000" b="1" kern="1200">
                  <a:solidFill>
                    <a:schemeClr val="bg2"/>
                  </a:solidFill>
                  <a:latin typeface="华文新魏" pitchFamily="2" charset="-122"/>
                  <a:ea typeface="华文新魏" pitchFamily="2" charset="-122"/>
                  <a:cs typeface="+mn-cs"/>
                </a:defRPr>
              </a:lvl5pPr>
              <a:lvl6pPr marL="2286000" algn="l" defTabSz="914400" rtl="0" eaLnBrk="1" latinLnBrk="0" hangingPunct="1">
                <a:defRPr kumimoji="1" sz="3000" b="1" kern="1200">
                  <a:solidFill>
                    <a:schemeClr val="bg2"/>
                  </a:solidFill>
                  <a:latin typeface="华文新魏" pitchFamily="2" charset="-122"/>
                  <a:ea typeface="华文新魏" pitchFamily="2" charset="-122"/>
                  <a:cs typeface="+mn-cs"/>
                </a:defRPr>
              </a:lvl6pPr>
              <a:lvl7pPr marL="2743200" algn="l" defTabSz="914400" rtl="0" eaLnBrk="1" latinLnBrk="0" hangingPunct="1">
                <a:defRPr kumimoji="1" sz="3000" b="1" kern="1200">
                  <a:solidFill>
                    <a:schemeClr val="bg2"/>
                  </a:solidFill>
                  <a:latin typeface="华文新魏" pitchFamily="2" charset="-122"/>
                  <a:ea typeface="华文新魏" pitchFamily="2" charset="-122"/>
                  <a:cs typeface="+mn-cs"/>
                </a:defRPr>
              </a:lvl7pPr>
              <a:lvl8pPr marL="3200400" algn="l" defTabSz="914400" rtl="0" eaLnBrk="1" latinLnBrk="0" hangingPunct="1">
                <a:defRPr kumimoji="1" sz="3000" b="1" kern="1200">
                  <a:solidFill>
                    <a:schemeClr val="bg2"/>
                  </a:solidFill>
                  <a:latin typeface="华文新魏" pitchFamily="2" charset="-122"/>
                  <a:ea typeface="华文新魏" pitchFamily="2" charset="-122"/>
                  <a:cs typeface="+mn-cs"/>
                </a:defRPr>
              </a:lvl8pPr>
              <a:lvl9pPr marL="3657600" algn="l" defTabSz="914400" rtl="0" eaLnBrk="1" latinLnBrk="0" hangingPunct="1">
                <a:defRPr kumimoji="1" sz="3000" b="1" kern="1200">
                  <a:solidFill>
                    <a:schemeClr val="bg2"/>
                  </a:solidFill>
                  <a:latin typeface="华文新魏" pitchFamily="2" charset="-122"/>
                  <a:ea typeface="华文新魏" pitchFamily="2" charset="-122"/>
                  <a:cs typeface="+mn-cs"/>
                </a:defRPr>
              </a:lvl9pPr>
            </a:lstStyle>
            <a:p>
              <a:pPr algn="l" eaLnBrk="0" hangingPunct="0">
                <a:lnSpc>
                  <a:spcPct val="70000"/>
                </a:lnSpc>
                <a:spcBef>
                  <a:spcPct val="0"/>
                </a:spcBef>
                <a:buClrTx/>
                <a:buSzTx/>
                <a:defRPr/>
              </a:pPr>
              <a:r>
                <a:rPr lang="zh-CN" altLang="en-US" sz="3600" dirty="0">
                  <a:solidFill>
                    <a:schemeClr val="bg1">
                      <a:lumMod val="95000"/>
                    </a:schemeClr>
                  </a:solidFill>
                  <a:latin typeface="黑体" pitchFamily="49" charset="-122"/>
                  <a:ea typeface="黑体" pitchFamily="49" charset="-122"/>
                  <a:cs typeface="Times New Roman" pitchFamily="18" charset="0"/>
                </a:rPr>
                <a:t>信息与物理世界融合的控制理论技术</a:t>
              </a:r>
              <a:endParaRPr lang="zh-CN" altLang="en-US" sz="3600" kern="0" dirty="0">
                <a:solidFill>
                  <a:schemeClr val="bg1">
                    <a:lumMod val="95000"/>
                  </a:schemeClr>
                </a:solidFill>
                <a:latin typeface="黑体" pitchFamily="49" charset="-122"/>
                <a:ea typeface="黑体" pitchFamily="49" charset="-122"/>
                <a:cs typeface="Times New Roman" pitchFamily="18" charset="0"/>
              </a:endParaRPr>
            </a:p>
          </p:txBody>
        </p:sp>
        <p:grpSp>
          <p:nvGrpSpPr>
            <p:cNvPr id="3" name="组合 24"/>
            <p:cNvGrpSpPr/>
            <p:nvPr/>
          </p:nvGrpSpPr>
          <p:grpSpPr bwMode="auto">
            <a:xfrm>
              <a:off x="482058" y="944588"/>
              <a:ext cx="928695" cy="857256"/>
              <a:chOff x="6500826" y="4429132"/>
              <a:chExt cx="1143008" cy="1071570"/>
            </a:xfrm>
            <a:scene3d>
              <a:camera prst="orthographicFront">
                <a:rot lat="0" lon="0" rev="0"/>
              </a:camera>
              <a:lightRig rig="brightRoom" dir="t">
                <a:rot lat="0" lon="0" rev="600000"/>
              </a:lightRig>
            </a:scene3d>
          </p:grpSpPr>
          <p:sp>
            <p:nvSpPr>
              <p:cNvPr id="7" name="椭圆 6"/>
              <p:cNvSpPr/>
              <p:nvPr/>
            </p:nvSpPr>
            <p:spPr bwMode="auto">
              <a:xfrm>
                <a:off x="6500826" y="4429132"/>
                <a:ext cx="1143008" cy="1071570"/>
              </a:xfrm>
              <a:prstGeom prst="ellipse">
                <a:avLst/>
              </a:prstGeom>
              <a:solidFill>
                <a:srgbClr val="CCFFCC"/>
              </a:solidFill>
              <a:ln w="9525" cap="flat" cmpd="sng" algn="ctr">
                <a:noFill/>
                <a:prstDash val="solid"/>
                <a:round/>
                <a:headEnd type="none" w="med" len="med"/>
                <a:tailEnd type="none" w="med" len="med"/>
              </a:ln>
              <a:effectLst>
                <a:outerShdw blurRad="57785" dist="33020" dir="3180000" algn="ctr">
                  <a:srgbClr val="000000">
                    <a:alpha val="30000"/>
                  </a:srgbClr>
                </a:outerShdw>
              </a:effectLst>
              <a:sp3d prstMaterial="metal">
                <a:bevelT w="38100" h="57150" prst="angle"/>
              </a:sp3d>
            </p:spPr>
            <p:txBody>
              <a:bodyPr/>
              <a:lstStyle/>
              <a:p>
                <a:pPr marL="342900" indent="-342900" algn="ctr">
                  <a:lnSpc>
                    <a:spcPct val="110000"/>
                  </a:lnSpc>
                  <a:spcBef>
                    <a:spcPct val="20000"/>
                  </a:spcBef>
                  <a:buClr>
                    <a:schemeClr val="hlink"/>
                  </a:buClr>
                  <a:buSzPct val="50000"/>
                  <a:buFont typeface="Monotype Sorts" pitchFamily="2" charset="2"/>
                  <a:buNone/>
                  <a:defRPr/>
                </a:pPr>
                <a:endParaRPr lang="zh-CN" altLang="en-US">
                  <a:ea typeface="华文新魏" pitchFamily="2" charset="-122"/>
                </a:endParaRPr>
              </a:p>
            </p:txBody>
          </p:sp>
          <p:pic>
            <p:nvPicPr>
              <p:cNvPr id="8" name="图片 5" descr="控.png"/>
              <p:cNvPicPr>
                <a:picLocks noChangeAspect="1"/>
              </p:cNvPicPr>
              <p:nvPr/>
            </p:nvPicPr>
            <p:blipFill>
              <a:blip r:embed="rId1" cstate="print"/>
              <a:stretch>
                <a:fillRect/>
              </a:stretch>
            </p:blipFill>
            <p:spPr>
              <a:xfrm>
                <a:off x="6858016" y="4643446"/>
                <a:ext cx="751282" cy="751282"/>
              </a:xfrm>
              <a:prstGeom prst="rect">
                <a:avLst/>
              </a:prstGeom>
              <a:ln>
                <a:noFill/>
              </a:ln>
              <a:effectLst>
                <a:outerShdw blurRad="57785" dist="33020" dir="3180000" algn="ctr">
                  <a:srgbClr val="000000">
                    <a:alpha val="30000"/>
                  </a:srgbClr>
                </a:outerShdw>
              </a:effectLst>
              <a:sp3d prstMaterial="metal">
                <a:bevelT w="38100" h="57150" prst="angle"/>
              </a:sp3d>
            </p:spPr>
          </p:pic>
          <p:sp>
            <p:nvSpPr>
              <p:cNvPr id="9" name="TextBox 8"/>
              <p:cNvSpPr txBox="1"/>
              <p:nvPr/>
            </p:nvSpPr>
            <p:spPr>
              <a:xfrm>
                <a:off x="6558017" y="4443602"/>
                <a:ext cx="595034" cy="634020"/>
              </a:xfrm>
              <a:prstGeom prst="rect">
                <a:avLst/>
              </a:prstGeom>
              <a:noFill/>
              <a:ln>
                <a:noFill/>
              </a:ln>
              <a:effectLst>
                <a:outerShdw blurRad="57785" dist="33020" dir="3180000" algn="ctr">
                  <a:srgbClr val="000000">
                    <a:alpha val="30000"/>
                  </a:srgbClr>
                </a:outerShdw>
              </a:effectLst>
              <a:sp3d prstMaterial="metal">
                <a:bevelT w="38100" h="57150" prst="angle"/>
              </a:sp3d>
            </p:spPr>
            <p:txBody>
              <a:bodyPr wrap="none">
                <a:spAutoFit/>
              </a:bodyPr>
              <a:lstStyle/>
              <a:p>
                <a:pPr algn="ctr">
                  <a:lnSpc>
                    <a:spcPct val="110000"/>
                  </a:lnSpc>
                  <a:spcBef>
                    <a:spcPct val="20000"/>
                  </a:spcBef>
                  <a:buClr>
                    <a:schemeClr val="hlink"/>
                  </a:buClr>
                  <a:buSzPct val="50000"/>
                  <a:buFont typeface="Monotype Sorts" pitchFamily="2" charset="2"/>
                  <a:buNone/>
                  <a:defRPr/>
                </a:pPr>
                <a:r>
                  <a:rPr lang="zh-CN" altLang="en-US" sz="3200" dirty="0">
                    <a:solidFill>
                      <a:schemeClr val="bg2">
                        <a:lumMod val="75000"/>
                        <a:lumOff val="25000"/>
                      </a:schemeClr>
                    </a:solidFill>
                    <a:latin typeface="华文行楷" pitchFamily="2" charset="-122"/>
                    <a:ea typeface="华文行楷" pitchFamily="2" charset="-122"/>
                  </a:rPr>
                  <a:t>控</a:t>
                </a:r>
                <a:endParaRPr lang="zh-CN" altLang="en-US" sz="3200" dirty="0">
                  <a:solidFill>
                    <a:schemeClr val="bg2">
                      <a:lumMod val="75000"/>
                      <a:lumOff val="25000"/>
                    </a:schemeClr>
                  </a:solidFill>
                  <a:latin typeface="华文行楷" pitchFamily="2" charset="-122"/>
                  <a:ea typeface="华文行楷" pitchFamily="2" charset="-122"/>
                </a:endParaRPr>
              </a:p>
            </p:txBody>
          </p:sp>
        </p:grpSp>
      </p:grpSp>
      <p:sp>
        <p:nvSpPr>
          <p:cNvPr id="10" name="TextBox 9"/>
          <p:cNvSpPr txBox="1"/>
          <p:nvPr/>
        </p:nvSpPr>
        <p:spPr>
          <a:xfrm>
            <a:off x="609850" y="1946025"/>
            <a:ext cx="8034116" cy="2554545"/>
          </a:xfrm>
          <a:prstGeom prst="rect">
            <a:avLst/>
          </a:prstGeom>
          <a:solidFill>
            <a:schemeClr val="tx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l">
              <a:buClr>
                <a:srgbClr val="800000"/>
              </a:buClr>
              <a:buSzPct val="60000"/>
              <a:buFont typeface="Wingdings" pitchFamily="2" charset="2"/>
              <a:buChar char="n"/>
            </a:pPr>
            <a:r>
              <a:rPr lang="en-US" altLang="zh-CN" sz="3200" b="0" dirty="0">
                <a:latin typeface="黑体" pitchFamily="49" charset="-122"/>
                <a:ea typeface="黑体" pitchFamily="49" charset="-122"/>
              </a:rPr>
              <a:t> </a:t>
            </a:r>
            <a:r>
              <a:rPr lang="zh-CN" altLang="zh-CN" sz="3200" b="0" dirty="0">
                <a:latin typeface="黑体" pitchFamily="49" charset="-122"/>
                <a:ea typeface="黑体" pitchFamily="49" charset="-122"/>
              </a:rPr>
              <a:t>信息物理融合系统中可靠建模技术；</a:t>
            </a:r>
            <a:endParaRPr lang="zh-CN" altLang="zh-CN" sz="3200" b="0" dirty="0">
              <a:latin typeface="黑体" pitchFamily="49" charset="-122"/>
              <a:ea typeface="黑体" pitchFamily="49" charset="-122"/>
            </a:endParaRPr>
          </a:p>
          <a:p>
            <a:pPr algn="l">
              <a:buClr>
                <a:srgbClr val="800000"/>
              </a:buClr>
              <a:buSzPct val="60000"/>
              <a:buFont typeface="Wingdings" pitchFamily="2" charset="2"/>
              <a:buChar char="n"/>
            </a:pPr>
            <a:r>
              <a:rPr lang="en-US" altLang="zh-CN" sz="3200" b="0" dirty="0">
                <a:latin typeface="黑体" pitchFamily="49" charset="-122"/>
                <a:ea typeface="黑体" pitchFamily="49" charset="-122"/>
              </a:rPr>
              <a:t> CPS</a:t>
            </a:r>
            <a:r>
              <a:rPr lang="zh-CN" altLang="zh-CN" sz="3200" b="0" dirty="0">
                <a:latin typeface="黑体" pitchFamily="49" charset="-122"/>
                <a:ea typeface="黑体" pitchFamily="49" charset="-122"/>
              </a:rPr>
              <a:t>系统架构一致性</a:t>
            </a:r>
            <a:r>
              <a:rPr lang="zh-CN" altLang="en-US" sz="3200" b="0" dirty="0">
                <a:latin typeface="黑体" pitchFamily="49" charset="-122"/>
                <a:ea typeface="黑体" pitchFamily="49" charset="-122"/>
              </a:rPr>
              <a:t>判定的</a:t>
            </a:r>
            <a:r>
              <a:rPr lang="zh-CN" altLang="zh-CN" sz="3200" b="0" dirty="0">
                <a:latin typeface="黑体" pitchFamily="49" charset="-122"/>
                <a:ea typeface="黑体" pitchFamily="49" charset="-122"/>
              </a:rPr>
              <a:t>理论</a:t>
            </a:r>
            <a:r>
              <a:rPr lang="zh-CN" altLang="en-US" sz="3200" b="0" dirty="0">
                <a:latin typeface="黑体" pitchFamily="49" charset="-122"/>
                <a:ea typeface="黑体" pitchFamily="49" charset="-122"/>
              </a:rPr>
              <a:t>和方法</a:t>
            </a:r>
            <a:r>
              <a:rPr lang="en-US" altLang="zh-CN" sz="3200" b="0" dirty="0">
                <a:latin typeface="黑体" pitchFamily="49" charset="-122"/>
                <a:ea typeface="黑体" pitchFamily="49" charset="-122"/>
              </a:rPr>
              <a:t>;</a:t>
            </a:r>
            <a:endParaRPr lang="en-US" altLang="zh-CN" sz="3200" b="0" dirty="0">
              <a:latin typeface="黑体" pitchFamily="49" charset="-122"/>
              <a:ea typeface="黑体" pitchFamily="49" charset="-122"/>
            </a:endParaRPr>
          </a:p>
          <a:p>
            <a:pPr>
              <a:buClr>
                <a:srgbClr val="800000"/>
              </a:buClr>
              <a:buSzPct val="60000"/>
              <a:buFont typeface="Wingdings" pitchFamily="2" charset="2"/>
              <a:buChar char="n"/>
            </a:pPr>
            <a:r>
              <a:rPr lang="en-US" altLang="zh-CN" sz="3200" b="0" dirty="0">
                <a:latin typeface="黑体" pitchFamily="49" charset="-122"/>
                <a:ea typeface="黑体" pitchFamily="49" charset="-122"/>
              </a:rPr>
              <a:t> </a:t>
            </a:r>
            <a:r>
              <a:rPr lang="zh-CN" altLang="zh-CN" sz="3200" b="0" dirty="0">
                <a:latin typeface="黑体" pitchFamily="49" charset="-122"/>
                <a:ea typeface="黑体" pitchFamily="49" charset="-122"/>
              </a:rPr>
              <a:t>基于</a:t>
            </a:r>
            <a:r>
              <a:rPr lang="en-US" altLang="zh-CN" sz="3200" b="0" dirty="0">
                <a:latin typeface="黑体" pitchFamily="49" charset="-122"/>
                <a:ea typeface="黑体" pitchFamily="49" charset="-122"/>
              </a:rPr>
              <a:t>CRFID</a:t>
            </a:r>
            <a:r>
              <a:rPr lang="zh-CN" altLang="zh-CN" sz="3200" b="0" dirty="0">
                <a:latin typeface="黑体" pitchFamily="49" charset="-122"/>
                <a:ea typeface="黑体" pitchFamily="49" charset="-122"/>
              </a:rPr>
              <a:t>检测的物流关键路径管理控制</a:t>
            </a:r>
            <a:r>
              <a:rPr lang="en-US" altLang="zh-CN" sz="3200" b="0" dirty="0">
                <a:latin typeface="黑体" pitchFamily="49" charset="-122"/>
                <a:ea typeface="黑体" pitchFamily="49" charset="-122"/>
              </a:rPr>
              <a:t>;</a:t>
            </a:r>
            <a:endParaRPr lang="zh-CN" altLang="zh-CN" sz="3200" b="0" dirty="0">
              <a:latin typeface="黑体" pitchFamily="49" charset="-122"/>
              <a:ea typeface="黑体" pitchFamily="49" charset="-122"/>
            </a:endParaRPr>
          </a:p>
          <a:p>
            <a:pPr>
              <a:buClr>
                <a:srgbClr val="800000"/>
              </a:buClr>
              <a:buSzPct val="60000"/>
              <a:buFont typeface="Wingdings" pitchFamily="2" charset="2"/>
              <a:buChar char="n"/>
            </a:pPr>
            <a:r>
              <a:rPr lang="en-US" altLang="zh-CN" sz="3200" b="0" dirty="0">
                <a:latin typeface="黑体" pitchFamily="49" charset="-122"/>
                <a:ea typeface="黑体" pitchFamily="49" charset="-122"/>
              </a:rPr>
              <a:t> </a:t>
            </a:r>
            <a:r>
              <a:rPr lang="zh-CN" altLang="zh-CN" sz="3200" b="0" dirty="0">
                <a:latin typeface="黑体" pitchFamily="49" charset="-122"/>
                <a:ea typeface="黑体" pitchFamily="49" charset="-122"/>
              </a:rPr>
              <a:t>物理世界控制中的服务无缝迁移技术；</a:t>
            </a:r>
            <a:endParaRPr lang="zh-CN" altLang="zh-CN" sz="3200" b="0" dirty="0">
              <a:latin typeface="黑体" pitchFamily="49" charset="-122"/>
              <a:ea typeface="黑体" pitchFamily="49" charset="-122"/>
            </a:endParaRPr>
          </a:p>
          <a:p>
            <a:pPr>
              <a:buClr>
                <a:srgbClr val="800000"/>
              </a:buClr>
              <a:buSzPct val="60000"/>
              <a:buFont typeface="Wingdings" pitchFamily="2" charset="2"/>
              <a:buChar char="n"/>
            </a:pPr>
            <a:r>
              <a:rPr lang="en-US" altLang="zh-CN" sz="3200" b="0" dirty="0">
                <a:latin typeface="黑体" pitchFamily="49" charset="-122"/>
                <a:ea typeface="黑体" pitchFamily="49" charset="-122"/>
              </a:rPr>
              <a:t> CPS</a:t>
            </a:r>
            <a:r>
              <a:rPr lang="zh-CN" altLang="zh-CN" sz="3200" b="0" dirty="0">
                <a:latin typeface="黑体" pitchFamily="49" charset="-122"/>
                <a:ea typeface="黑体" pitchFamily="49" charset="-122"/>
              </a:rPr>
              <a:t>系统可靠的分层建模方法</a:t>
            </a:r>
            <a:r>
              <a:rPr lang="en-US" altLang="zh-CN" sz="3200" b="0" dirty="0">
                <a:latin typeface="黑体" pitchFamily="49" charset="-122"/>
                <a:ea typeface="黑体" pitchFamily="49" charset="-122"/>
              </a:rPr>
              <a:t>.</a:t>
            </a:r>
            <a:endParaRPr lang="zh-CN" altLang="zh-CN" sz="3200" b="0" dirty="0">
              <a:latin typeface="黑体" pitchFamily="49" charset="-122"/>
              <a:ea typeface="黑体" pitchFamily="49" charset="-122"/>
            </a:endParaRPr>
          </a:p>
        </p:txBody>
      </p:sp>
      <p:grpSp>
        <p:nvGrpSpPr>
          <p:cNvPr id="6" name="Group 38"/>
          <p:cNvGrpSpPr/>
          <p:nvPr/>
        </p:nvGrpSpPr>
        <p:grpSpPr bwMode="auto">
          <a:xfrm>
            <a:off x="428596" y="4696725"/>
            <a:ext cx="8429683" cy="2116651"/>
            <a:chOff x="1479" y="2311"/>
            <a:chExt cx="3275" cy="1473"/>
          </a:xfrm>
        </p:grpSpPr>
        <p:grpSp>
          <p:nvGrpSpPr>
            <p:cNvPr id="12" name="组合 34"/>
            <p:cNvGrpSpPr/>
            <p:nvPr/>
          </p:nvGrpSpPr>
          <p:grpSpPr bwMode="auto">
            <a:xfrm>
              <a:off x="1479" y="2311"/>
              <a:ext cx="3275" cy="1473"/>
              <a:chOff x="1836407" y="3211558"/>
              <a:chExt cx="5692156" cy="2338713"/>
            </a:xfrm>
          </p:grpSpPr>
          <p:sp>
            <p:nvSpPr>
              <p:cNvPr id="15" name="Rectangle 46"/>
              <p:cNvSpPr>
                <a:spLocks noChangeArrowheads="1"/>
              </p:cNvSpPr>
              <p:nvPr/>
            </p:nvSpPr>
            <p:spPr bwMode="auto">
              <a:xfrm>
                <a:off x="1836407" y="3211558"/>
                <a:ext cx="5692156" cy="2307683"/>
              </a:xfrm>
              <a:prstGeom prst="rect">
                <a:avLst/>
              </a:prstGeom>
              <a:solidFill>
                <a:srgbClr val="C8D6E6"/>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lnSpc>
                    <a:spcPct val="110000"/>
                  </a:lnSpc>
                  <a:spcBef>
                    <a:spcPct val="20000"/>
                  </a:spcBef>
                  <a:buClr>
                    <a:schemeClr val="hlink"/>
                  </a:buClr>
                  <a:buSzPct val="50000"/>
                  <a:buFont typeface="Monotype Sorts" pitchFamily="2" charset="2"/>
                  <a:buNone/>
                  <a:defRPr/>
                </a:pPr>
                <a:endParaRPr lang="zh-CN" altLang="en-US">
                  <a:ea typeface="华文新魏" pitchFamily="2" charset="-122"/>
                </a:endParaRPr>
              </a:p>
            </p:txBody>
          </p:sp>
          <p:grpSp>
            <p:nvGrpSpPr>
              <p:cNvPr id="13" name="Group 55"/>
              <p:cNvGrpSpPr/>
              <p:nvPr/>
            </p:nvGrpSpPr>
            <p:grpSpPr bwMode="auto">
              <a:xfrm>
                <a:off x="1995744" y="3660483"/>
                <a:ext cx="2113717" cy="1327720"/>
                <a:chOff x="1156" y="1956"/>
                <a:chExt cx="1678" cy="1157"/>
              </a:xfrm>
            </p:grpSpPr>
            <p:sp>
              <p:nvSpPr>
                <p:cNvPr id="33" name="Rectangle 56"/>
                <p:cNvSpPr>
                  <a:spLocks noChangeArrowheads="1"/>
                </p:cNvSpPr>
                <p:nvPr/>
              </p:nvSpPr>
              <p:spPr bwMode="auto">
                <a:xfrm>
                  <a:off x="1403" y="2071"/>
                  <a:ext cx="1341" cy="769"/>
                </a:xfrm>
                <a:prstGeom prst="rect">
                  <a:avLst/>
                </a:prstGeom>
                <a:solidFill>
                  <a:srgbClr val="FFFFFF"/>
                </a:solidFill>
                <a:ln w="9525">
                  <a:noFill/>
                  <a:miter lim="800000"/>
                </a:ln>
              </p:spPr>
              <p:txBody>
                <a:bodyPr/>
                <a:lstStyle/>
                <a:p>
                  <a:pPr algn="ctr">
                    <a:lnSpc>
                      <a:spcPct val="110000"/>
                    </a:lnSpc>
                    <a:spcBef>
                      <a:spcPct val="20000"/>
                    </a:spcBef>
                    <a:buClr>
                      <a:schemeClr val="hlink"/>
                    </a:buClr>
                    <a:buSzPct val="50000"/>
                    <a:buFont typeface="Monotype Sorts"/>
                    <a:buNone/>
                  </a:pPr>
                  <a:endParaRPr lang="zh-CN" altLang="en-US">
                    <a:ea typeface="华文新魏" pitchFamily="2" charset="-122"/>
                  </a:endParaRPr>
                </a:p>
              </p:txBody>
            </p:sp>
            <p:sp>
              <p:nvSpPr>
                <p:cNvPr id="34" name="Rectangle 57"/>
                <p:cNvSpPr>
                  <a:spLocks noChangeArrowheads="1"/>
                </p:cNvSpPr>
                <p:nvPr/>
              </p:nvSpPr>
              <p:spPr bwMode="auto">
                <a:xfrm>
                  <a:off x="1156" y="1979"/>
                  <a:ext cx="1678" cy="955"/>
                </a:xfrm>
                <a:prstGeom prst="rect">
                  <a:avLst/>
                </a:prstGeom>
                <a:solidFill>
                  <a:srgbClr val="FFFFFF"/>
                </a:solidFill>
                <a:ln w="9525">
                  <a:noFill/>
                  <a:miter lim="800000"/>
                </a:ln>
              </p:spPr>
              <p:txBody>
                <a:bodyPr/>
                <a:lstStyle/>
                <a:p>
                  <a:pPr algn="ctr">
                    <a:lnSpc>
                      <a:spcPct val="110000"/>
                    </a:lnSpc>
                    <a:spcBef>
                      <a:spcPct val="20000"/>
                    </a:spcBef>
                    <a:buClr>
                      <a:schemeClr val="hlink"/>
                    </a:buClr>
                    <a:buSzPct val="50000"/>
                    <a:buFont typeface="Monotype Sorts"/>
                    <a:buNone/>
                  </a:pPr>
                  <a:endParaRPr lang="zh-CN" altLang="en-US">
                    <a:ea typeface="华文新魏" pitchFamily="2" charset="-122"/>
                  </a:endParaRPr>
                </a:p>
              </p:txBody>
            </p:sp>
            <p:pic>
              <p:nvPicPr>
                <p:cNvPr id="35" name="Picture 58"/>
                <p:cNvPicPr>
                  <a:picLocks noChangeAspect="1" noChangeArrowheads="1"/>
                </p:cNvPicPr>
                <p:nvPr/>
              </p:nvPicPr>
              <p:blipFill>
                <a:blip r:embed="rId2" cstate="print"/>
                <a:srcRect/>
                <a:stretch>
                  <a:fillRect/>
                </a:stretch>
              </p:blipFill>
              <p:spPr bwMode="auto">
                <a:xfrm>
                  <a:off x="1202" y="2697"/>
                  <a:ext cx="491" cy="370"/>
                </a:xfrm>
                <a:prstGeom prst="rect">
                  <a:avLst/>
                </a:prstGeom>
                <a:noFill/>
                <a:ln w="9525">
                  <a:noFill/>
                  <a:miter lim="800000"/>
                  <a:headEnd/>
                  <a:tailEnd/>
                </a:ln>
              </p:spPr>
            </p:pic>
            <p:pic>
              <p:nvPicPr>
                <p:cNvPr id="36" name="Picture 59"/>
                <p:cNvPicPr>
                  <a:picLocks noChangeAspect="1" noChangeArrowheads="1"/>
                </p:cNvPicPr>
                <p:nvPr/>
              </p:nvPicPr>
              <p:blipFill>
                <a:blip r:embed="rId3" cstate="print"/>
                <a:srcRect/>
                <a:stretch>
                  <a:fillRect/>
                </a:stretch>
              </p:blipFill>
              <p:spPr bwMode="auto">
                <a:xfrm>
                  <a:off x="2466" y="2024"/>
                  <a:ext cx="249" cy="265"/>
                </a:xfrm>
                <a:prstGeom prst="rect">
                  <a:avLst/>
                </a:prstGeom>
                <a:noFill/>
                <a:ln w="9525">
                  <a:noFill/>
                  <a:miter lim="800000"/>
                  <a:headEnd/>
                  <a:tailEnd/>
                </a:ln>
              </p:spPr>
            </p:pic>
            <p:pic>
              <p:nvPicPr>
                <p:cNvPr id="37" name="Picture 60"/>
                <p:cNvPicPr>
                  <a:picLocks noChangeAspect="1" noChangeArrowheads="1"/>
                </p:cNvPicPr>
                <p:nvPr/>
              </p:nvPicPr>
              <p:blipFill>
                <a:blip r:embed="rId4" cstate="print"/>
                <a:srcRect/>
                <a:stretch>
                  <a:fillRect/>
                </a:stretch>
              </p:blipFill>
              <p:spPr bwMode="auto">
                <a:xfrm>
                  <a:off x="1565" y="1956"/>
                  <a:ext cx="816" cy="794"/>
                </a:xfrm>
                <a:prstGeom prst="rect">
                  <a:avLst/>
                </a:prstGeom>
                <a:noFill/>
                <a:ln w="9525">
                  <a:noFill/>
                  <a:miter lim="800000"/>
                  <a:headEnd/>
                  <a:tailEnd/>
                </a:ln>
              </p:spPr>
            </p:pic>
            <p:pic>
              <p:nvPicPr>
                <p:cNvPr id="38" name="Picture 61"/>
                <p:cNvPicPr>
                  <a:picLocks noChangeAspect="1" noChangeArrowheads="1"/>
                </p:cNvPicPr>
                <p:nvPr/>
              </p:nvPicPr>
              <p:blipFill>
                <a:blip r:embed="rId5" cstate="print"/>
                <a:srcRect/>
                <a:stretch>
                  <a:fillRect/>
                </a:stretch>
              </p:blipFill>
              <p:spPr bwMode="auto">
                <a:xfrm>
                  <a:off x="2426" y="2296"/>
                  <a:ext cx="324" cy="285"/>
                </a:xfrm>
                <a:prstGeom prst="rect">
                  <a:avLst/>
                </a:prstGeom>
                <a:noFill/>
                <a:ln w="9525">
                  <a:noFill/>
                  <a:miter lim="800000"/>
                  <a:headEnd/>
                  <a:tailEnd/>
                </a:ln>
              </p:spPr>
            </p:pic>
            <p:pic>
              <p:nvPicPr>
                <p:cNvPr id="39" name="Picture 62"/>
                <p:cNvPicPr>
                  <a:picLocks noChangeAspect="1" noChangeArrowheads="1"/>
                </p:cNvPicPr>
                <p:nvPr/>
              </p:nvPicPr>
              <p:blipFill>
                <a:blip r:embed="rId6" cstate="print"/>
                <a:srcRect/>
                <a:stretch>
                  <a:fillRect/>
                </a:stretch>
              </p:blipFill>
              <p:spPr bwMode="auto">
                <a:xfrm>
                  <a:off x="2109" y="2659"/>
                  <a:ext cx="590" cy="388"/>
                </a:xfrm>
                <a:prstGeom prst="rect">
                  <a:avLst/>
                </a:prstGeom>
                <a:noFill/>
                <a:ln w="9525">
                  <a:noFill/>
                  <a:miter lim="800000"/>
                  <a:headEnd/>
                  <a:tailEnd/>
                </a:ln>
              </p:spPr>
            </p:pic>
            <p:sp>
              <p:nvSpPr>
                <p:cNvPr id="40" name="Freeform 63"/>
                <p:cNvSpPr/>
                <p:nvPr/>
              </p:nvSpPr>
              <p:spPr bwMode="auto">
                <a:xfrm>
                  <a:off x="2585" y="2957"/>
                  <a:ext cx="19" cy="20"/>
                </a:xfrm>
                <a:custGeom>
                  <a:avLst/>
                  <a:gdLst>
                    <a:gd name="T0" fmla="*/ 134 w 15"/>
                    <a:gd name="T1" fmla="*/ 174 h 16"/>
                    <a:gd name="T2" fmla="*/ 252 w 15"/>
                    <a:gd name="T3" fmla="*/ 120 h 16"/>
                    <a:gd name="T4" fmla="*/ 0 w 15"/>
                    <a:gd name="T5" fmla="*/ 0 h 16"/>
                    <a:gd name="T6" fmla="*/ 1 w 15"/>
                    <a:gd name="T7" fmla="*/ 232 h 16"/>
                    <a:gd name="T8" fmla="*/ 134 w 15"/>
                    <a:gd name="T9" fmla="*/ 174 h 16"/>
                    <a:gd name="T10" fmla="*/ 0 60000 65536"/>
                    <a:gd name="T11" fmla="*/ 0 60000 65536"/>
                    <a:gd name="T12" fmla="*/ 0 60000 65536"/>
                    <a:gd name="T13" fmla="*/ 0 60000 65536"/>
                    <a:gd name="T14" fmla="*/ 0 60000 65536"/>
                    <a:gd name="T15" fmla="*/ 0 w 15"/>
                    <a:gd name="T16" fmla="*/ 0 h 16"/>
                    <a:gd name="T17" fmla="*/ 15 w 15"/>
                    <a:gd name="T18" fmla="*/ 16 h 16"/>
                  </a:gdLst>
                  <a:ahLst/>
                  <a:cxnLst>
                    <a:cxn ang="T10">
                      <a:pos x="T0" y="T1"/>
                    </a:cxn>
                    <a:cxn ang="T11">
                      <a:pos x="T2" y="T3"/>
                    </a:cxn>
                    <a:cxn ang="T12">
                      <a:pos x="T4" y="T5"/>
                    </a:cxn>
                    <a:cxn ang="T13">
                      <a:pos x="T6" y="T7"/>
                    </a:cxn>
                    <a:cxn ang="T14">
                      <a:pos x="T8" y="T9"/>
                    </a:cxn>
                  </a:cxnLst>
                  <a:rect l="T15" t="T16" r="T17" b="T18"/>
                  <a:pathLst>
                    <a:path w="15" h="16">
                      <a:moveTo>
                        <a:pt x="8" y="12"/>
                      </a:moveTo>
                      <a:lnTo>
                        <a:pt x="15" y="9"/>
                      </a:lnTo>
                      <a:lnTo>
                        <a:pt x="0" y="0"/>
                      </a:lnTo>
                      <a:lnTo>
                        <a:pt x="1" y="16"/>
                      </a:lnTo>
                      <a:lnTo>
                        <a:pt x="8" y="12"/>
                      </a:lnTo>
                      <a:close/>
                    </a:path>
                  </a:pathLst>
                </a:custGeom>
                <a:solidFill>
                  <a:srgbClr val="0000FF"/>
                </a:solidFill>
                <a:ln w="9525">
                  <a:noFill/>
                  <a:round/>
                </a:ln>
              </p:spPr>
              <p:txBody>
                <a:bodyPr/>
                <a:lstStyle/>
                <a:p>
                  <a:endParaRPr lang="zh-CN" altLang="en-US"/>
                </a:p>
              </p:txBody>
            </p:sp>
            <p:sp>
              <p:nvSpPr>
                <p:cNvPr id="41" name="Rectangle 64"/>
                <p:cNvSpPr>
                  <a:spLocks noChangeArrowheads="1"/>
                </p:cNvSpPr>
                <p:nvPr/>
              </p:nvSpPr>
              <p:spPr bwMode="auto">
                <a:xfrm>
                  <a:off x="1156" y="1979"/>
                  <a:ext cx="1678" cy="1134"/>
                </a:xfrm>
                <a:prstGeom prst="rect">
                  <a:avLst/>
                </a:prstGeom>
                <a:noFill/>
                <a:ln w="23813" cap="rnd">
                  <a:solidFill>
                    <a:srgbClr val="FF0000"/>
                  </a:solidFill>
                  <a:round/>
                </a:ln>
              </p:spPr>
              <p:txBody>
                <a:bodyPr/>
                <a:lstStyle/>
                <a:p>
                  <a:pPr algn="ctr">
                    <a:lnSpc>
                      <a:spcPct val="110000"/>
                    </a:lnSpc>
                    <a:spcBef>
                      <a:spcPct val="20000"/>
                    </a:spcBef>
                    <a:buClr>
                      <a:schemeClr val="hlink"/>
                    </a:buClr>
                    <a:buSzPct val="50000"/>
                    <a:buFont typeface="Monotype Sorts"/>
                    <a:buNone/>
                  </a:pPr>
                  <a:endParaRPr lang="zh-CN" altLang="en-US">
                    <a:ea typeface="华文新魏" pitchFamily="2" charset="-122"/>
                  </a:endParaRPr>
                </a:p>
              </p:txBody>
            </p:sp>
          </p:grpSp>
          <p:grpSp>
            <p:nvGrpSpPr>
              <p:cNvPr id="16" name="Group 65"/>
              <p:cNvGrpSpPr/>
              <p:nvPr/>
            </p:nvGrpSpPr>
            <p:grpSpPr bwMode="auto">
              <a:xfrm>
                <a:off x="4196640" y="4154690"/>
                <a:ext cx="539900" cy="430771"/>
                <a:chOff x="2765" y="2387"/>
                <a:chExt cx="429" cy="375"/>
              </a:xfrm>
            </p:grpSpPr>
            <p:sp>
              <p:nvSpPr>
                <p:cNvPr id="31" name="Freeform 66"/>
                <p:cNvSpPr/>
                <p:nvPr/>
              </p:nvSpPr>
              <p:spPr bwMode="auto">
                <a:xfrm>
                  <a:off x="2765" y="2478"/>
                  <a:ext cx="429" cy="164"/>
                </a:xfrm>
                <a:custGeom>
                  <a:avLst/>
                  <a:gdLst>
                    <a:gd name="T0" fmla="*/ 47 w 429"/>
                    <a:gd name="T1" fmla="*/ 41 h 164"/>
                    <a:gd name="T2" fmla="*/ 47 w 429"/>
                    <a:gd name="T3" fmla="*/ 0 h 164"/>
                    <a:gd name="T4" fmla="*/ 0 w 429"/>
                    <a:gd name="T5" fmla="*/ 82 h 164"/>
                    <a:gd name="T6" fmla="*/ 47 w 429"/>
                    <a:gd name="T7" fmla="*/ 164 h 164"/>
                    <a:gd name="T8" fmla="*/ 47 w 429"/>
                    <a:gd name="T9" fmla="*/ 123 h 164"/>
                    <a:gd name="T10" fmla="*/ 382 w 429"/>
                    <a:gd name="T11" fmla="*/ 123 h 164"/>
                    <a:gd name="T12" fmla="*/ 382 w 429"/>
                    <a:gd name="T13" fmla="*/ 164 h 164"/>
                    <a:gd name="T14" fmla="*/ 429 w 429"/>
                    <a:gd name="T15" fmla="*/ 82 h 164"/>
                    <a:gd name="T16" fmla="*/ 382 w 429"/>
                    <a:gd name="T17" fmla="*/ 0 h 164"/>
                    <a:gd name="T18" fmla="*/ 382 w 429"/>
                    <a:gd name="T19" fmla="*/ 41 h 164"/>
                    <a:gd name="T20" fmla="*/ 47 w 429"/>
                    <a:gd name="T21" fmla="*/ 41 h 1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9"/>
                    <a:gd name="T34" fmla="*/ 0 h 164"/>
                    <a:gd name="T35" fmla="*/ 429 w 429"/>
                    <a:gd name="T36" fmla="*/ 164 h 1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9" h="164">
                      <a:moveTo>
                        <a:pt x="47" y="41"/>
                      </a:moveTo>
                      <a:lnTo>
                        <a:pt x="47" y="0"/>
                      </a:lnTo>
                      <a:lnTo>
                        <a:pt x="0" y="82"/>
                      </a:lnTo>
                      <a:lnTo>
                        <a:pt x="47" y="164"/>
                      </a:lnTo>
                      <a:lnTo>
                        <a:pt x="47" y="123"/>
                      </a:lnTo>
                      <a:lnTo>
                        <a:pt x="382" y="123"/>
                      </a:lnTo>
                      <a:lnTo>
                        <a:pt x="382" y="164"/>
                      </a:lnTo>
                      <a:lnTo>
                        <a:pt x="429" y="82"/>
                      </a:lnTo>
                      <a:lnTo>
                        <a:pt x="382" y="0"/>
                      </a:lnTo>
                      <a:lnTo>
                        <a:pt x="382" y="41"/>
                      </a:lnTo>
                      <a:lnTo>
                        <a:pt x="47" y="41"/>
                      </a:lnTo>
                      <a:close/>
                    </a:path>
                  </a:pathLst>
                </a:custGeom>
                <a:solidFill>
                  <a:srgbClr val="F59D56"/>
                </a:solidFill>
                <a:ln w="9525">
                  <a:noFill/>
                  <a:round/>
                </a:ln>
              </p:spPr>
              <p:txBody>
                <a:bodyPr/>
                <a:lstStyle/>
                <a:p>
                  <a:endParaRPr lang="zh-CN" altLang="en-US"/>
                </a:p>
              </p:txBody>
            </p:sp>
            <p:sp>
              <p:nvSpPr>
                <p:cNvPr id="32" name="Freeform 67"/>
                <p:cNvSpPr/>
                <p:nvPr/>
              </p:nvSpPr>
              <p:spPr bwMode="auto">
                <a:xfrm>
                  <a:off x="2886" y="2387"/>
                  <a:ext cx="188" cy="375"/>
                </a:xfrm>
                <a:custGeom>
                  <a:avLst/>
                  <a:gdLst>
                    <a:gd name="T0" fmla="*/ 141 w 188"/>
                    <a:gd name="T1" fmla="*/ 41 h 375"/>
                    <a:gd name="T2" fmla="*/ 188 w 188"/>
                    <a:gd name="T3" fmla="*/ 41 h 375"/>
                    <a:gd name="T4" fmla="*/ 94 w 188"/>
                    <a:gd name="T5" fmla="*/ 0 h 375"/>
                    <a:gd name="T6" fmla="*/ 0 w 188"/>
                    <a:gd name="T7" fmla="*/ 41 h 375"/>
                    <a:gd name="T8" fmla="*/ 47 w 188"/>
                    <a:gd name="T9" fmla="*/ 41 h 375"/>
                    <a:gd name="T10" fmla="*/ 47 w 188"/>
                    <a:gd name="T11" fmla="*/ 335 h 375"/>
                    <a:gd name="T12" fmla="*/ 0 w 188"/>
                    <a:gd name="T13" fmla="*/ 335 h 375"/>
                    <a:gd name="T14" fmla="*/ 94 w 188"/>
                    <a:gd name="T15" fmla="*/ 375 h 375"/>
                    <a:gd name="T16" fmla="*/ 188 w 188"/>
                    <a:gd name="T17" fmla="*/ 335 h 375"/>
                    <a:gd name="T18" fmla="*/ 141 w 188"/>
                    <a:gd name="T19" fmla="*/ 335 h 375"/>
                    <a:gd name="T20" fmla="*/ 141 w 188"/>
                    <a:gd name="T21" fmla="*/ 41 h 3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8"/>
                    <a:gd name="T34" fmla="*/ 0 h 375"/>
                    <a:gd name="T35" fmla="*/ 188 w 188"/>
                    <a:gd name="T36" fmla="*/ 375 h 3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8" h="375">
                      <a:moveTo>
                        <a:pt x="141" y="41"/>
                      </a:moveTo>
                      <a:lnTo>
                        <a:pt x="188" y="41"/>
                      </a:lnTo>
                      <a:lnTo>
                        <a:pt x="94" y="0"/>
                      </a:lnTo>
                      <a:lnTo>
                        <a:pt x="0" y="41"/>
                      </a:lnTo>
                      <a:lnTo>
                        <a:pt x="47" y="41"/>
                      </a:lnTo>
                      <a:lnTo>
                        <a:pt x="47" y="335"/>
                      </a:lnTo>
                      <a:lnTo>
                        <a:pt x="0" y="335"/>
                      </a:lnTo>
                      <a:lnTo>
                        <a:pt x="94" y="375"/>
                      </a:lnTo>
                      <a:lnTo>
                        <a:pt x="188" y="335"/>
                      </a:lnTo>
                      <a:lnTo>
                        <a:pt x="141" y="335"/>
                      </a:lnTo>
                      <a:lnTo>
                        <a:pt x="141" y="41"/>
                      </a:lnTo>
                      <a:close/>
                    </a:path>
                  </a:pathLst>
                </a:custGeom>
                <a:solidFill>
                  <a:srgbClr val="F59D56"/>
                </a:solidFill>
                <a:ln w="9525">
                  <a:noFill/>
                  <a:round/>
                </a:ln>
              </p:spPr>
              <p:txBody>
                <a:bodyPr/>
                <a:lstStyle/>
                <a:p>
                  <a:endParaRPr lang="zh-CN" altLang="en-US"/>
                </a:p>
              </p:txBody>
            </p:sp>
          </p:grpSp>
          <p:sp>
            <p:nvSpPr>
              <p:cNvPr id="18" name="Freeform 68"/>
              <p:cNvSpPr/>
              <p:nvPr/>
            </p:nvSpPr>
            <p:spPr bwMode="auto">
              <a:xfrm>
                <a:off x="3309552" y="3217909"/>
                <a:ext cx="2341607" cy="494207"/>
              </a:xfrm>
              <a:custGeom>
                <a:avLst/>
                <a:gdLst>
                  <a:gd name="T0" fmla="*/ 0 w 880"/>
                  <a:gd name="T1" fmla="*/ 2147483647 h 296"/>
                  <a:gd name="T2" fmla="*/ 2147483647 w 880"/>
                  <a:gd name="T3" fmla="*/ 2147483647 h 296"/>
                  <a:gd name="T4" fmla="*/ 2147483647 w 880"/>
                  <a:gd name="T5" fmla="*/ 2147483647 h 296"/>
                  <a:gd name="T6" fmla="*/ 0 60000 65536"/>
                  <a:gd name="T7" fmla="*/ 0 60000 65536"/>
                  <a:gd name="T8" fmla="*/ 0 60000 65536"/>
                  <a:gd name="T9" fmla="*/ 0 w 880"/>
                  <a:gd name="T10" fmla="*/ 0 h 296"/>
                  <a:gd name="T11" fmla="*/ 880 w 880"/>
                  <a:gd name="T12" fmla="*/ 296 h 296"/>
                </a:gdLst>
                <a:ahLst/>
                <a:cxnLst>
                  <a:cxn ang="T6">
                    <a:pos x="T0" y="T1"/>
                  </a:cxn>
                  <a:cxn ang="T7">
                    <a:pos x="T2" y="T3"/>
                  </a:cxn>
                  <a:cxn ang="T8">
                    <a:pos x="T4" y="T5"/>
                  </a:cxn>
                </a:cxnLst>
                <a:rect l="T9" t="T10" r="T11" b="T12"/>
                <a:pathLst>
                  <a:path w="880" h="296">
                    <a:moveTo>
                      <a:pt x="0" y="273"/>
                    </a:moveTo>
                    <a:cubicBezTo>
                      <a:pt x="148" y="65"/>
                      <a:pt x="461" y="0"/>
                      <a:pt x="700" y="129"/>
                    </a:cubicBezTo>
                    <a:cubicBezTo>
                      <a:pt x="775" y="170"/>
                      <a:pt x="838" y="228"/>
                      <a:pt x="880" y="296"/>
                    </a:cubicBezTo>
                  </a:path>
                </a:pathLst>
              </a:custGeom>
              <a:noFill/>
              <a:ln w="36513">
                <a:solidFill>
                  <a:srgbClr val="FF0000"/>
                </a:solidFill>
                <a:miter lim="800000"/>
                <a:tailEnd type="triangle" w="med" len="med"/>
              </a:ln>
            </p:spPr>
            <p:txBody>
              <a:bodyPr/>
              <a:lstStyle/>
              <a:p>
                <a:endParaRPr lang="zh-CN" altLang="en-US"/>
              </a:p>
            </p:txBody>
          </p:sp>
          <p:sp>
            <p:nvSpPr>
              <p:cNvPr id="19" name="Rectangle 69"/>
              <p:cNvSpPr>
                <a:spLocks noChangeArrowheads="1"/>
              </p:cNvSpPr>
              <p:nvPr/>
            </p:nvSpPr>
            <p:spPr bwMode="auto">
              <a:xfrm>
                <a:off x="4139809" y="3290576"/>
                <a:ext cx="667216" cy="401635"/>
              </a:xfrm>
              <a:prstGeom prst="rect">
                <a:avLst/>
              </a:prstGeom>
              <a:noFill/>
              <a:ln w="9525">
                <a:noFill/>
                <a:miter lim="800000"/>
              </a:ln>
            </p:spPr>
            <p:txBody>
              <a:bodyPr wrap="none" lIns="0" tIns="0" rIns="0" bIns="0">
                <a:spAutoFit/>
              </a:bodyPr>
              <a:lstStyle/>
              <a:p>
                <a:pPr marL="342900" indent="-342900" algn="ctr">
                  <a:lnSpc>
                    <a:spcPct val="110000"/>
                  </a:lnSpc>
                  <a:spcBef>
                    <a:spcPct val="20000"/>
                  </a:spcBef>
                  <a:buClr>
                    <a:schemeClr val="hlink"/>
                  </a:buClr>
                  <a:buSzPct val="50000"/>
                  <a:buFont typeface="Monotype Sorts"/>
                  <a:buNone/>
                </a:pPr>
                <a:r>
                  <a:rPr lang="zh-CN" altLang="en-US" sz="2400" b="0" dirty="0">
                    <a:solidFill>
                      <a:srgbClr val="C05046"/>
                    </a:solidFill>
                    <a:latin typeface="宋体" pitchFamily="2" charset="-122"/>
                    <a:ea typeface="华文行楷" pitchFamily="2" charset="-122"/>
                  </a:rPr>
                  <a:t>控制</a:t>
                </a:r>
                <a:endParaRPr lang="zh-CN" altLang="en-US" sz="2400" dirty="0">
                  <a:ea typeface="华文行楷" pitchFamily="2" charset="-122"/>
                </a:endParaRPr>
              </a:p>
            </p:txBody>
          </p:sp>
          <p:sp>
            <p:nvSpPr>
              <p:cNvPr id="20" name="Freeform 70"/>
              <p:cNvSpPr/>
              <p:nvPr/>
            </p:nvSpPr>
            <p:spPr bwMode="auto">
              <a:xfrm>
                <a:off x="3973338" y="5423400"/>
                <a:ext cx="18354" cy="17703"/>
              </a:xfrm>
              <a:custGeom>
                <a:avLst/>
                <a:gdLst>
                  <a:gd name="T0" fmla="*/ 2147483647 w 15"/>
                  <a:gd name="T1" fmla="*/ 2147483647 h 16"/>
                  <a:gd name="T2" fmla="*/ 2147483647 w 15"/>
                  <a:gd name="T3" fmla="*/ 2147483647 h 16"/>
                  <a:gd name="T4" fmla="*/ 0 w 15"/>
                  <a:gd name="T5" fmla="*/ 0 h 16"/>
                  <a:gd name="T6" fmla="*/ 2147483647 w 15"/>
                  <a:gd name="T7" fmla="*/ 2147483647 h 16"/>
                  <a:gd name="T8" fmla="*/ 2147483647 w 15"/>
                  <a:gd name="T9" fmla="*/ 2147483647 h 16"/>
                  <a:gd name="T10" fmla="*/ 0 60000 65536"/>
                  <a:gd name="T11" fmla="*/ 0 60000 65536"/>
                  <a:gd name="T12" fmla="*/ 0 60000 65536"/>
                  <a:gd name="T13" fmla="*/ 0 60000 65536"/>
                  <a:gd name="T14" fmla="*/ 0 60000 65536"/>
                  <a:gd name="T15" fmla="*/ 0 w 15"/>
                  <a:gd name="T16" fmla="*/ 0 h 16"/>
                  <a:gd name="T17" fmla="*/ 15 w 15"/>
                  <a:gd name="T18" fmla="*/ 16 h 16"/>
                </a:gdLst>
                <a:ahLst/>
                <a:cxnLst>
                  <a:cxn ang="T10">
                    <a:pos x="T0" y="T1"/>
                  </a:cxn>
                  <a:cxn ang="T11">
                    <a:pos x="T2" y="T3"/>
                  </a:cxn>
                  <a:cxn ang="T12">
                    <a:pos x="T4" y="T5"/>
                  </a:cxn>
                  <a:cxn ang="T13">
                    <a:pos x="T6" y="T7"/>
                  </a:cxn>
                  <a:cxn ang="T14">
                    <a:pos x="T8" y="T9"/>
                  </a:cxn>
                </a:cxnLst>
                <a:rect l="T15" t="T16" r="T17" b="T18"/>
                <a:pathLst>
                  <a:path w="15" h="16">
                    <a:moveTo>
                      <a:pt x="8" y="12"/>
                    </a:moveTo>
                    <a:lnTo>
                      <a:pt x="15" y="9"/>
                    </a:lnTo>
                    <a:lnTo>
                      <a:pt x="0" y="0"/>
                    </a:lnTo>
                    <a:lnTo>
                      <a:pt x="1" y="16"/>
                    </a:lnTo>
                    <a:lnTo>
                      <a:pt x="8" y="12"/>
                    </a:lnTo>
                    <a:close/>
                  </a:path>
                </a:pathLst>
              </a:custGeom>
              <a:solidFill>
                <a:srgbClr val="0000FF"/>
              </a:solidFill>
              <a:ln w="9525">
                <a:noFill/>
                <a:round/>
              </a:ln>
            </p:spPr>
            <p:txBody>
              <a:bodyPr/>
              <a:lstStyle/>
              <a:p>
                <a:endParaRPr lang="zh-CN" altLang="en-US"/>
              </a:p>
            </p:txBody>
          </p:sp>
          <p:sp>
            <p:nvSpPr>
              <p:cNvPr id="21" name="Freeform 71"/>
              <p:cNvSpPr/>
              <p:nvPr/>
            </p:nvSpPr>
            <p:spPr bwMode="auto">
              <a:xfrm>
                <a:off x="3217784" y="4977876"/>
                <a:ext cx="2512907" cy="572395"/>
              </a:xfrm>
              <a:custGeom>
                <a:avLst/>
                <a:gdLst>
                  <a:gd name="T0" fmla="*/ 2147483647 w 911"/>
                  <a:gd name="T1" fmla="*/ 2147483647 h 300"/>
                  <a:gd name="T2" fmla="*/ 2147483647 w 911"/>
                  <a:gd name="T3" fmla="*/ 2147483647 h 300"/>
                  <a:gd name="T4" fmla="*/ 0 w 911"/>
                  <a:gd name="T5" fmla="*/ 0 h 300"/>
                  <a:gd name="T6" fmla="*/ 0 60000 65536"/>
                  <a:gd name="T7" fmla="*/ 0 60000 65536"/>
                  <a:gd name="T8" fmla="*/ 0 60000 65536"/>
                  <a:gd name="T9" fmla="*/ 0 w 911"/>
                  <a:gd name="T10" fmla="*/ 0 h 300"/>
                  <a:gd name="T11" fmla="*/ 911 w 911"/>
                  <a:gd name="T12" fmla="*/ 300 h 300"/>
                </a:gdLst>
                <a:ahLst/>
                <a:cxnLst>
                  <a:cxn ang="T6">
                    <a:pos x="T0" y="T1"/>
                  </a:cxn>
                  <a:cxn ang="T7">
                    <a:pos x="T2" y="T3"/>
                  </a:cxn>
                  <a:cxn ang="T8">
                    <a:pos x="T4" y="T5"/>
                  </a:cxn>
                </a:cxnLst>
                <a:rect l="T9" t="T10" r="T11" b="T12"/>
                <a:pathLst>
                  <a:path w="911" h="300">
                    <a:moveTo>
                      <a:pt x="911" y="23"/>
                    </a:moveTo>
                    <a:cubicBezTo>
                      <a:pt x="749" y="240"/>
                      <a:pt x="417" y="300"/>
                      <a:pt x="170" y="157"/>
                    </a:cubicBezTo>
                    <a:cubicBezTo>
                      <a:pt x="100" y="117"/>
                      <a:pt x="42" y="64"/>
                      <a:pt x="0" y="0"/>
                    </a:cubicBezTo>
                  </a:path>
                </a:pathLst>
              </a:custGeom>
              <a:noFill/>
              <a:ln w="36513">
                <a:solidFill>
                  <a:srgbClr val="0000FF"/>
                </a:solidFill>
                <a:miter lim="800000"/>
                <a:tailEnd type="triangle" w="med" len="med"/>
              </a:ln>
            </p:spPr>
            <p:txBody>
              <a:bodyPr/>
              <a:lstStyle/>
              <a:p>
                <a:endParaRPr lang="zh-CN" altLang="en-US"/>
              </a:p>
            </p:txBody>
          </p:sp>
          <p:sp>
            <p:nvSpPr>
              <p:cNvPr id="22" name="Rectangle 72"/>
              <p:cNvSpPr>
                <a:spLocks noChangeArrowheads="1"/>
              </p:cNvSpPr>
              <p:nvPr/>
            </p:nvSpPr>
            <p:spPr bwMode="auto">
              <a:xfrm>
                <a:off x="4139809" y="4961292"/>
                <a:ext cx="667216" cy="401669"/>
              </a:xfrm>
              <a:prstGeom prst="rect">
                <a:avLst/>
              </a:prstGeom>
              <a:noFill/>
              <a:ln w="9525">
                <a:noFill/>
                <a:miter lim="800000"/>
              </a:ln>
            </p:spPr>
            <p:txBody>
              <a:bodyPr wrap="none" lIns="0" tIns="0" rIns="0" bIns="0">
                <a:spAutoFit/>
              </a:bodyPr>
              <a:lstStyle/>
              <a:p>
                <a:pPr marL="342900" indent="-342900" algn="ctr">
                  <a:lnSpc>
                    <a:spcPct val="110000"/>
                  </a:lnSpc>
                  <a:spcBef>
                    <a:spcPct val="20000"/>
                  </a:spcBef>
                  <a:buClr>
                    <a:schemeClr val="hlink"/>
                  </a:buClr>
                  <a:buSzPct val="50000"/>
                  <a:buFont typeface="Monotype Sorts"/>
                  <a:buNone/>
                </a:pPr>
                <a:r>
                  <a:rPr lang="zh-CN" altLang="en-US" sz="2400" b="0" dirty="0">
                    <a:solidFill>
                      <a:srgbClr val="173660"/>
                    </a:solidFill>
                    <a:latin typeface="宋体" pitchFamily="2" charset="-122"/>
                    <a:ea typeface="华文行楷" pitchFamily="2" charset="-122"/>
                  </a:rPr>
                  <a:t>反馈</a:t>
                </a:r>
                <a:endParaRPr lang="zh-CN" altLang="en-US" sz="2400" dirty="0">
                  <a:ea typeface="华文行楷" pitchFamily="2" charset="-122"/>
                </a:endParaRPr>
              </a:p>
            </p:txBody>
          </p:sp>
          <p:sp>
            <p:nvSpPr>
              <p:cNvPr id="23" name="Rectangle 73"/>
              <p:cNvSpPr>
                <a:spLocks noChangeArrowheads="1"/>
              </p:cNvSpPr>
              <p:nvPr/>
            </p:nvSpPr>
            <p:spPr bwMode="auto">
              <a:xfrm>
                <a:off x="2175188" y="5058000"/>
                <a:ext cx="1118643" cy="335112"/>
              </a:xfrm>
              <a:prstGeom prst="rect">
                <a:avLst/>
              </a:prstGeom>
              <a:noFill/>
              <a:ln w="9525">
                <a:noFill/>
                <a:miter lim="800000"/>
              </a:ln>
            </p:spPr>
            <p:txBody>
              <a:bodyPr wrap="none" lIns="0" tIns="0" rIns="0" bIns="0">
                <a:spAutoFit/>
              </a:bodyPr>
              <a:lstStyle/>
              <a:p>
                <a:pPr marL="342900" indent="-342900" algn="ctr">
                  <a:lnSpc>
                    <a:spcPct val="110000"/>
                  </a:lnSpc>
                  <a:spcBef>
                    <a:spcPct val="20000"/>
                  </a:spcBef>
                  <a:buClr>
                    <a:schemeClr val="hlink"/>
                  </a:buClr>
                  <a:buSzPct val="50000"/>
                  <a:buFont typeface="Monotype Sorts"/>
                  <a:buNone/>
                </a:pPr>
                <a:r>
                  <a:rPr lang="zh-CN" altLang="en-US" sz="2000">
                    <a:solidFill>
                      <a:srgbClr val="FF0000"/>
                    </a:solidFill>
                    <a:latin typeface="宋体" pitchFamily="2" charset="-122"/>
                  </a:rPr>
                  <a:t>信息世界</a:t>
                </a:r>
                <a:endParaRPr lang="zh-CN" altLang="en-US">
                  <a:solidFill>
                    <a:srgbClr val="FF0000"/>
                  </a:solidFill>
                  <a:ea typeface="华文新魏" pitchFamily="2" charset="-122"/>
                </a:endParaRPr>
              </a:p>
            </p:txBody>
          </p:sp>
          <p:sp>
            <p:nvSpPr>
              <p:cNvPr id="24" name="Rectangle 54"/>
              <p:cNvSpPr>
                <a:spLocks noChangeArrowheads="1"/>
              </p:cNvSpPr>
              <p:nvPr/>
            </p:nvSpPr>
            <p:spPr bwMode="auto">
              <a:xfrm>
                <a:off x="4806895" y="3726869"/>
                <a:ext cx="2558791" cy="1290839"/>
              </a:xfrm>
              <a:prstGeom prst="rect">
                <a:avLst/>
              </a:prstGeom>
              <a:solidFill>
                <a:schemeClr val="bg1"/>
              </a:solidFill>
              <a:ln w="28575">
                <a:solidFill>
                  <a:schemeClr val="tx1"/>
                </a:solidFill>
                <a:miter lim="800000"/>
              </a:ln>
            </p:spPr>
            <p:txBody>
              <a:bodyPr wrap="none" anchor="ctr"/>
              <a:lstStyle/>
              <a:p>
                <a:pPr algn="ctr">
                  <a:lnSpc>
                    <a:spcPct val="110000"/>
                  </a:lnSpc>
                  <a:spcBef>
                    <a:spcPct val="20000"/>
                  </a:spcBef>
                  <a:buClr>
                    <a:schemeClr val="hlink"/>
                  </a:buClr>
                  <a:buSzPct val="50000"/>
                  <a:buFont typeface="Monotype Sorts"/>
                  <a:buNone/>
                </a:pPr>
                <a:endParaRPr lang="zh-CN" altLang="en-US">
                  <a:ea typeface="华文新魏" pitchFamily="2" charset="-122"/>
                </a:endParaRPr>
              </a:p>
            </p:txBody>
          </p:sp>
          <p:pic>
            <p:nvPicPr>
              <p:cNvPr id="25" name="Picture 48" descr="化工过程"/>
              <p:cNvPicPr>
                <a:picLocks noChangeAspect="1" noChangeArrowheads="1"/>
              </p:cNvPicPr>
              <p:nvPr/>
            </p:nvPicPr>
            <p:blipFill>
              <a:blip r:embed="rId7" cstate="print"/>
              <a:srcRect/>
              <a:stretch>
                <a:fillRect/>
              </a:stretch>
            </p:blipFill>
            <p:spPr bwMode="auto">
              <a:xfrm>
                <a:off x="4863485" y="3778502"/>
                <a:ext cx="858028" cy="600424"/>
              </a:xfrm>
              <a:prstGeom prst="rect">
                <a:avLst/>
              </a:prstGeom>
              <a:noFill/>
              <a:ln w="9525">
                <a:noFill/>
                <a:miter lim="800000"/>
                <a:headEnd/>
                <a:tailEnd/>
              </a:ln>
            </p:spPr>
          </p:pic>
          <p:pic>
            <p:nvPicPr>
              <p:cNvPr id="26" name="Picture 49"/>
              <p:cNvPicPr>
                <a:picLocks noChangeAspect="1" noChangeArrowheads="1"/>
              </p:cNvPicPr>
              <p:nvPr/>
            </p:nvPicPr>
            <p:blipFill>
              <a:blip r:embed="rId8" cstate="print"/>
              <a:srcRect/>
              <a:stretch>
                <a:fillRect/>
              </a:stretch>
            </p:blipFill>
            <p:spPr bwMode="auto">
              <a:xfrm>
                <a:off x="5721514" y="4402531"/>
                <a:ext cx="799909" cy="587147"/>
              </a:xfrm>
              <a:prstGeom prst="rect">
                <a:avLst/>
              </a:prstGeom>
              <a:noFill/>
              <a:ln w="9525">
                <a:noFill/>
                <a:miter lim="800000"/>
                <a:headEnd/>
                <a:tailEnd/>
              </a:ln>
            </p:spPr>
          </p:pic>
          <p:pic>
            <p:nvPicPr>
              <p:cNvPr id="27" name="Picture 50"/>
              <p:cNvPicPr>
                <a:picLocks noChangeAspect="1" noChangeArrowheads="1"/>
              </p:cNvPicPr>
              <p:nvPr/>
            </p:nvPicPr>
            <p:blipFill>
              <a:blip r:embed="rId9" cstate="print"/>
              <a:srcRect/>
              <a:stretch>
                <a:fillRect/>
              </a:stretch>
            </p:blipFill>
            <p:spPr bwMode="auto">
              <a:xfrm>
                <a:off x="5721514" y="3778502"/>
                <a:ext cx="799909" cy="587147"/>
              </a:xfrm>
              <a:prstGeom prst="rect">
                <a:avLst/>
              </a:prstGeom>
              <a:noFill/>
              <a:ln w="9525">
                <a:noFill/>
                <a:miter lim="800000"/>
                <a:headEnd/>
                <a:tailEnd/>
              </a:ln>
            </p:spPr>
          </p:pic>
          <p:pic>
            <p:nvPicPr>
              <p:cNvPr id="28" name="Picture 52" descr="10042567_429292"/>
              <p:cNvPicPr>
                <a:picLocks noChangeAspect="1" noChangeArrowheads="1"/>
              </p:cNvPicPr>
              <p:nvPr/>
            </p:nvPicPr>
            <p:blipFill>
              <a:blip r:embed="rId10" cstate="print"/>
              <a:srcRect/>
              <a:stretch>
                <a:fillRect/>
              </a:stretch>
            </p:blipFill>
            <p:spPr bwMode="auto">
              <a:xfrm>
                <a:off x="6555071" y="3788829"/>
                <a:ext cx="743319" cy="554692"/>
              </a:xfrm>
              <a:prstGeom prst="rect">
                <a:avLst/>
              </a:prstGeom>
              <a:noFill/>
              <a:ln w="9525">
                <a:noFill/>
                <a:miter lim="800000"/>
                <a:headEnd/>
                <a:tailEnd/>
              </a:ln>
            </p:spPr>
          </p:pic>
          <p:pic>
            <p:nvPicPr>
              <p:cNvPr id="29" name="Picture 53" descr="2009120715053569"/>
              <p:cNvPicPr>
                <a:picLocks noChangeAspect="1" noChangeArrowheads="1"/>
              </p:cNvPicPr>
              <p:nvPr/>
            </p:nvPicPr>
            <p:blipFill>
              <a:blip r:embed="rId11" cstate="print"/>
              <a:srcRect/>
              <a:stretch>
                <a:fillRect/>
              </a:stretch>
            </p:blipFill>
            <p:spPr bwMode="auto">
              <a:xfrm>
                <a:off x="6556600" y="4402531"/>
                <a:ext cx="763202" cy="572395"/>
              </a:xfrm>
              <a:prstGeom prst="rect">
                <a:avLst/>
              </a:prstGeom>
              <a:noFill/>
              <a:ln w="9525">
                <a:noFill/>
                <a:miter lim="800000"/>
                <a:headEnd/>
                <a:tailEnd/>
              </a:ln>
            </p:spPr>
          </p:pic>
          <p:sp>
            <p:nvSpPr>
              <p:cNvPr id="30" name="Rectangle 74"/>
              <p:cNvSpPr>
                <a:spLocks noChangeArrowheads="1"/>
              </p:cNvSpPr>
              <p:nvPr/>
            </p:nvSpPr>
            <p:spPr bwMode="auto">
              <a:xfrm>
                <a:off x="5668162" y="5041900"/>
                <a:ext cx="1118468" cy="334963"/>
              </a:xfrm>
              <a:prstGeom prst="rect">
                <a:avLst/>
              </a:prstGeom>
              <a:noFill/>
              <a:ln w="9525">
                <a:noFill/>
                <a:miter lim="800000"/>
              </a:ln>
            </p:spPr>
            <p:txBody>
              <a:bodyPr wrap="none" lIns="0" tIns="0" rIns="0" bIns="0">
                <a:spAutoFit/>
              </a:bodyPr>
              <a:lstStyle/>
              <a:p>
                <a:pPr marL="342900" indent="-342900" algn="ctr">
                  <a:lnSpc>
                    <a:spcPct val="110000"/>
                  </a:lnSpc>
                  <a:spcBef>
                    <a:spcPct val="20000"/>
                  </a:spcBef>
                  <a:buClr>
                    <a:schemeClr val="hlink"/>
                  </a:buClr>
                  <a:buSzPct val="50000"/>
                  <a:buFont typeface="Monotype Sorts"/>
                  <a:buNone/>
                </a:pPr>
                <a:r>
                  <a:rPr lang="zh-CN" altLang="en-US" sz="2000">
                    <a:solidFill>
                      <a:srgbClr val="FF0000"/>
                    </a:solidFill>
                    <a:latin typeface="宋体" pitchFamily="2" charset="-122"/>
                  </a:rPr>
                  <a:t>物理世界</a:t>
                </a:r>
                <a:endParaRPr lang="zh-CN" altLang="en-US">
                  <a:solidFill>
                    <a:srgbClr val="FF0000"/>
                  </a:solidFill>
                  <a:ea typeface="华文新魏" pitchFamily="2" charset="-122"/>
                </a:endParaRPr>
              </a:p>
            </p:txBody>
          </p:sp>
        </p:grpSp>
        <p:pic>
          <p:nvPicPr>
            <p:cNvPr id="14" name="Picture 91" descr="E:\ppt备份\新建文件夹 (5)\1574440_839587.jpg"/>
            <p:cNvPicPr preferRelativeResize="0">
              <a:picLocks noChangeArrowheads="1"/>
            </p:cNvPicPr>
            <p:nvPr/>
          </p:nvPicPr>
          <p:blipFill>
            <a:blip r:embed="rId12" cstate="print"/>
            <a:srcRect/>
            <a:stretch>
              <a:fillRect/>
            </a:stretch>
          </p:blipFill>
          <p:spPr bwMode="auto">
            <a:xfrm>
              <a:off x="3220" y="3062"/>
              <a:ext cx="452" cy="360"/>
            </a:xfrm>
            <a:prstGeom prst="rect">
              <a:avLst/>
            </a:prstGeom>
            <a:ln w="38100" cap="sq">
              <a:solidFill>
                <a:schemeClr val="bg1"/>
              </a:solidFill>
              <a:prstDash val="solid"/>
              <a:miter lim="800000"/>
              <a:headEnd/>
              <a:tailEnd/>
            </a:ln>
            <a:effectLst>
              <a:outerShdw blurRad="50800" dist="38100" dir="2700000" algn="tl" rotWithShape="0">
                <a:srgbClr val="000000">
                  <a:alpha val="43000"/>
                </a:srgbClr>
              </a:outerShdw>
            </a:effectLst>
          </p:spPr>
        </p:pic>
      </p:grpSp>
      <p:sp>
        <p:nvSpPr>
          <p:cNvPr id="11" name="TextBox 10"/>
          <p:cNvSpPr txBox="1"/>
          <p:nvPr/>
        </p:nvSpPr>
        <p:spPr>
          <a:xfrm>
            <a:off x="346252" y="1749970"/>
            <a:ext cx="8568952" cy="2964914"/>
          </a:xfrm>
          <a:prstGeom prst="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marL="457200" indent="-457200">
              <a:lnSpc>
                <a:spcPts val="3200"/>
              </a:lnSpc>
              <a:spcBef>
                <a:spcPts val="0"/>
              </a:spcBef>
              <a:buClr>
                <a:srgbClr val="800000"/>
              </a:buClr>
              <a:buSzPct val="100000"/>
              <a:buFont typeface="+mj-lt"/>
              <a:buAutoNum type="arabicPeriod"/>
            </a:pPr>
            <a:r>
              <a:rPr lang="en-US" altLang="zh-CN" sz="2000" b="0" dirty="0" err="1"/>
              <a:t>Jinsong</a:t>
            </a:r>
            <a:r>
              <a:rPr lang="en-US" altLang="zh-CN" sz="2000" b="0" dirty="0"/>
              <a:t> Han, </a:t>
            </a:r>
            <a:r>
              <a:rPr lang="en-US" altLang="zh-CN" sz="2000" b="0" dirty="0" err="1"/>
              <a:t>Jizhong</a:t>
            </a:r>
            <a:r>
              <a:rPr lang="en-US" altLang="zh-CN" sz="2000" b="0" dirty="0"/>
              <a:t> Zhao, Open CPS Modeling Techniques, </a:t>
            </a:r>
            <a:r>
              <a:rPr lang="en-US" altLang="zh-CN" sz="2000" b="0" dirty="0">
                <a:solidFill>
                  <a:srgbClr val="FF0000"/>
                </a:solidFill>
              </a:rPr>
              <a:t>Third International Conference on Cyber-Physical Systems</a:t>
            </a:r>
            <a:r>
              <a:rPr lang="en-US" altLang="zh-CN" sz="2000" b="0" dirty="0"/>
              <a:t>, 2013.</a:t>
            </a:r>
            <a:endParaRPr lang="en-US" altLang="zh-CN" sz="2000" b="0" dirty="0"/>
          </a:p>
          <a:p>
            <a:pPr marL="457200" indent="-457200">
              <a:lnSpc>
                <a:spcPts val="3200"/>
              </a:lnSpc>
              <a:spcBef>
                <a:spcPts val="0"/>
              </a:spcBef>
              <a:buClr>
                <a:srgbClr val="800000"/>
              </a:buClr>
              <a:buSzPct val="100000"/>
              <a:buFont typeface="+mj-lt"/>
              <a:buAutoNum type="arabicPeriod"/>
            </a:pPr>
            <a:r>
              <a:rPr lang="en-US" altLang="zh-CN" sz="2000" b="0" dirty="0" err="1"/>
              <a:t>Jinsong</a:t>
            </a:r>
            <a:r>
              <a:rPr lang="en-US" altLang="zh-CN" sz="2000" b="0" dirty="0"/>
              <a:t> Han, </a:t>
            </a:r>
            <a:r>
              <a:rPr lang="en-US" altLang="zh-CN" sz="2000" b="0" dirty="0" err="1"/>
              <a:t>Jizhong</a:t>
            </a:r>
            <a:r>
              <a:rPr lang="en-US" altLang="zh-CN" sz="2000" b="0" dirty="0"/>
              <a:t> Zhao, The Consistency of Cyber-Physical Systems, </a:t>
            </a:r>
            <a:r>
              <a:rPr lang="en-US" altLang="zh-CN" sz="2000" b="0" dirty="0">
                <a:solidFill>
                  <a:srgbClr val="FF0000"/>
                </a:solidFill>
              </a:rPr>
              <a:t>Third International Conference on Cyber-Physical Systems</a:t>
            </a:r>
            <a:r>
              <a:rPr lang="en-US" altLang="zh-CN" sz="2000" b="0" dirty="0"/>
              <a:t>, 2013.</a:t>
            </a:r>
            <a:endParaRPr lang="en-US" altLang="zh-CN" sz="2000" b="0" dirty="0"/>
          </a:p>
          <a:p>
            <a:pPr marL="457200" lvl="0" indent="-457200">
              <a:lnSpc>
                <a:spcPts val="3200"/>
              </a:lnSpc>
              <a:spcBef>
                <a:spcPts val="0"/>
              </a:spcBef>
              <a:buClr>
                <a:srgbClr val="800000"/>
              </a:buClr>
              <a:buSzPct val="100000"/>
              <a:buFont typeface="+mj-lt"/>
              <a:buAutoNum type="arabicPeriod"/>
            </a:pPr>
            <a:r>
              <a:rPr lang="en-US" altLang="zh-CN" sz="2000" b="0" dirty="0"/>
              <a:t>Tracer: Fine-grained Trajectory Management for Logistics Systems with Computational RFID Tags, </a:t>
            </a:r>
            <a:r>
              <a:rPr lang="en-US" altLang="zh-CN" sz="2000" b="0" dirty="0">
                <a:solidFill>
                  <a:srgbClr val="FF0000"/>
                </a:solidFill>
              </a:rPr>
              <a:t>IFIP Networking</a:t>
            </a:r>
            <a:r>
              <a:rPr lang="en-US" altLang="zh-CN" sz="2000" b="0" dirty="0"/>
              <a:t>.</a:t>
            </a:r>
            <a:endParaRPr lang="zh-CN" altLang="zh-CN" sz="2000" b="0" dirty="0"/>
          </a:p>
          <a:p>
            <a:pPr marL="457200" lvl="0" indent="-457200">
              <a:lnSpc>
                <a:spcPts val="3200"/>
              </a:lnSpc>
              <a:spcBef>
                <a:spcPts val="0"/>
              </a:spcBef>
              <a:buClr>
                <a:srgbClr val="800000"/>
              </a:buClr>
              <a:buSzPct val="100000"/>
              <a:buFont typeface="+mj-lt"/>
              <a:buAutoNum type="arabicPeriod"/>
            </a:pPr>
            <a:r>
              <a:rPr lang="en-US" altLang="zh-CN" sz="2000" b="0" dirty="0"/>
              <a:t>Secure Control Ownership Transfer</a:t>
            </a:r>
            <a:r>
              <a:rPr lang="zh-CN" altLang="zh-CN" sz="2000" b="0" dirty="0"/>
              <a:t>，</a:t>
            </a:r>
            <a:r>
              <a:rPr lang="en-US" altLang="zh-CN" sz="2000" b="0" dirty="0">
                <a:solidFill>
                  <a:srgbClr val="FF0000"/>
                </a:solidFill>
              </a:rPr>
              <a:t>Ad Hoc and Sensor Wireless Networks</a:t>
            </a:r>
            <a:r>
              <a:rPr lang="en-US" altLang="zh-CN" sz="2000" b="0" dirty="0"/>
              <a:t>.</a:t>
            </a:r>
            <a:endParaRPr lang="zh-CN" altLang="zh-CN" sz="2000" b="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6"/>
          <p:cNvGrpSpPr/>
          <p:nvPr/>
        </p:nvGrpSpPr>
        <p:grpSpPr bwMode="auto">
          <a:xfrm>
            <a:off x="0" y="0"/>
            <a:ext cx="4211960" cy="530227"/>
            <a:chOff x="2957285" y="284387"/>
            <a:chExt cx="3274873" cy="529774"/>
          </a:xfrm>
          <a:solidFill>
            <a:srgbClr val="024C89"/>
          </a:solidFill>
        </p:grpSpPr>
        <p:sp>
          <p:nvSpPr>
            <p:cNvPr id="5" name="矩形 57"/>
            <p:cNvSpPr/>
            <p:nvPr/>
          </p:nvSpPr>
          <p:spPr>
            <a:xfrm>
              <a:off x="2957285" y="284389"/>
              <a:ext cx="310061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bg1"/>
                  </a:solidFill>
                  <a:latin typeface="Times New Roman" pitchFamily="18" charset="0"/>
                  <a:ea typeface="黑体" pitchFamily="49" charset="-122"/>
                  <a:sym typeface="Arial" pitchFamily="34" charset="0"/>
                </a:rPr>
                <a:t>标志性</a:t>
              </a:r>
              <a:r>
                <a:rPr lang="zh-CN" altLang="en-US" sz="2400" dirty="0" smtClean="0">
                  <a:solidFill>
                    <a:schemeClr val="bg1"/>
                  </a:solidFill>
                  <a:latin typeface="Times New Roman" pitchFamily="18" charset="0"/>
                  <a:ea typeface="黑体" pitchFamily="49" charset="-122"/>
                  <a:sym typeface="Arial" pitchFamily="34" charset="0"/>
                </a:rPr>
                <a:t>成果五： </a:t>
              </a:r>
              <a:r>
                <a:rPr lang="zh-CN" altLang="en-US" sz="2400" b="1" dirty="0" smtClean="0">
                  <a:solidFill>
                    <a:schemeClr val="bg1"/>
                  </a:solidFill>
                  <a:latin typeface="Times New Roman" pitchFamily="18" charset="0"/>
                  <a:ea typeface="黑体" pitchFamily="49" charset="-122"/>
                  <a:sym typeface="Arial" pitchFamily="34" charset="0"/>
                </a:rPr>
                <a:t>数据</a:t>
              </a:r>
              <a:r>
                <a:rPr lang="zh-CN" altLang="en-US" sz="2400" b="1" dirty="0">
                  <a:solidFill>
                    <a:schemeClr val="bg1"/>
                  </a:solidFill>
                  <a:latin typeface="Times New Roman" pitchFamily="18" charset="0"/>
                  <a:ea typeface="黑体" pitchFamily="49" charset="-122"/>
                  <a:sym typeface="Arial" pitchFamily="34" charset="0"/>
                </a:rPr>
                <a:t>清洗</a:t>
              </a:r>
              <a:endParaRPr lang="zh-CN" altLang="en-US" sz="2400" b="1" dirty="0">
                <a:solidFill>
                  <a:schemeClr val="bg1"/>
                </a:solidFill>
                <a:latin typeface="Times New Roman" pitchFamily="18" charset="0"/>
                <a:ea typeface="黑体" pitchFamily="49" charset="-122"/>
                <a:sym typeface="Arial" pitchFamily="34" charset="0"/>
              </a:endParaRPr>
            </a:p>
          </p:txBody>
        </p:sp>
        <p:sp>
          <p:nvSpPr>
            <p:cNvPr id="6" name="矩形 58"/>
            <p:cNvSpPr/>
            <p:nvPr/>
          </p:nvSpPr>
          <p:spPr>
            <a:xfrm>
              <a:off x="6117858" y="284387"/>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Times New Roman" pitchFamily="18" charset="0"/>
                <a:ea typeface="黑体" pitchFamily="49" charset="-122"/>
                <a:sym typeface="Arial" pitchFamily="34" charset="0"/>
              </a:endParaRPr>
            </a:p>
          </p:txBody>
        </p:sp>
      </p:grpSp>
      <p:sp>
        <p:nvSpPr>
          <p:cNvPr id="10" name="Rectangle 9"/>
          <p:cNvSpPr/>
          <p:nvPr/>
        </p:nvSpPr>
        <p:spPr>
          <a:xfrm>
            <a:off x="196028" y="5943600"/>
            <a:ext cx="983212" cy="769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rPr>
              <a:t>数据高熵</a:t>
            </a:r>
            <a:endParaRPr lang="zh-CN" altLang="en-US" sz="2400" dirty="0">
              <a:solidFill>
                <a:srgbClr val="FFFF00"/>
              </a:solidFill>
            </a:endParaRPr>
          </a:p>
        </p:txBody>
      </p:sp>
      <p:sp>
        <p:nvSpPr>
          <p:cNvPr id="11" name="Rectangle 10"/>
          <p:cNvSpPr/>
          <p:nvPr/>
        </p:nvSpPr>
        <p:spPr>
          <a:xfrm>
            <a:off x="198597" y="4058905"/>
            <a:ext cx="990600" cy="112777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rPr>
              <a:t>模态多样</a:t>
            </a:r>
            <a:endParaRPr lang="zh-CN" altLang="en-US" sz="2400" dirty="0">
              <a:solidFill>
                <a:srgbClr val="FFFF00"/>
              </a:solidFill>
            </a:endParaRPr>
          </a:p>
        </p:txBody>
      </p:sp>
      <p:sp>
        <p:nvSpPr>
          <p:cNvPr id="12" name="Rectangle 11"/>
          <p:cNvSpPr/>
          <p:nvPr/>
        </p:nvSpPr>
        <p:spPr>
          <a:xfrm>
            <a:off x="192996" y="5186676"/>
            <a:ext cx="993816" cy="75692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rPr>
              <a:t>错误共生</a:t>
            </a:r>
            <a:endParaRPr lang="zh-CN" altLang="en-US" sz="2400" dirty="0">
              <a:solidFill>
                <a:srgbClr val="FFFF00"/>
              </a:solidFill>
            </a:endParaRPr>
          </a:p>
        </p:txBody>
      </p:sp>
      <p:sp>
        <p:nvSpPr>
          <p:cNvPr id="14" name="Rectangle 13"/>
          <p:cNvSpPr/>
          <p:nvPr/>
        </p:nvSpPr>
        <p:spPr>
          <a:xfrm>
            <a:off x="1196369" y="4058904"/>
            <a:ext cx="3604231" cy="3759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itchFamily="49" charset="-122"/>
                <a:ea typeface="黑体" pitchFamily="49" charset="-122"/>
              </a:rPr>
              <a:t>基于正则表达式的序列清洗</a:t>
            </a:r>
            <a:endParaRPr lang="zh-CN" altLang="en-US" sz="2000" dirty="0">
              <a:solidFill>
                <a:schemeClr val="tx1"/>
              </a:solidFill>
              <a:latin typeface="黑体" pitchFamily="49" charset="-122"/>
              <a:ea typeface="黑体" pitchFamily="49" charset="-122"/>
            </a:endParaRPr>
          </a:p>
        </p:txBody>
      </p:sp>
      <p:sp>
        <p:nvSpPr>
          <p:cNvPr id="15" name="Rectangle 14"/>
          <p:cNvSpPr/>
          <p:nvPr/>
        </p:nvSpPr>
        <p:spPr>
          <a:xfrm>
            <a:off x="1189197" y="4434828"/>
            <a:ext cx="3611403" cy="3759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itchFamily="49" charset="-122"/>
                <a:ea typeface="黑体" pitchFamily="49" charset="-122"/>
              </a:rPr>
              <a:t>时序数据清洗</a:t>
            </a:r>
            <a:endParaRPr lang="zh-CN" altLang="en-US" sz="2000" dirty="0">
              <a:solidFill>
                <a:schemeClr val="tx1"/>
              </a:solidFill>
              <a:latin typeface="黑体" pitchFamily="49" charset="-122"/>
              <a:ea typeface="黑体" pitchFamily="49" charset="-122"/>
            </a:endParaRPr>
          </a:p>
        </p:txBody>
      </p:sp>
      <p:sp>
        <p:nvSpPr>
          <p:cNvPr id="16" name="Rectangle 15"/>
          <p:cNvSpPr/>
          <p:nvPr/>
        </p:nvSpPr>
        <p:spPr>
          <a:xfrm>
            <a:off x="1180678" y="5186676"/>
            <a:ext cx="3619922"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itchFamily="49" charset="-122"/>
                <a:ea typeface="黑体" pitchFamily="49" charset="-122"/>
              </a:rPr>
              <a:t>混合错误并行数据清洗系统</a:t>
            </a:r>
            <a:endParaRPr lang="zh-CN" altLang="en-US" sz="2000" dirty="0">
              <a:solidFill>
                <a:schemeClr val="tx1"/>
              </a:solidFill>
              <a:latin typeface="黑体" pitchFamily="49" charset="-122"/>
              <a:ea typeface="黑体" pitchFamily="49" charset="-122"/>
            </a:endParaRPr>
          </a:p>
        </p:txBody>
      </p:sp>
      <p:sp>
        <p:nvSpPr>
          <p:cNvPr id="17" name="Rectangle 16"/>
          <p:cNvSpPr/>
          <p:nvPr/>
        </p:nvSpPr>
        <p:spPr>
          <a:xfrm>
            <a:off x="1179240" y="5562600"/>
            <a:ext cx="362136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itchFamily="49" charset="-122"/>
                <a:ea typeface="黑体" pitchFamily="49" charset="-122"/>
              </a:rPr>
              <a:t>错误关联发现</a:t>
            </a:r>
            <a:endParaRPr lang="zh-CN" altLang="en-US" sz="2000" dirty="0">
              <a:solidFill>
                <a:schemeClr val="tx1"/>
              </a:solidFill>
              <a:latin typeface="黑体" pitchFamily="49" charset="-122"/>
              <a:ea typeface="黑体" pitchFamily="49" charset="-122"/>
            </a:endParaRPr>
          </a:p>
        </p:txBody>
      </p:sp>
      <p:sp>
        <p:nvSpPr>
          <p:cNvPr id="19" name="Rectangle 18"/>
          <p:cNvSpPr/>
          <p:nvPr/>
        </p:nvSpPr>
        <p:spPr>
          <a:xfrm>
            <a:off x="1204075" y="5943600"/>
            <a:ext cx="3596525" cy="3759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itchFamily="49" charset="-122"/>
                <a:ea typeface="黑体" pitchFamily="49" charset="-122"/>
              </a:rPr>
              <a:t>基于知识获取的数据清洗</a:t>
            </a:r>
            <a:endParaRPr lang="zh-CN" altLang="en-US" sz="2000" dirty="0">
              <a:solidFill>
                <a:schemeClr val="tx1"/>
              </a:solidFill>
              <a:latin typeface="黑体" pitchFamily="49" charset="-122"/>
              <a:ea typeface="黑体" pitchFamily="49" charset="-122"/>
            </a:endParaRPr>
          </a:p>
        </p:txBody>
      </p:sp>
      <p:sp>
        <p:nvSpPr>
          <p:cNvPr id="21" name="Rectangle 20"/>
          <p:cNvSpPr/>
          <p:nvPr/>
        </p:nvSpPr>
        <p:spPr>
          <a:xfrm>
            <a:off x="1204075" y="6319524"/>
            <a:ext cx="3596525" cy="393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itchFamily="49" charset="-122"/>
                <a:ea typeface="黑体" pitchFamily="49" charset="-122"/>
              </a:rPr>
              <a:t>多源协同数据清洗</a:t>
            </a:r>
            <a:endParaRPr lang="zh-CN" altLang="en-US" sz="2000" dirty="0">
              <a:solidFill>
                <a:schemeClr val="tx1"/>
              </a:solidFill>
              <a:latin typeface="黑体" pitchFamily="49" charset="-122"/>
              <a:ea typeface="黑体" pitchFamily="49" charset="-122"/>
            </a:endParaRPr>
          </a:p>
        </p:txBody>
      </p:sp>
      <p:sp>
        <p:nvSpPr>
          <p:cNvPr id="22" name="Rectangle 21"/>
          <p:cNvSpPr/>
          <p:nvPr/>
        </p:nvSpPr>
        <p:spPr>
          <a:xfrm>
            <a:off x="1199245" y="4810752"/>
            <a:ext cx="3601355" cy="3759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itchFamily="49" charset="-122"/>
                <a:ea typeface="黑体" pitchFamily="49" charset="-122"/>
              </a:rPr>
              <a:t>知识图谱清洗</a:t>
            </a:r>
            <a:endParaRPr lang="zh-CN" altLang="en-US" sz="2000" dirty="0">
              <a:solidFill>
                <a:schemeClr val="tx1"/>
              </a:solidFill>
              <a:latin typeface="黑体" pitchFamily="49" charset="-122"/>
              <a:ea typeface="黑体" pitchFamily="49" charset="-122"/>
            </a:endParaRPr>
          </a:p>
        </p:txBody>
      </p:sp>
      <p:pic>
        <p:nvPicPr>
          <p:cNvPr id="3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286" y="838753"/>
            <a:ext cx="8929872" cy="285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ounded Rectangle 33"/>
          <p:cNvSpPr/>
          <p:nvPr/>
        </p:nvSpPr>
        <p:spPr bwMode="auto">
          <a:xfrm>
            <a:off x="582101" y="2327070"/>
            <a:ext cx="7877060" cy="1117693"/>
          </a:xfrm>
          <a:prstGeom prst="roundRect">
            <a:avLst>
              <a:gd name="adj" fmla="val 8782"/>
            </a:avLst>
          </a:prstGeom>
          <a:noFill/>
          <a:ln w="50800"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5" name="TextBox 34"/>
          <p:cNvSpPr txBox="1"/>
          <p:nvPr/>
        </p:nvSpPr>
        <p:spPr>
          <a:xfrm>
            <a:off x="582101" y="3581953"/>
            <a:ext cx="6566053" cy="369332"/>
          </a:xfrm>
          <a:prstGeom prst="rect">
            <a:avLst/>
          </a:prstGeom>
          <a:noFill/>
        </p:spPr>
        <p:txBody>
          <a:bodyPr wrap="square" rtlCol="0">
            <a:spAutoFit/>
          </a:bodyPr>
          <a:lstStyle/>
          <a:p>
            <a:r>
              <a:rPr lang="zh-CN" altLang="en-US" sz="1800" b="1" dirty="0">
                <a:solidFill>
                  <a:srgbClr val="000066"/>
                </a:solidFill>
                <a:latin typeface="微软雅黑" pitchFamily="34" charset="-122"/>
                <a:ea typeface="微软雅黑" pitchFamily="34" charset="-122"/>
              </a:rPr>
              <a:t>基于实体识别的多模态数据统一清洗框架</a:t>
            </a:r>
            <a:endParaRPr lang="en-US" altLang="zh-CN" sz="1800" b="1" dirty="0">
              <a:solidFill>
                <a:srgbClr val="000066"/>
              </a:solidFill>
              <a:latin typeface="微软雅黑" pitchFamily="34" charset="-122"/>
              <a:ea typeface="微软雅黑" pitchFamily="34" charset="-122"/>
            </a:endParaRPr>
          </a:p>
        </p:txBody>
      </p:sp>
      <p:sp>
        <p:nvSpPr>
          <p:cNvPr id="36" name="TextBox 35"/>
          <p:cNvSpPr txBox="1"/>
          <p:nvPr/>
        </p:nvSpPr>
        <p:spPr>
          <a:xfrm>
            <a:off x="5001608" y="3576036"/>
            <a:ext cx="3518513" cy="369332"/>
          </a:xfrm>
          <a:prstGeom prst="rect">
            <a:avLst/>
          </a:prstGeom>
          <a:noFill/>
        </p:spPr>
        <p:txBody>
          <a:bodyPr wrap="square" rtlCol="0">
            <a:spAutoFit/>
          </a:bodyPr>
          <a:lstStyle/>
          <a:p>
            <a:r>
              <a:rPr lang="zh-CN" altLang="en-US" sz="1800" b="1" dirty="0">
                <a:solidFill>
                  <a:srgbClr val="000066"/>
                </a:solidFill>
                <a:latin typeface="微软雅黑" pitchFamily="34" charset="-122"/>
                <a:ea typeface="微软雅黑" pitchFamily="34" charset="-122"/>
              </a:rPr>
              <a:t>基于规范化流程的共生错误修正</a:t>
            </a:r>
            <a:endParaRPr lang="zh-CN" altLang="en-US" sz="1800" b="1" dirty="0">
              <a:solidFill>
                <a:srgbClr val="000066"/>
              </a:solidFill>
              <a:latin typeface="微软雅黑" pitchFamily="34" charset="-122"/>
              <a:ea typeface="微软雅黑" pitchFamily="34" charset="-122"/>
            </a:endParaRPr>
          </a:p>
        </p:txBody>
      </p:sp>
      <p:sp>
        <p:nvSpPr>
          <p:cNvPr id="37" name="Rounded Rectangle 36"/>
          <p:cNvSpPr/>
          <p:nvPr/>
        </p:nvSpPr>
        <p:spPr bwMode="auto">
          <a:xfrm>
            <a:off x="1100409" y="1014227"/>
            <a:ext cx="6521471" cy="1117693"/>
          </a:xfrm>
          <a:prstGeom prst="roundRect">
            <a:avLst>
              <a:gd name="adj" fmla="val 8782"/>
            </a:avLst>
          </a:prstGeom>
          <a:noFill/>
          <a:ln w="50800" cap="flat" cmpd="sng" algn="ctr">
            <a:solidFill>
              <a:srgbClr val="109830"/>
            </a:solid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38" name="TextBox 37"/>
          <p:cNvSpPr txBox="1"/>
          <p:nvPr/>
        </p:nvSpPr>
        <p:spPr>
          <a:xfrm>
            <a:off x="1100410" y="654087"/>
            <a:ext cx="3260734" cy="369332"/>
          </a:xfrm>
          <a:prstGeom prst="rect">
            <a:avLst/>
          </a:prstGeom>
          <a:noFill/>
        </p:spPr>
        <p:txBody>
          <a:bodyPr wrap="square" rtlCol="0">
            <a:spAutoFit/>
          </a:bodyPr>
          <a:lstStyle/>
          <a:p>
            <a:r>
              <a:rPr lang="zh-CN" altLang="en-US" sz="1800" b="1" dirty="0">
                <a:solidFill>
                  <a:srgbClr val="000066"/>
                </a:solidFill>
                <a:latin typeface="微软雅黑" pitchFamily="34" charset="-122"/>
                <a:ea typeface="微软雅黑" pitchFamily="34" charset="-122"/>
              </a:rPr>
              <a:t>基于融合智能的高熵数据修复</a:t>
            </a:r>
            <a:endParaRPr lang="zh-CN" altLang="en-US" sz="1800" b="1" dirty="0">
              <a:solidFill>
                <a:srgbClr val="000066"/>
              </a:solidFill>
              <a:latin typeface="微软雅黑" pitchFamily="34" charset="-122"/>
              <a:ea typeface="微软雅黑" pitchFamily="34" charset="-122"/>
            </a:endParaRPr>
          </a:p>
        </p:txBody>
      </p:sp>
      <p:sp>
        <p:nvSpPr>
          <p:cNvPr id="39" name="Rounded Rectangle 38"/>
          <p:cNvSpPr/>
          <p:nvPr/>
        </p:nvSpPr>
        <p:spPr bwMode="auto">
          <a:xfrm>
            <a:off x="734501" y="2479471"/>
            <a:ext cx="1996276" cy="760960"/>
          </a:xfrm>
          <a:prstGeom prst="roundRect">
            <a:avLst>
              <a:gd name="adj" fmla="val 8782"/>
            </a:avLst>
          </a:prstGeom>
          <a:noFill/>
          <a:ln w="50800"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40" name="Rounded Rectangle 39"/>
          <p:cNvSpPr/>
          <p:nvPr/>
        </p:nvSpPr>
        <p:spPr bwMode="auto">
          <a:xfrm>
            <a:off x="2784281" y="2479471"/>
            <a:ext cx="5617960" cy="760960"/>
          </a:xfrm>
          <a:prstGeom prst="roundRect">
            <a:avLst>
              <a:gd name="adj" fmla="val 8782"/>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no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41" name="Rectangle 40"/>
          <p:cNvSpPr/>
          <p:nvPr/>
        </p:nvSpPr>
        <p:spPr bwMode="auto">
          <a:xfrm>
            <a:off x="50979" y="838753"/>
            <a:ext cx="137161" cy="2743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sp>
        <p:nvSpPr>
          <p:cNvPr id="42" name="Rectangle 41"/>
          <p:cNvSpPr/>
          <p:nvPr/>
        </p:nvSpPr>
        <p:spPr bwMode="auto">
          <a:xfrm>
            <a:off x="8876757" y="760320"/>
            <a:ext cx="141401" cy="29318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spAutoFit/>
          </a:bodyPr>
          <a:lstStyle/>
          <a:p>
            <a:pPr marL="0" marR="0" indent="0" algn="l" defTabSz="914400" rtl="0" eaLnBrk="1" fontAlgn="base" latinLnBrk="0" hangingPunct="1">
              <a:spcBef>
                <a:spcPct val="0"/>
              </a:spcBef>
              <a:spcAft>
                <a:spcPct val="0"/>
              </a:spcAft>
              <a:buClrTx/>
              <a:buSzTx/>
              <a:buFontTx/>
              <a:buNone/>
            </a:pPr>
            <a:endParaRPr kumimoji="0" lang="zh-CN" altLang="en-US" sz="2200" b="0" i="0" u="none" strike="noStrike" cap="none" normalizeH="0" baseline="0">
              <a:ln>
                <a:noFill/>
              </a:ln>
              <a:solidFill>
                <a:schemeClr val="tx1"/>
              </a:solidFill>
              <a:effectLst/>
              <a:latin typeface="楷体_GB2312" pitchFamily="49" charset="-122"/>
              <a:ea typeface="楷体_GB2312" pitchFamily="49" charset="-122"/>
            </a:endParaRPr>
          </a:p>
        </p:txBody>
      </p:sp>
      <p:pic>
        <p:nvPicPr>
          <p:cNvPr id="43"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98" y="3973481"/>
            <a:ext cx="1838606" cy="1181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8861" y="3978352"/>
            <a:ext cx="1799297" cy="124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9913" y="5377175"/>
            <a:ext cx="2636782" cy="1191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37" grpId="0" animBg="1"/>
      <p:bldP spid="38" grpId="0"/>
      <p:bldP spid="39" grpId="0" animBg="1"/>
      <p:bldP spid="4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6"/>
          <p:cNvGrpSpPr/>
          <p:nvPr/>
        </p:nvGrpSpPr>
        <p:grpSpPr bwMode="auto">
          <a:xfrm>
            <a:off x="0" y="141287"/>
            <a:ext cx="5940152" cy="530227"/>
            <a:chOff x="2957285" y="284387"/>
            <a:chExt cx="3274873" cy="529774"/>
          </a:xfrm>
          <a:solidFill>
            <a:srgbClr val="024C89"/>
          </a:solidFill>
        </p:grpSpPr>
        <p:sp>
          <p:nvSpPr>
            <p:cNvPr id="5" name="矩形 57"/>
            <p:cNvSpPr/>
            <p:nvPr/>
          </p:nvSpPr>
          <p:spPr>
            <a:xfrm>
              <a:off x="2957285" y="284389"/>
              <a:ext cx="310061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bg1"/>
                  </a:solidFill>
                  <a:latin typeface="Times New Roman" pitchFamily="18" charset="0"/>
                  <a:ea typeface="黑体" pitchFamily="49" charset="-122"/>
                  <a:sym typeface="Arial" pitchFamily="34" charset="0"/>
                </a:rPr>
                <a:t>标志性</a:t>
              </a:r>
              <a:r>
                <a:rPr lang="zh-CN" altLang="en-US" sz="2400" dirty="0" smtClean="0">
                  <a:solidFill>
                    <a:schemeClr val="bg1"/>
                  </a:solidFill>
                  <a:latin typeface="Times New Roman" pitchFamily="18" charset="0"/>
                  <a:ea typeface="黑体" pitchFamily="49" charset="-122"/>
                  <a:sym typeface="Arial" pitchFamily="34" charset="0"/>
                </a:rPr>
                <a:t>成果六：</a:t>
              </a:r>
              <a:r>
                <a:rPr lang="zh-CN" altLang="en-US" sz="2400" b="1" dirty="0" smtClean="0">
                  <a:solidFill>
                    <a:schemeClr val="bg1"/>
                  </a:solidFill>
                  <a:latin typeface="Times New Roman" pitchFamily="18" charset="0"/>
                  <a:ea typeface="黑体" pitchFamily="49" charset="-122"/>
                  <a:sym typeface="Arial" pitchFamily="34" charset="0"/>
                </a:rPr>
                <a:t>大</a:t>
              </a:r>
              <a:r>
                <a:rPr lang="zh-CN" altLang="en-US" sz="2400" b="1" dirty="0">
                  <a:solidFill>
                    <a:schemeClr val="bg1"/>
                  </a:solidFill>
                  <a:latin typeface="Times New Roman" pitchFamily="18" charset="0"/>
                  <a:ea typeface="黑体" pitchFamily="49" charset="-122"/>
                  <a:sym typeface="Arial" pitchFamily="34" charset="0"/>
                </a:rPr>
                <a:t>数据分析算法与应用</a:t>
              </a:r>
              <a:endParaRPr lang="zh-CN" altLang="en-US" sz="2400" b="1" dirty="0">
                <a:solidFill>
                  <a:schemeClr val="bg1"/>
                </a:solidFill>
                <a:latin typeface="Times New Roman" pitchFamily="18" charset="0"/>
                <a:ea typeface="黑体" pitchFamily="49" charset="-122"/>
                <a:sym typeface="Arial" pitchFamily="34" charset="0"/>
              </a:endParaRPr>
            </a:p>
          </p:txBody>
        </p:sp>
        <p:sp>
          <p:nvSpPr>
            <p:cNvPr id="6" name="矩形 58"/>
            <p:cNvSpPr/>
            <p:nvPr/>
          </p:nvSpPr>
          <p:spPr>
            <a:xfrm>
              <a:off x="6117858" y="284387"/>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Times New Roman" pitchFamily="18" charset="0"/>
                <a:ea typeface="黑体" pitchFamily="49" charset="-122"/>
                <a:sym typeface="Arial" pitchFamily="34" charset="0"/>
              </a:endParaRPr>
            </a:p>
          </p:txBody>
        </p:sp>
      </p:grpSp>
      <p:cxnSp>
        <p:nvCxnSpPr>
          <p:cNvPr id="7" name="直接连接符 60"/>
          <p:cNvCxnSpPr/>
          <p:nvPr/>
        </p:nvCxnSpPr>
        <p:spPr>
          <a:xfrm>
            <a:off x="0" y="685800"/>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4800" y="914400"/>
            <a:ext cx="5201232"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567019" y="2345386"/>
            <a:ext cx="1107996" cy="369332"/>
          </a:xfrm>
          <a:prstGeom prst="rect">
            <a:avLst/>
          </a:prstGeom>
        </p:spPr>
        <p:txBody>
          <a:bodyPr wrap="none">
            <a:spAutoFit/>
          </a:bodyPr>
          <a:lstStyle/>
          <a:p>
            <a:r>
              <a:rPr lang="zh-CN" altLang="en-US" dirty="0">
                <a:latin typeface="微软雅黑" pitchFamily="34" charset="-122"/>
                <a:ea typeface="微软雅黑" pitchFamily="34" charset="-122"/>
              </a:rPr>
              <a:t>智慧健康</a:t>
            </a:r>
            <a:endParaRPr lang="zh-CN" altLang="en-US" dirty="0">
              <a:latin typeface="微软雅黑" pitchFamily="34" charset="-122"/>
              <a:ea typeface="微软雅黑" pitchFamily="34" charset="-122"/>
            </a:endParaRPr>
          </a:p>
        </p:txBody>
      </p:sp>
      <p:sp>
        <p:nvSpPr>
          <p:cNvPr id="60" name="Rectangle 59"/>
          <p:cNvSpPr/>
          <p:nvPr/>
        </p:nvSpPr>
        <p:spPr>
          <a:xfrm>
            <a:off x="5599590" y="685800"/>
            <a:ext cx="1107996" cy="369332"/>
          </a:xfrm>
          <a:prstGeom prst="rect">
            <a:avLst/>
          </a:prstGeom>
        </p:spPr>
        <p:txBody>
          <a:bodyPr wrap="none">
            <a:spAutoFit/>
          </a:bodyPr>
          <a:lstStyle/>
          <a:p>
            <a:r>
              <a:rPr lang="zh-CN" altLang="en-US" dirty="0">
                <a:latin typeface="微软雅黑" pitchFamily="34" charset="-122"/>
                <a:ea typeface="微软雅黑" pitchFamily="34" charset="-122"/>
              </a:rPr>
              <a:t>智能制造</a:t>
            </a:r>
            <a:endParaRPr lang="zh-CN" altLang="en-US" dirty="0">
              <a:latin typeface="微软雅黑" pitchFamily="34" charset="-122"/>
              <a:ea typeface="微软雅黑" pitchFamily="34" charset="-122"/>
            </a:endParaRPr>
          </a:p>
        </p:txBody>
      </p:sp>
      <p:sp>
        <p:nvSpPr>
          <p:cNvPr id="61" name="Rectangle 60"/>
          <p:cNvSpPr/>
          <p:nvPr/>
        </p:nvSpPr>
        <p:spPr>
          <a:xfrm>
            <a:off x="5599590" y="4375666"/>
            <a:ext cx="1107996" cy="369332"/>
          </a:xfrm>
          <a:prstGeom prst="rect">
            <a:avLst/>
          </a:prstGeom>
        </p:spPr>
        <p:txBody>
          <a:bodyPr wrap="none">
            <a:spAutoFit/>
          </a:bodyPr>
          <a:lstStyle/>
          <a:p>
            <a:r>
              <a:rPr lang="zh-CN" altLang="en-US" dirty="0">
                <a:latin typeface="微软雅黑" pitchFamily="34" charset="-122"/>
                <a:ea typeface="微软雅黑" pitchFamily="34" charset="-122"/>
              </a:rPr>
              <a:t>智慧教育</a:t>
            </a:r>
            <a:endParaRPr lang="zh-CN" altLang="en-US" dirty="0">
              <a:latin typeface="微软雅黑" pitchFamily="34" charset="-122"/>
              <a:ea typeface="微软雅黑" pitchFamily="34" charset="-122"/>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590" y="2895600"/>
            <a:ext cx="2779434"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4677" y="1219200"/>
            <a:ext cx="1652183"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图片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227617"/>
            <a:ext cx="1143000" cy="95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图片 18"/>
          <p:cNvPicPr>
            <a:picLocks noChangeAspect="1"/>
          </p:cNvPicPr>
          <p:nvPr/>
        </p:nvPicPr>
        <p:blipFill>
          <a:blip r:embed="rId5"/>
          <a:stretch>
            <a:fillRect/>
          </a:stretch>
        </p:blipFill>
        <p:spPr>
          <a:xfrm>
            <a:off x="5730446" y="4817368"/>
            <a:ext cx="2648578" cy="1676860"/>
          </a:xfrm>
          <a:prstGeom prst="rect">
            <a:avLst/>
          </a:prstGeom>
        </p:spPr>
      </p:pic>
      <p:sp>
        <p:nvSpPr>
          <p:cNvPr id="3" name="TextBox 2"/>
          <p:cNvSpPr txBox="1"/>
          <p:nvPr/>
        </p:nvSpPr>
        <p:spPr>
          <a:xfrm>
            <a:off x="199316" y="4052500"/>
            <a:ext cx="4576894" cy="2554545"/>
          </a:xfrm>
          <a:prstGeom prst="rect">
            <a:avLst/>
          </a:prstGeom>
          <a:noFill/>
        </p:spPr>
        <p:txBody>
          <a:bodyPr wrap="none" rtlCol="0">
            <a:spAutoFit/>
          </a:bodyPr>
          <a:lstStyle/>
          <a:p>
            <a:pPr marL="285750" indent="-285750">
              <a:buFont typeface="Wingdings" pitchFamily="2" charset="2"/>
              <a:buChar char="Ø"/>
            </a:pPr>
            <a:r>
              <a:rPr lang="zh-CN" altLang="en-US" sz="1600" dirty="0">
                <a:latin typeface="Arial" pitchFamily="34" charset="0"/>
                <a:ea typeface="微软雅黑" pitchFamily="34" charset="-122"/>
                <a:sym typeface="Arial" pitchFamily="34" charset="0"/>
              </a:rPr>
              <a:t>大数据上基于杠杆的高精度近似聚集算法</a:t>
            </a:r>
            <a:endParaRPr lang="en-US" altLang="zh-CN" sz="1600" dirty="0">
              <a:latin typeface="Arial" pitchFamily="34" charset="0"/>
              <a:ea typeface="微软雅黑" pitchFamily="34" charset="-122"/>
              <a:sym typeface="Arial" pitchFamily="34" charset="0"/>
            </a:endParaRPr>
          </a:p>
          <a:p>
            <a:pPr marL="285750" indent="-285750">
              <a:buFont typeface="Wingdings" pitchFamily="2" charset="2"/>
              <a:buChar char="Ø"/>
            </a:pPr>
            <a:r>
              <a:rPr lang="zh-CN" altLang="en-US" sz="1600" dirty="0">
                <a:latin typeface="Arial" pitchFamily="34" charset="0"/>
                <a:ea typeface="微软雅黑" pitchFamily="34" charset="-122"/>
                <a:sym typeface="Arial" pitchFamily="34" charset="0"/>
              </a:rPr>
              <a:t>基于集合的时间序列近似匹配算法</a:t>
            </a:r>
            <a:endParaRPr lang="zh-CN" altLang="en-US" sz="1600" dirty="0">
              <a:latin typeface="Arial" pitchFamily="34" charset="0"/>
              <a:ea typeface="微软雅黑" pitchFamily="34" charset="-122"/>
              <a:sym typeface="Arial" pitchFamily="34" charset="0"/>
            </a:endParaRPr>
          </a:p>
          <a:p>
            <a:pPr marL="285750" indent="-285750">
              <a:buFont typeface="Wingdings" pitchFamily="2" charset="2"/>
              <a:buChar char="Ø"/>
            </a:pPr>
            <a:r>
              <a:rPr lang="zh-CN" altLang="en-US" sz="1600" dirty="0">
                <a:latin typeface="Arial" pitchFamily="34" charset="0"/>
                <a:ea typeface="微软雅黑" pitchFamily="34" charset="-122"/>
                <a:sym typeface="Arial" pitchFamily="34" charset="0"/>
              </a:rPr>
              <a:t>基于抽样的近似分析算法</a:t>
            </a:r>
            <a:endParaRPr lang="en-US" altLang="zh-CN" sz="1600" dirty="0">
              <a:latin typeface="Arial" pitchFamily="34" charset="0"/>
              <a:ea typeface="微软雅黑" pitchFamily="34" charset="-122"/>
              <a:sym typeface="Arial" pitchFamily="34" charset="0"/>
            </a:endParaRPr>
          </a:p>
          <a:p>
            <a:pPr marL="285750" indent="-285750">
              <a:buFont typeface="Wingdings" pitchFamily="2" charset="2"/>
              <a:buChar char="Ø"/>
            </a:pPr>
            <a:r>
              <a:rPr lang="zh-CN" altLang="en-US" sz="1600" dirty="0">
                <a:latin typeface="Arial" pitchFamily="34" charset="0"/>
                <a:ea typeface="微软雅黑" pitchFamily="34" charset="-122"/>
                <a:sym typeface="Arial" pitchFamily="34" charset="0"/>
              </a:rPr>
              <a:t>基于深度神经网络的时间序列分析算法</a:t>
            </a:r>
            <a:endParaRPr lang="en-US" altLang="zh-CN" sz="1600" dirty="0">
              <a:latin typeface="Arial" pitchFamily="34" charset="0"/>
              <a:ea typeface="微软雅黑" pitchFamily="34" charset="-122"/>
              <a:sym typeface="Arial" pitchFamily="34" charset="0"/>
            </a:endParaRPr>
          </a:p>
          <a:p>
            <a:pPr marL="285750" indent="-285750">
              <a:buFont typeface="Wingdings" pitchFamily="2" charset="2"/>
              <a:buChar char="Ø"/>
            </a:pPr>
            <a:r>
              <a:rPr lang="zh-CN" altLang="en-US" sz="1600" dirty="0">
                <a:latin typeface="Arial" pitchFamily="34" charset="0"/>
                <a:ea typeface="微软雅黑" pitchFamily="34" charset="-122"/>
                <a:sym typeface="Arial" pitchFamily="34" charset="0"/>
              </a:rPr>
              <a:t>基于动态组合模型的增量学习算法</a:t>
            </a:r>
            <a:endParaRPr lang="zh-CN" altLang="en-US" sz="1600" dirty="0">
              <a:latin typeface="Arial" pitchFamily="34" charset="0"/>
              <a:ea typeface="微软雅黑" pitchFamily="34" charset="-122"/>
              <a:sym typeface="Arial" pitchFamily="34" charset="0"/>
            </a:endParaRPr>
          </a:p>
          <a:p>
            <a:pPr marL="285750" indent="-285750">
              <a:buFont typeface="Wingdings" pitchFamily="2" charset="2"/>
              <a:buChar char="Ø"/>
            </a:pPr>
            <a:r>
              <a:rPr lang="zh-CN" altLang="en-US" sz="1600" dirty="0">
                <a:latin typeface="Arial" pitchFamily="34" charset="0"/>
                <a:ea typeface="微软雅黑" pitchFamily="34" charset="-122"/>
                <a:sym typeface="Arial" pitchFamily="34" charset="0"/>
              </a:rPr>
              <a:t>同步</a:t>
            </a:r>
            <a:r>
              <a:rPr lang="en-US" altLang="zh-CN" sz="1600" dirty="0">
                <a:latin typeface="Arial" pitchFamily="34" charset="0"/>
                <a:ea typeface="微软雅黑" pitchFamily="34" charset="-122"/>
                <a:sym typeface="Arial" pitchFamily="34" charset="0"/>
              </a:rPr>
              <a:t>-</a:t>
            </a:r>
            <a:r>
              <a:rPr lang="zh-CN" altLang="en-US" sz="1600" dirty="0">
                <a:latin typeface="Arial" pitchFamily="34" charset="0"/>
                <a:ea typeface="微软雅黑" pitchFamily="34" charset="-122"/>
                <a:sym typeface="Arial" pitchFamily="34" charset="0"/>
              </a:rPr>
              <a:t>异步结合的分布式分析中迭代优化算法</a:t>
            </a:r>
            <a:endParaRPr lang="en-US" altLang="zh-CN" sz="1600" dirty="0">
              <a:latin typeface="Arial" pitchFamily="34" charset="0"/>
              <a:ea typeface="微软雅黑" pitchFamily="34" charset="-122"/>
              <a:sym typeface="Arial" pitchFamily="34" charset="0"/>
            </a:endParaRPr>
          </a:p>
          <a:p>
            <a:pPr marL="285750" indent="-285750">
              <a:buFont typeface="Wingdings" pitchFamily="2" charset="2"/>
              <a:buChar char="Ø"/>
            </a:pPr>
            <a:r>
              <a:rPr lang="zh-CN" altLang="en-US" sz="1600" dirty="0">
                <a:latin typeface="Arial" pitchFamily="34" charset="0"/>
                <a:ea typeface="微软雅黑" pitchFamily="34" charset="-122"/>
                <a:sym typeface="Arial" pitchFamily="34" charset="0"/>
              </a:rPr>
              <a:t>基于算式依赖图的复杂算式并行计算优化算法</a:t>
            </a:r>
            <a:endParaRPr lang="zh-CN" altLang="en-US" sz="1600" dirty="0">
              <a:latin typeface="Arial" pitchFamily="34" charset="0"/>
              <a:ea typeface="微软雅黑" pitchFamily="34" charset="-122"/>
              <a:sym typeface="Arial" pitchFamily="34" charset="0"/>
            </a:endParaRPr>
          </a:p>
          <a:p>
            <a:pPr marL="285750" indent="-285750">
              <a:buFont typeface="Wingdings" pitchFamily="2" charset="2"/>
              <a:buChar char="Ø"/>
            </a:pPr>
            <a:r>
              <a:rPr lang="zh-CN" altLang="en-US" sz="1600" dirty="0">
                <a:latin typeface="Arial" pitchFamily="34" charset="0"/>
                <a:ea typeface="微软雅黑" pitchFamily="34" charset="-122"/>
                <a:sym typeface="Arial" pitchFamily="34" charset="0"/>
              </a:rPr>
              <a:t>劣质数据上代价敏感决策树</a:t>
            </a:r>
            <a:endParaRPr lang="en-US" altLang="zh-CN" sz="1600" dirty="0">
              <a:latin typeface="Arial" pitchFamily="34" charset="0"/>
              <a:ea typeface="微软雅黑" pitchFamily="34" charset="-122"/>
              <a:sym typeface="Arial" pitchFamily="34" charset="0"/>
            </a:endParaRPr>
          </a:p>
          <a:p>
            <a:pPr marL="285750" indent="-285750">
              <a:buFont typeface="Wingdings" pitchFamily="2" charset="2"/>
              <a:buChar char="Ø"/>
            </a:pPr>
            <a:r>
              <a:rPr lang="zh-CN" altLang="en-US" sz="1600" dirty="0">
                <a:latin typeface="Arial" pitchFamily="34" charset="0"/>
                <a:ea typeface="微软雅黑" pitchFamily="34" charset="-122"/>
                <a:sym typeface="Arial" pitchFamily="34" charset="0"/>
              </a:rPr>
              <a:t>基于视图的不完整数据分类算法</a:t>
            </a:r>
            <a:endParaRPr lang="en-US" altLang="zh-CN" sz="1600" dirty="0">
              <a:latin typeface="Arial" pitchFamily="34" charset="0"/>
              <a:ea typeface="微软雅黑" pitchFamily="34" charset="-122"/>
              <a:sym typeface="Arial" pitchFamily="34" charset="0"/>
            </a:endParaRPr>
          </a:p>
          <a:p>
            <a:pPr marL="285750" indent="-285750">
              <a:buFont typeface="Wingdings" pitchFamily="2" charset="2"/>
              <a:buChar char="Ø"/>
            </a:pPr>
            <a:r>
              <a:rPr lang="zh-CN" altLang="en-US" sz="1600" dirty="0">
                <a:latin typeface="Arial" pitchFamily="34" charset="0"/>
                <a:ea typeface="微软雅黑" pitchFamily="34" charset="-122"/>
              </a:rPr>
              <a:t>基于动态符号分析的异常检测</a:t>
            </a:r>
            <a:endParaRPr lang="zh-CN" altLang="en-US" sz="1600" dirty="0">
              <a:latin typeface="Arial" pitchFamily="34" charset="0"/>
              <a:ea typeface="微软雅黑" pitchFamily="34" charset="-122"/>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6"/>
          <p:cNvGrpSpPr/>
          <p:nvPr/>
        </p:nvGrpSpPr>
        <p:grpSpPr bwMode="auto">
          <a:xfrm>
            <a:off x="0" y="141287"/>
            <a:ext cx="6012160" cy="530227"/>
            <a:chOff x="2957285" y="284387"/>
            <a:chExt cx="3274873" cy="529774"/>
          </a:xfrm>
          <a:solidFill>
            <a:srgbClr val="024C89"/>
          </a:solidFill>
        </p:grpSpPr>
        <p:sp>
          <p:nvSpPr>
            <p:cNvPr id="5" name="矩形 57"/>
            <p:cNvSpPr/>
            <p:nvPr/>
          </p:nvSpPr>
          <p:spPr>
            <a:xfrm>
              <a:off x="2957285" y="284389"/>
              <a:ext cx="310061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bg1"/>
                  </a:solidFill>
                  <a:latin typeface="Times New Roman" pitchFamily="18" charset="0"/>
                  <a:ea typeface="黑体" pitchFamily="49" charset="-122"/>
                  <a:sym typeface="Arial" pitchFamily="34" charset="0"/>
                </a:rPr>
                <a:t>标志性</a:t>
              </a:r>
              <a:r>
                <a:rPr lang="zh-CN" altLang="en-US" sz="2400" dirty="0" smtClean="0">
                  <a:solidFill>
                    <a:schemeClr val="bg1"/>
                  </a:solidFill>
                  <a:latin typeface="Times New Roman" pitchFamily="18" charset="0"/>
                  <a:ea typeface="黑体" pitchFamily="49" charset="-122"/>
                  <a:sym typeface="Arial" pitchFamily="34" charset="0"/>
                </a:rPr>
                <a:t>成果七：</a:t>
              </a:r>
              <a:r>
                <a:rPr lang="zh-CN" altLang="en-US" sz="2400" b="1" dirty="0" smtClean="0">
                  <a:solidFill>
                    <a:schemeClr val="bg1"/>
                  </a:solidFill>
                  <a:latin typeface="Times New Roman" pitchFamily="18" charset="0"/>
                  <a:ea typeface="黑体" pitchFamily="49" charset="-122"/>
                  <a:sym typeface="Arial" pitchFamily="34" charset="0"/>
                </a:rPr>
                <a:t>大</a:t>
              </a:r>
              <a:r>
                <a:rPr lang="zh-CN" altLang="en-US" sz="2400" b="1" dirty="0">
                  <a:solidFill>
                    <a:schemeClr val="bg1"/>
                  </a:solidFill>
                  <a:latin typeface="Times New Roman" pitchFamily="18" charset="0"/>
                  <a:ea typeface="黑体" pitchFamily="49" charset="-122"/>
                  <a:sym typeface="Arial" pitchFamily="34" charset="0"/>
                </a:rPr>
                <a:t>数据计算支撑平台</a:t>
              </a:r>
              <a:endParaRPr lang="zh-CN" altLang="en-US" sz="2400" b="1" dirty="0">
                <a:solidFill>
                  <a:schemeClr val="bg1"/>
                </a:solidFill>
                <a:latin typeface="Times New Roman" pitchFamily="18" charset="0"/>
                <a:ea typeface="黑体" pitchFamily="49" charset="-122"/>
                <a:sym typeface="Arial" pitchFamily="34" charset="0"/>
              </a:endParaRPr>
            </a:p>
          </p:txBody>
        </p:sp>
        <p:sp>
          <p:nvSpPr>
            <p:cNvPr id="6" name="矩形 58"/>
            <p:cNvSpPr/>
            <p:nvPr/>
          </p:nvSpPr>
          <p:spPr>
            <a:xfrm>
              <a:off x="6117858" y="284387"/>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Times New Roman" pitchFamily="18" charset="0"/>
                <a:ea typeface="黑体" pitchFamily="49" charset="-122"/>
                <a:sym typeface="Arial" pitchFamily="34" charset="0"/>
              </a:endParaRPr>
            </a:p>
          </p:txBody>
        </p:sp>
      </p:grpSp>
      <p:cxnSp>
        <p:nvCxnSpPr>
          <p:cNvPr id="7" name="直接连接符 60"/>
          <p:cNvCxnSpPr/>
          <p:nvPr/>
        </p:nvCxnSpPr>
        <p:spPr>
          <a:xfrm>
            <a:off x="0" y="685800"/>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4832383" y="1329890"/>
            <a:ext cx="2723823" cy="369332"/>
          </a:xfrm>
          <a:prstGeom prst="rect">
            <a:avLst/>
          </a:prstGeom>
        </p:spPr>
        <p:txBody>
          <a:bodyPr wrap="none">
            <a:spAutoFit/>
          </a:bodyPr>
          <a:lstStyle/>
          <a:p>
            <a:r>
              <a:rPr lang="zh-CN" altLang="en-US" dirty="0">
                <a:latin typeface="微软雅黑" pitchFamily="34" charset="-122"/>
                <a:ea typeface="微软雅黑" pitchFamily="34" charset="-122"/>
              </a:rPr>
              <a:t>大数据计算系统智能调优</a:t>
            </a:r>
            <a:endParaRPr lang="zh-CN" altLang="en-US" dirty="0">
              <a:latin typeface="微软雅黑" pitchFamily="34" charset="-122"/>
              <a:ea typeface="微软雅黑" pitchFamily="34" charset="-122"/>
            </a:endParaRPr>
          </a:p>
        </p:txBody>
      </p:sp>
      <p:pic>
        <p:nvPicPr>
          <p:cNvPr id="307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700808"/>
            <a:ext cx="4879975" cy="247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215336" y="1180077"/>
            <a:ext cx="2723823" cy="369332"/>
          </a:xfrm>
          <a:prstGeom prst="rect">
            <a:avLst/>
          </a:prstGeom>
        </p:spPr>
        <p:txBody>
          <a:bodyPr wrap="none">
            <a:spAutoFit/>
          </a:bodyPr>
          <a:lstStyle/>
          <a:p>
            <a:r>
              <a:rPr lang="zh-CN" altLang="en-US" dirty="0">
                <a:latin typeface="微软雅黑" pitchFamily="34" charset="-122"/>
                <a:ea typeface="微软雅黑" pitchFamily="34" charset="-122"/>
              </a:rPr>
              <a:t>大数据计算系统智能监控</a:t>
            </a:r>
            <a:endParaRPr lang="zh-CN" altLang="en-US" dirty="0">
              <a:latin typeface="微软雅黑" pitchFamily="34" charset="-122"/>
              <a:ea typeface="微软雅黑" pitchFamily="34" charset="-122"/>
            </a:endParaRP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4987" y="1844594"/>
            <a:ext cx="4191831" cy="218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6"/>
          <p:cNvGrpSpPr/>
          <p:nvPr/>
        </p:nvGrpSpPr>
        <p:grpSpPr bwMode="auto">
          <a:xfrm>
            <a:off x="-1" y="269873"/>
            <a:ext cx="5220073" cy="530227"/>
            <a:chOff x="2957285" y="284387"/>
            <a:chExt cx="3274873" cy="529774"/>
          </a:xfrm>
          <a:solidFill>
            <a:srgbClr val="024C89"/>
          </a:solidFill>
        </p:grpSpPr>
        <p:sp>
          <p:nvSpPr>
            <p:cNvPr id="5" name="矩形 57"/>
            <p:cNvSpPr/>
            <p:nvPr/>
          </p:nvSpPr>
          <p:spPr>
            <a:xfrm>
              <a:off x="2957285" y="284389"/>
              <a:ext cx="310061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bg1"/>
                  </a:solidFill>
                  <a:latin typeface="Times New Roman" pitchFamily="18" charset="0"/>
                  <a:ea typeface="黑体" pitchFamily="49" charset="-122"/>
                  <a:sym typeface="Arial" pitchFamily="34" charset="0"/>
                </a:rPr>
                <a:t>标志性</a:t>
              </a:r>
              <a:r>
                <a:rPr lang="zh-CN" altLang="en-US" sz="2400" dirty="0" smtClean="0">
                  <a:solidFill>
                    <a:schemeClr val="bg1"/>
                  </a:solidFill>
                  <a:latin typeface="Times New Roman" pitchFamily="18" charset="0"/>
                  <a:ea typeface="黑体" pitchFamily="49" charset="-122"/>
                  <a:sym typeface="Arial" pitchFamily="34" charset="0"/>
                </a:rPr>
                <a:t>成果八：</a:t>
              </a:r>
              <a:r>
                <a:rPr lang="zh-CN" altLang="en-US" sz="2400" b="1" dirty="0" smtClean="0">
                  <a:solidFill>
                    <a:schemeClr val="bg1"/>
                  </a:solidFill>
                  <a:latin typeface="Times New Roman" pitchFamily="18" charset="0"/>
                  <a:ea typeface="黑体" pitchFamily="49" charset="-122"/>
                  <a:sym typeface="Arial" pitchFamily="34" charset="0"/>
                </a:rPr>
                <a:t>自动</a:t>
              </a:r>
              <a:r>
                <a:rPr lang="zh-CN" altLang="en-US" sz="2400" b="1" dirty="0">
                  <a:solidFill>
                    <a:schemeClr val="bg1"/>
                  </a:solidFill>
                  <a:latin typeface="Times New Roman" pitchFamily="18" charset="0"/>
                  <a:ea typeface="黑体" pitchFamily="49" charset="-122"/>
                  <a:sym typeface="Arial" pitchFamily="34" charset="0"/>
                </a:rPr>
                <a:t>大数据分析</a:t>
              </a:r>
              <a:endParaRPr lang="zh-CN" altLang="en-US" sz="2400" b="1" dirty="0">
                <a:solidFill>
                  <a:schemeClr val="bg1"/>
                </a:solidFill>
                <a:latin typeface="Times New Roman" pitchFamily="18" charset="0"/>
                <a:ea typeface="黑体" pitchFamily="49" charset="-122"/>
                <a:sym typeface="Arial" pitchFamily="34" charset="0"/>
              </a:endParaRPr>
            </a:p>
          </p:txBody>
        </p:sp>
        <p:sp>
          <p:nvSpPr>
            <p:cNvPr id="6" name="矩形 58"/>
            <p:cNvSpPr/>
            <p:nvPr/>
          </p:nvSpPr>
          <p:spPr>
            <a:xfrm>
              <a:off x="6117858" y="284387"/>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Times New Roman" pitchFamily="18" charset="0"/>
                <a:ea typeface="黑体" pitchFamily="49" charset="-122"/>
                <a:sym typeface="Arial" pitchFamily="34" charset="0"/>
              </a:endParaRPr>
            </a:p>
          </p:txBody>
        </p:sp>
      </p:grpSp>
      <p:sp>
        <p:nvSpPr>
          <p:cNvPr id="8" name="下箭头标注 6"/>
          <p:cNvSpPr/>
          <p:nvPr/>
        </p:nvSpPr>
        <p:spPr>
          <a:xfrm>
            <a:off x="5350669" y="1162945"/>
            <a:ext cx="3124200" cy="1085850"/>
          </a:xfrm>
          <a:prstGeom prst="downArrowCallout">
            <a:avLst/>
          </a:prstGeom>
          <a:solidFill>
            <a:srgbClr val="7F7F7F"/>
          </a:solidFill>
          <a:ln>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solidFill>
                  <a:prstClr val="white"/>
                </a:solidFill>
                <a:latin typeface="微软雅黑" pitchFamily="34" charset="-122"/>
                <a:ea typeface="微软雅黑" pitchFamily="34" charset="-122"/>
              </a:rPr>
              <a:t>描述大数据分析任务的</a:t>
            </a:r>
            <a:r>
              <a:rPr lang="en-US" altLang="zh-CN" sz="2200" b="1" dirty="0">
                <a:solidFill>
                  <a:prstClr val="white"/>
                </a:solidFill>
                <a:latin typeface="微软雅黑" pitchFamily="34" charset="-122"/>
                <a:ea typeface="微软雅黑" pitchFamily="34" charset="-122"/>
              </a:rPr>
              <a:t>SDL</a:t>
            </a:r>
            <a:endParaRPr lang="en-US" altLang="zh-CN" sz="2200" b="1" dirty="0">
              <a:solidFill>
                <a:prstClr val="white"/>
              </a:solidFill>
              <a:latin typeface="微软雅黑" pitchFamily="34" charset="-122"/>
              <a:ea typeface="微软雅黑" pitchFamily="34" charset="-122"/>
            </a:endParaRPr>
          </a:p>
        </p:txBody>
      </p:sp>
      <p:sp>
        <p:nvSpPr>
          <p:cNvPr id="9" name="下箭头标注 9"/>
          <p:cNvSpPr/>
          <p:nvPr/>
        </p:nvSpPr>
        <p:spPr>
          <a:xfrm>
            <a:off x="4924425" y="2314575"/>
            <a:ext cx="1946275" cy="976313"/>
          </a:xfrm>
          <a:prstGeom prst="downArrowCallout">
            <a:avLst/>
          </a:prstGeom>
          <a:solidFill>
            <a:srgbClr val="B12923"/>
          </a:solidFill>
          <a:ln>
            <a:solidFill>
              <a:srgbClr val="B1292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zh-CN" altLang="en-US" sz="2200" b="1" dirty="0">
                <a:solidFill>
                  <a:prstClr val="white"/>
                </a:solidFill>
                <a:latin typeface="微软雅黑" pitchFamily="34" charset="-122"/>
                <a:ea typeface="微软雅黑" pitchFamily="34" charset="-122"/>
              </a:rPr>
              <a:t>算法自动选择</a:t>
            </a:r>
            <a:endParaRPr lang="zh-CN" altLang="en-US" sz="2200" b="1" dirty="0">
              <a:solidFill>
                <a:prstClr val="white"/>
              </a:solidFill>
              <a:latin typeface="微软雅黑" pitchFamily="34" charset="-122"/>
              <a:ea typeface="微软雅黑" pitchFamily="34" charset="-122"/>
            </a:endParaRPr>
          </a:p>
        </p:txBody>
      </p:sp>
      <p:sp>
        <p:nvSpPr>
          <p:cNvPr id="10" name="下箭头标注 11"/>
          <p:cNvSpPr/>
          <p:nvPr/>
        </p:nvSpPr>
        <p:spPr>
          <a:xfrm>
            <a:off x="6991350" y="2314575"/>
            <a:ext cx="2047875" cy="976313"/>
          </a:xfrm>
          <a:prstGeom prst="downArrowCallout">
            <a:avLst/>
          </a:prstGeom>
          <a:solidFill>
            <a:srgbClr val="024C89"/>
          </a:solidFill>
          <a:ln>
            <a:solidFill>
              <a:srgbClr val="024C89"/>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zh-CN" altLang="en-US" sz="2200" b="1" dirty="0">
                <a:solidFill>
                  <a:prstClr val="white"/>
                </a:solidFill>
                <a:latin typeface="微软雅黑" pitchFamily="34" charset="-122"/>
                <a:ea typeface="微软雅黑" pitchFamily="34" charset="-122"/>
              </a:rPr>
              <a:t>参数自动调优</a:t>
            </a:r>
            <a:endParaRPr lang="zh-CN" altLang="en-US" sz="2200" b="1" dirty="0">
              <a:solidFill>
                <a:prstClr val="white"/>
              </a:solidFill>
              <a:latin typeface="微软雅黑" pitchFamily="34" charset="-122"/>
              <a:ea typeface="微软雅黑" pitchFamily="34" charset="-122"/>
            </a:endParaRPr>
          </a:p>
        </p:txBody>
      </p:sp>
      <p:sp>
        <p:nvSpPr>
          <p:cNvPr id="11" name="下箭头标注 12"/>
          <p:cNvSpPr/>
          <p:nvPr/>
        </p:nvSpPr>
        <p:spPr>
          <a:xfrm>
            <a:off x="5776913" y="4448175"/>
            <a:ext cx="2271712" cy="1014413"/>
          </a:xfrm>
          <a:prstGeom prst="downArrowCallout">
            <a:avLst>
              <a:gd name="adj1" fmla="val 25000"/>
              <a:gd name="adj2" fmla="val 25000"/>
              <a:gd name="adj3" fmla="val 23427"/>
              <a:gd name="adj4" fmla="val 59343"/>
            </a:avLst>
          </a:prstGeom>
          <a:solidFill>
            <a:srgbClr val="7F7F7F"/>
          </a:solidFill>
          <a:ln>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zh-CN" altLang="en-US" sz="2200" b="1" dirty="0">
                <a:solidFill>
                  <a:prstClr val="white"/>
                </a:solidFill>
                <a:latin typeface="微软雅黑" pitchFamily="34" charset="-122"/>
                <a:ea typeface="微软雅黑" pitchFamily="34" charset="-122"/>
              </a:rPr>
              <a:t>语句执行</a:t>
            </a:r>
            <a:endParaRPr lang="zh-CN" altLang="en-US" sz="2200" b="1" dirty="0">
              <a:solidFill>
                <a:prstClr val="white"/>
              </a:solidFill>
              <a:latin typeface="微软雅黑" pitchFamily="34" charset="-122"/>
              <a:ea typeface="微软雅黑" pitchFamily="34" charset="-122"/>
            </a:endParaRPr>
          </a:p>
        </p:txBody>
      </p:sp>
      <p:sp>
        <p:nvSpPr>
          <p:cNvPr id="14" name="下箭头标注 177"/>
          <p:cNvSpPr/>
          <p:nvPr/>
        </p:nvSpPr>
        <p:spPr>
          <a:xfrm>
            <a:off x="5791200" y="3376613"/>
            <a:ext cx="2243138" cy="1039812"/>
          </a:xfrm>
          <a:prstGeom prst="downArrowCallout">
            <a:avLst>
              <a:gd name="adj1" fmla="val 25000"/>
              <a:gd name="adj2" fmla="val 25000"/>
              <a:gd name="adj3" fmla="val 25000"/>
              <a:gd name="adj4" fmla="val 58931"/>
            </a:avLst>
          </a:prstGeom>
          <a:solidFill>
            <a:srgbClr val="7F7F7F"/>
          </a:solidFill>
          <a:ln>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zh-CN" altLang="en-US" sz="2200" b="1" dirty="0">
                <a:solidFill>
                  <a:prstClr val="white"/>
                </a:solidFill>
                <a:latin typeface="微软雅黑" pitchFamily="34" charset="-122"/>
                <a:ea typeface="微软雅黑" pitchFamily="34" charset="-122"/>
              </a:rPr>
              <a:t>语句生成</a:t>
            </a:r>
            <a:endParaRPr lang="zh-CN" altLang="en-US" sz="2200" b="1" dirty="0">
              <a:solidFill>
                <a:prstClr val="white"/>
              </a:solidFill>
              <a:latin typeface="微软雅黑" pitchFamily="34" charset="-122"/>
              <a:ea typeface="微软雅黑" pitchFamily="34" charset="-122"/>
            </a:endParaRPr>
          </a:p>
        </p:txBody>
      </p:sp>
      <p:sp>
        <p:nvSpPr>
          <p:cNvPr id="17" name="矩形 180"/>
          <p:cNvSpPr/>
          <p:nvPr/>
        </p:nvSpPr>
        <p:spPr>
          <a:xfrm>
            <a:off x="5762625" y="5491163"/>
            <a:ext cx="2271713" cy="628650"/>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200" b="1" dirty="0">
                <a:solidFill>
                  <a:prstClr val="white"/>
                </a:solidFill>
                <a:latin typeface="微软雅黑" pitchFamily="34" charset="-122"/>
                <a:ea typeface="微软雅黑" pitchFamily="34" charset="-122"/>
              </a:rPr>
              <a:t>结果输出</a:t>
            </a:r>
            <a:endParaRPr lang="zh-CN" altLang="en-US" sz="2200" b="1" dirty="0">
              <a:solidFill>
                <a:prstClr val="white"/>
              </a:solidFill>
              <a:latin typeface="微软雅黑" pitchFamily="34" charset="-122"/>
              <a:ea typeface="微软雅黑" pitchFamily="34" charset="-122"/>
            </a:endParaRPr>
          </a:p>
        </p:txBody>
      </p:sp>
      <p:sp>
        <p:nvSpPr>
          <p:cNvPr id="19" name="TextBox 18"/>
          <p:cNvSpPr txBox="1"/>
          <p:nvPr/>
        </p:nvSpPr>
        <p:spPr>
          <a:xfrm>
            <a:off x="76200" y="1135542"/>
            <a:ext cx="4848225" cy="3370153"/>
          </a:xfrm>
          <a:prstGeom prst="rect">
            <a:avLst/>
          </a:prstGeom>
          <a:noFill/>
        </p:spPr>
        <p:txBody>
          <a:bodyPr wrap="square" rtlCol="0">
            <a:spAutoFit/>
          </a:bodyPr>
          <a:lstStyle/>
          <a:p>
            <a:r>
              <a:rPr lang="zh-CN" altLang="en-US" sz="2400" dirty="0">
                <a:solidFill>
                  <a:srgbClr val="FF0000"/>
                </a:solidFill>
                <a:latin typeface="微软雅黑" pitchFamily="34" charset="-122"/>
                <a:ea typeface="微软雅黑" pitchFamily="34" charset="-122"/>
              </a:rPr>
              <a:t>根据大数据分析任务自动选择算法</a:t>
            </a:r>
            <a:endParaRPr lang="en-US" altLang="zh-CN" sz="2400" dirty="0">
              <a:solidFill>
                <a:srgbClr val="FF0000"/>
              </a:solidFill>
              <a:latin typeface="微软雅黑" pitchFamily="34" charset="-122"/>
              <a:ea typeface="微软雅黑" pitchFamily="34" charset="-122"/>
            </a:endParaRPr>
          </a:p>
          <a:p>
            <a:r>
              <a:rPr lang="zh-CN" altLang="en-US" sz="2400" dirty="0">
                <a:solidFill>
                  <a:srgbClr val="FF0000"/>
                </a:solidFill>
                <a:latin typeface="微软雅黑" pitchFamily="34" charset="-122"/>
                <a:ea typeface="微软雅黑" pitchFamily="34" charset="-122"/>
              </a:rPr>
              <a:t>并选择参数</a:t>
            </a:r>
            <a:endParaRPr lang="en-US" altLang="zh-CN" sz="2400" dirty="0">
              <a:solidFill>
                <a:srgbClr val="FF0000"/>
              </a:solidFill>
              <a:latin typeface="微软雅黑" pitchFamily="34" charset="-122"/>
              <a:ea typeface="微软雅黑" pitchFamily="34" charset="-122"/>
            </a:endParaRPr>
          </a:p>
          <a:p>
            <a:pPr marL="396240" indent="-360045">
              <a:spcBef>
                <a:spcPts val="600"/>
              </a:spcBef>
              <a:buFont typeface="Wingdings" pitchFamily="2" charset="2"/>
              <a:buChar char="Ø"/>
            </a:pPr>
            <a:r>
              <a:rPr lang="zh-CN" altLang="en-US" sz="2000" dirty="0">
                <a:latin typeface="微软雅黑" pitchFamily="34" charset="-122"/>
                <a:ea typeface="微软雅黑" pitchFamily="34" charset="-122"/>
              </a:rPr>
              <a:t>知识驱动的算法选择与参数调优 </a:t>
            </a:r>
            <a:endParaRPr lang="en-US" altLang="zh-CN" sz="2000" dirty="0">
              <a:latin typeface="微软雅黑" pitchFamily="34" charset="-122"/>
              <a:ea typeface="微软雅黑" pitchFamily="34" charset="-122"/>
            </a:endParaRPr>
          </a:p>
          <a:p>
            <a:pPr marL="396240" indent="-360045">
              <a:spcBef>
                <a:spcPts val="600"/>
              </a:spcBef>
              <a:buFont typeface="Wingdings" pitchFamily="2" charset="2"/>
              <a:buChar char="Ø"/>
            </a:pPr>
            <a:r>
              <a:rPr lang="zh-CN" altLang="en-US" sz="2000" dirty="0">
                <a:latin typeface="微软雅黑" pitchFamily="34" charset="-122"/>
                <a:ea typeface="微软雅黑" pitchFamily="34" charset="-122"/>
              </a:rPr>
              <a:t>基于多样化结构及自适应推荐的多目标神经架构自动搜索</a:t>
            </a:r>
            <a:endParaRPr lang="en-US" altLang="zh-CN" sz="2000" dirty="0">
              <a:latin typeface="微软雅黑" pitchFamily="34" charset="-122"/>
              <a:ea typeface="微软雅黑" pitchFamily="34" charset="-122"/>
            </a:endParaRPr>
          </a:p>
          <a:p>
            <a:pPr marL="396240" indent="-360045">
              <a:spcBef>
                <a:spcPts val="600"/>
              </a:spcBef>
              <a:buFont typeface="Wingdings" pitchFamily="2" charset="2"/>
              <a:buChar char="Ø"/>
            </a:pPr>
            <a:r>
              <a:rPr lang="zh-CN" altLang="en-US" sz="2000" dirty="0">
                <a:latin typeface="微软雅黑" pitchFamily="34" charset="-122"/>
                <a:ea typeface="微软雅黑" pitchFamily="34" charset="-122"/>
              </a:rPr>
              <a:t>基于深度</a:t>
            </a:r>
            <a:r>
              <a:rPr lang="en-US" altLang="zh-CN" sz="2000" dirty="0">
                <a:latin typeface="微软雅黑" pitchFamily="34" charset="-122"/>
                <a:ea typeface="微软雅黑" pitchFamily="34" charset="-122"/>
              </a:rPr>
              <a:t>Q</a:t>
            </a:r>
            <a:r>
              <a:rPr lang="zh-CN" altLang="en-US" sz="2000" dirty="0">
                <a:latin typeface="微软雅黑" pitchFamily="34" charset="-122"/>
                <a:ea typeface="微软雅黑" pitchFamily="34" charset="-122"/>
              </a:rPr>
              <a:t>网络的分类算法自动选择</a:t>
            </a:r>
            <a:endParaRPr lang="zh-CN" altLang="en-US" sz="2000" dirty="0">
              <a:latin typeface="微软雅黑" pitchFamily="34" charset="-122"/>
              <a:ea typeface="微软雅黑" pitchFamily="34" charset="-122"/>
            </a:endParaRPr>
          </a:p>
          <a:p>
            <a:pPr marL="396240" indent="-360045">
              <a:spcBef>
                <a:spcPts val="600"/>
              </a:spcBef>
              <a:buFont typeface="Wingdings" pitchFamily="2" charset="2"/>
              <a:buChar char="Ø"/>
            </a:pPr>
            <a:r>
              <a:rPr lang="zh-CN" altLang="en-US" sz="2000" dirty="0">
                <a:latin typeface="微软雅黑" pitchFamily="34" charset="-122"/>
                <a:ea typeface="微软雅黑" pitchFamily="34" charset="-122"/>
              </a:rPr>
              <a:t>基于数据</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超参数映射的自动超参数优化算法</a:t>
            </a:r>
            <a:endParaRPr lang="zh-CN" altLang="en-US" sz="2000" dirty="0">
              <a:latin typeface="微软雅黑" pitchFamily="34" charset="-122"/>
              <a:ea typeface="微软雅黑" pitchFamily="34" charset="-122"/>
            </a:endParaRPr>
          </a:p>
          <a:p>
            <a:pPr marL="396240" indent="-360045">
              <a:spcBef>
                <a:spcPts val="600"/>
              </a:spcBef>
              <a:buFont typeface="Wingdings" pitchFamily="2" charset="2"/>
              <a:buChar char="Ø"/>
            </a:pPr>
            <a:r>
              <a:rPr lang="zh-CN" altLang="en-US" sz="2000" dirty="0">
                <a:latin typeface="微软雅黑" pitchFamily="34" charset="-122"/>
                <a:ea typeface="微软雅黑" pitchFamily="34" charset="-122"/>
              </a:rPr>
              <a:t>面向</a:t>
            </a:r>
            <a:r>
              <a:rPr lang="en-US" altLang="zh-CN" sz="2000" dirty="0">
                <a:latin typeface="微软雅黑" pitchFamily="34" charset="-122"/>
                <a:ea typeface="微软雅黑" pitchFamily="34" charset="-122"/>
              </a:rPr>
              <a:t>GNN</a:t>
            </a:r>
            <a:r>
              <a:rPr lang="zh-CN" altLang="en-US" sz="2000" dirty="0">
                <a:latin typeface="微软雅黑" pitchFamily="34" charset="-122"/>
                <a:ea typeface="微软雅黑" pitchFamily="34" charset="-122"/>
              </a:rPr>
              <a:t>神经网络自动生成</a:t>
            </a:r>
            <a:endParaRPr lang="zh-CN" altLang="en-US" sz="2000" dirty="0">
              <a:latin typeface="微软雅黑" pitchFamily="34" charset="-122"/>
              <a:ea typeface="微软雅黑" pitchFamily="34" charset="-122"/>
            </a:endParaRPr>
          </a:p>
        </p:txBody>
      </p:sp>
      <p:pic>
        <p:nvPicPr>
          <p:cNvPr id="2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4542685"/>
            <a:ext cx="4314825" cy="205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236470" y="71414"/>
            <a:ext cx="4836124" cy="785818"/>
          </a:xfrm>
          <a:prstGeom prst="rect">
            <a:avLst/>
          </a:prstGeom>
        </p:spPr>
        <p:txBody>
          <a:bodyPr/>
          <a:lstStyle/>
          <a:p>
            <a:pPr marL="0" marR="0" lvl="0" indent="0" algn="r" defTabSz="914400" rtl="0" eaLnBrk="0" fontAlgn="base" latinLnBrk="0" hangingPunct="0">
              <a:spcBef>
                <a:spcPct val="0"/>
              </a:spcBef>
              <a:spcAft>
                <a:spcPct val="0"/>
              </a:spcAft>
              <a:buClrTx/>
              <a:buSzTx/>
              <a:buFontTx/>
              <a:buNone/>
              <a:defRPr/>
            </a:pPr>
            <a:r>
              <a:rPr kumimoji="1" lang="zh-CN" altLang="en-US" sz="4400" b="1" i="0" u="none" strike="noStrike" kern="0" cap="none" spc="0" normalizeH="0" baseline="0" noProof="0" dirty="0">
                <a:ln>
                  <a:noFill/>
                </a:ln>
                <a:solidFill>
                  <a:srgbClr val="800000"/>
                </a:solidFill>
                <a:effectLst/>
                <a:uLnTx/>
                <a:uFillTx/>
                <a:latin typeface="黑体" pitchFamily="49" charset="-122"/>
                <a:ea typeface="黑体" pitchFamily="49" charset="-122"/>
                <a:cs typeface="+mj-cs"/>
              </a:rPr>
              <a:t>软硬件系统成果</a:t>
            </a:r>
            <a:endParaRPr kumimoji="1" lang="zh-CN" altLang="en-US" sz="4400" b="1" i="0" u="none" strike="noStrike" kern="0" cap="none" spc="0" normalizeH="0" baseline="0" noProof="0" dirty="0">
              <a:ln>
                <a:noFill/>
              </a:ln>
              <a:solidFill>
                <a:srgbClr val="800000"/>
              </a:solidFill>
              <a:effectLst/>
              <a:uLnTx/>
              <a:uFillTx/>
              <a:latin typeface="黑体" pitchFamily="49" charset="-122"/>
              <a:ea typeface="黑体" pitchFamily="49" charset="-122"/>
              <a:cs typeface="+mj-cs"/>
            </a:endParaRPr>
          </a:p>
        </p:txBody>
      </p:sp>
      <p:pic>
        <p:nvPicPr>
          <p:cNvPr id="3" name="Picture 4" descr="http://www.mwrf.com/Files/30/11071/Figure_02.jpg"/>
          <p:cNvPicPr>
            <a:picLocks noChangeAspect="1" noChangeArrowheads="1"/>
          </p:cNvPicPr>
          <p:nvPr/>
        </p:nvPicPr>
        <p:blipFill>
          <a:blip r:embed="rId1" cstate="print"/>
          <a:srcRect l="19395" r="50430" b="23566"/>
          <a:stretch>
            <a:fillRect/>
          </a:stretch>
        </p:blipFill>
        <p:spPr bwMode="auto">
          <a:xfrm>
            <a:off x="7091337" y="2500335"/>
            <a:ext cx="1571625" cy="1511300"/>
          </a:xfrm>
          <a:prstGeom prst="rect">
            <a:avLst/>
          </a:prstGeom>
          <a:noFill/>
          <a:ln w="9525">
            <a:noFill/>
            <a:miter lim="800000"/>
            <a:headEnd/>
            <a:tailEnd/>
          </a:ln>
        </p:spPr>
      </p:pic>
      <p:sp>
        <p:nvSpPr>
          <p:cNvPr id="4" name="Rectangle 7"/>
          <p:cNvSpPr>
            <a:spLocks noChangeArrowheads="1"/>
          </p:cNvSpPr>
          <p:nvPr/>
        </p:nvSpPr>
        <p:spPr bwMode="auto">
          <a:xfrm>
            <a:off x="683568" y="1238240"/>
            <a:ext cx="6408737" cy="762000"/>
          </a:xfrm>
          <a:prstGeom prst="rect">
            <a:avLst/>
          </a:prstGeom>
          <a:noFill/>
          <a:ln w="9525">
            <a:noFill/>
            <a:miter lim="800000"/>
          </a:ln>
        </p:spPr>
        <p:txBody>
          <a:bodyPr anchor="ctr"/>
          <a:lstStyle/>
          <a:p>
            <a:pPr algn="l"/>
            <a:r>
              <a:rPr lang="zh-CN" altLang="en-US" sz="3200" b="0" dirty="0">
                <a:solidFill>
                  <a:srgbClr val="C00000"/>
                </a:solidFill>
                <a:latin typeface="Tahoma" pitchFamily="34" charset="0"/>
                <a:ea typeface="华文琥珀" pitchFamily="2" charset="-122"/>
              </a:rPr>
              <a:t>传感器节点与嵌入式软系统</a:t>
            </a:r>
            <a:endParaRPr lang="zh-CN" altLang="en-US" sz="3200" b="0" dirty="0">
              <a:solidFill>
                <a:srgbClr val="C00000"/>
              </a:solidFill>
              <a:latin typeface="Tahoma" pitchFamily="34" charset="0"/>
              <a:ea typeface="华文琥珀" pitchFamily="2" charset="-122"/>
            </a:endParaRPr>
          </a:p>
        </p:txBody>
      </p:sp>
      <p:sp>
        <p:nvSpPr>
          <p:cNvPr id="5" name="Rectangle 6"/>
          <p:cNvSpPr>
            <a:spLocks noRot="1" noChangeArrowheads="1"/>
          </p:cNvSpPr>
          <p:nvPr/>
        </p:nvSpPr>
        <p:spPr bwMode="auto">
          <a:xfrm>
            <a:off x="642910" y="1928835"/>
            <a:ext cx="6500814" cy="4714875"/>
          </a:xfrm>
          <a:prstGeom prst="rect">
            <a:avLst/>
          </a:prstGeom>
          <a:noFill/>
          <a:ln w="9525">
            <a:noFill/>
            <a:miter lim="800000"/>
          </a:ln>
        </p:spPr>
        <p:txBody>
          <a:bodyPr/>
          <a:lstStyle/>
          <a:p>
            <a:pPr marL="285750" indent="-285750">
              <a:buClr>
                <a:srgbClr val="800000"/>
              </a:buClr>
              <a:buSzPct val="85000"/>
              <a:buFont typeface="Wingdings" pitchFamily="2" charset="2"/>
              <a:buChar char="u"/>
            </a:pPr>
            <a:r>
              <a:rPr lang="zh-CN" altLang="en-US" sz="2800" dirty="0">
                <a:latin typeface="黑体" pitchFamily="49" charset="-122"/>
                <a:ea typeface="黑体" pitchFamily="49" charset="-122"/>
              </a:rPr>
              <a:t>四类新型传感器节点的设计与实现</a:t>
            </a:r>
            <a:endParaRPr lang="zh-CN" altLang="en-US" sz="2800" dirty="0">
              <a:latin typeface="黑体" pitchFamily="49" charset="-122"/>
              <a:ea typeface="黑体" pitchFamily="49" charset="-122"/>
            </a:endParaRPr>
          </a:p>
          <a:p>
            <a:pPr marL="685800" lvl="1" indent="-228600">
              <a:lnSpc>
                <a:spcPts val="2800"/>
              </a:lnSpc>
              <a:spcBef>
                <a:spcPct val="0"/>
              </a:spcBef>
              <a:buSzPct val="80000"/>
              <a:buFont typeface="Wingdings" pitchFamily="2" charset="2"/>
              <a:buChar char="v"/>
            </a:pPr>
            <a:r>
              <a:rPr lang="zh-CN" altLang="en-US" sz="2600" b="0" dirty="0">
                <a:solidFill>
                  <a:srgbClr val="000066"/>
                </a:solidFill>
                <a:latin typeface="黑体" pitchFamily="49" charset="-122"/>
                <a:ea typeface="黑体" pitchFamily="49" charset="-122"/>
              </a:rPr>
              <a:t> </a:t>
            </a:r>
            <a:r>
              <a:rPr lang="zh-CN" altLang="en-US" sz="2600" b="0" dirty="0">
                <a:solidFill>
                  <a:srgbClr val="0000CC"/>
                </a:solidFill>
                <a:latin typeface="黑体" pitchFamily="49" charset="-122"/>
                <a:ea typeface="黑体" pitchFamily="49" charset="-122"/>
              </a:rPr>
              <a:t>与移动网链接的传感器网络节点</a:t>
            </a:r>
            <a:endParaRPr lang="zh-CN" altLang="en-US" sz="2600" b="0" dirty="0">
              <a:solidFill>
                <a:srgbClr val="0000CC"/>
              </a:solidFill>
              <a:latin typeface="黑体" pitchFamily="49" charset="-122"/>
              <a:ea typeface="黑体" pitchFamily="49" charset="-122"/>
            </a:endParaRPr>
          </a:p>
          <a:p>
            <a:pPr marL="685800" lvl="1" indent="-228600">
              <a:lnSpc>
                <a:spcPts val="2800"/>
              </a:lnSpc>
              <a:spcBef>
                <a:spcPct val="0"/>
              </a:spcBef>
              <a:buSzPct val="80000"/>
              <a:buFont typeface="Wingdings" pitchFamily="2" charset="2"/>
              <a:buChar char="v"/>
            </a:pPr>
            <a:r>
              <a:rPr lang="zh-CN" altLang="en-US" sz="2600" b="0" dirty="0">
                <a:solidFill>
                  <a:srgbClr val="0000CC"/>
                </a:solidFill>
                <a:latin typeface="黑体" pitchFamily="49" charset="-122"/>
                <a:ea typeface="黑体" pitchFamily="49" charset="-122"/>
              </a:rPr>
              <a:t> 多频段并行通信传感器节点</a:t>
            </a:r>
            <a:endParaRPr lang="zh-CN" altLang="en-US" sz="2600" b="0" dirty="0">
              <a:solidFill>
                <a:srgbClr val="0000CC"/>
              </a:solidFill>
              <a:latin typeface="黑体" pitchFamily="49" charset="-122"/>
              <a:ea typeface="黑体" pitchFamily="49" charset="-122"/>
            </a:endParaRPr>
          </a:p>
          <a:p>
            <a:pPr marL="685800" lvl="1" indent="-228600">
              <a:lnSpc>
                <a:spcPts val="2800"/>
              </a:lnSpc>
              <a:spcBef>
                <a:spcPct val="0"/>
              </a:spcBef>
              <a:buSzPct val="80000"/>
              <a:buFont typeface="Wingdings" pitchFamily="2" charset="2"/>
              <a:buChar char="v"/>
            </a:pPr>
            <a:r>
              <a:rPr lang="zh-CN" altLang="en-US" sz="2600" b="0" dirty="0">
                <a:solidFill>
                  <a:srgbClr val="0000CC"/>
                </a:solidFill>
                <a:latin typeface="黑体" pitchFamily="49" charset="-122"/>
                <a:ea typeface="黑体" pitchFamily="49" charset="-122"/>
              </a:rPr>
              <a:t> 视频传感器节点</a:t>
            </a:r>
            <a:endParaRPr lang="zh-CN" altLang="en-US" sz="2600" b="0" dirty="0">
              <a:solidFill>
                <a:srgbClr val="0000CC"/>
              </a:solidFill>
              <a:latin typeface="黑体" pitchFamily="49" charset="-122"/>
              <a:ea typeface="黑体" pitchFamily="49" charset="-122"/>
            </a:endParaRPr>
          </a:p>
          <a:p>
            <a:pPr marL="685800" lvl="1" indent="-228600">
              <a:lnSpc>
                <a:spcPts val="2800"/>
              </a:lnSpc>
              <a:spcBef>
                <a:spcPct val="0"/>
              </a:spcBef>
              <a:buSzPct val="80000"/>
              <a:buFont typeface="Wingdings" pitchFamily="2" charset="2"/>
              <a:buChar char="v"/>
            </a:pPr>
            <a:r>
              <a:rPr lang="zh-CN" altLang="en-US" sz="2600" b="0" dirty="0">
                <a:solidFill>
                  <a:srgbClr val="0000CC"/>
                </a:solidFill>
                <a:latin typeface="黑体" pitchFamily="49" charset="-122"/>
                <a:ea typeface="黑体" pitchFamily="49" charset="-122"/>
              </a:rPr>
              <a:t> 心脏监测传感器节点</a:t>
            </a:r>
            <a:endParaRPr lang="zh-CN" altLang="en-US" sz="2600" b="0" dirty="0">
              <a:solidFill>
                <a:srgbClr val="0000CC"/>
              </a:solidFill>
              <a:latin typeface="黑体" pitchFamily="49" charset="-122"/>
              <a:ea typeface="黑体" pitchFamily="49" charset="-122"/>
            </a:endParaRPr>
          </a:p>
          <a:p>
            <a:pPr marL="285750" indent="-285750">
              <a:buClr>
                <a:srgbClr val="800000"/>
              </a:buClr>
              <a:buSzPct val="85000"/>
              <a:buFont typeface="Wingdings" pitchFamily="2" charset="2"/>
              <a:buChar char="u"/>
            </a:pPr>
            <a:r>
              <a:rPr lang="zh-CN" altLang="en-US" sz="2800" dirty="0">
                <a:latin typeface="黑体" pitchFamily="49" charset="-122"/>
                <a:ea typeface="黑体" pitchFamily="49" charset="-122"/>
                <a:cs typeface="Times New Roman" pitchFamily="18" charset="0"/>
              </a:rPr>
              <a:t>节点嵌入式软系统的设计与实现</a:t>
            </a:r>
            <a:endParaRPr lang="zh-CN" altLang="en-US" sz="2800" dirty="0">
              <a:latin typeface="黑体" pitchFamily="49" charset="-122"/>
              <a:ea typeface="黑体" pitchFamily="49" charset="-122"/>
              <a:cs typeface="Times New Roman" pitchFamily="18" charset="0"/>
            </a:endParaRPr>
          </a:p>
          <a:p>
            <a:pPr marL="685800" lvl="1" indent="-228600">
              <a:lnSpc>
                <a:spcPts val="2800"/>
              </a:lnSpc>
              <a:spcBef>
                <a:spcPct val="0"/>
              </a:spcBef>
              <a:buSzPct val="80000"/>
              <a:buFont typeface="Wingdings" pitchFamily="2" charset="2"/>
              <a:buChar char="v"/>
            </a:pPr>
            <a:r>
              <a:rPr lang="zh-CN" altLang="en-US" sz="2600" b="0" dirty="0">
                <a:solidFill>
                  <a:srgbClr val="0000CC"/>
                </a:solidFill>
                <a:latin typeface="黑体" pitchFamily="49" charset="-122"/>
                <a:ea typeface="黑体" pitchFamily="49" charset="-122"/>
              </a:rPr>
              <a:t> 物理链接层软构件的设计实现</a:t>
            </a:r>
            <a:endParaRPr lang="en-US" altLang="zh-CN" sz="2600" b="0" dirty="0">
              <a:solidFill>
                <a:srgbClr val="0000CC"/>
              </a:solidFill>
              <a:latin typeface="黑体" pitchFamily="49" charset="-122"/>
              <a:ea typeface="黑体" pitchFamily="49" charset="-122"/>
            </a:endParaRPr>
          </a:p>
          <a:p>
            <a:pPr marL="685800" lvl="1" indent="-228600">
              <a:lnSpc>
                <a:spcPts val="2800"/>
              </a:lnSpc>
              <a:spcBef>
                <a:spcPct val="0"/>
              </a:spcBef>
              <a:buSzPct val="80000"/>
              <a:buFont typeface="Wingdings" pitchFamily="2" charset="2"/>
              <a:buChar char="v"/>
            </a:pPr>
            <a:r>
              <a:rPr lang="zh-CN" altLang="en-US" sz="2600" b="0" dirty="0">
                <a:solidFill>
                  <a:srgbClr val="0000CC"/>
                </a:solidFill>
                <a:latin typeface="黑体" pitchFamily="49" charset="-122"/>
                <a:ea typeface="黑体" pitchFamily="49" charset="-122"/>
              </a:rPr>
              <a:t> 多种</a:t>
            </a:r>
            <a:r>
              <a:rPr lang="en-US" altLang="zh-CN" sz="2600" b="0" dirty="0">
                <a:solidFill>
                  <a:srgbClr val="0000CC"/>
                </a:solidFill>
                <a:latin typeface="黑体" pitchFamily="49" charset="-122"/>
                <a:ea typeface="黑体" pitchFamily="49" charset="-122"/>
              </a:rPr>
              <a:t>MAC</a:t>
            </a:r>
            <a:r>
              <a:rPr lang="zh-CN" altLang="en-US" sz="2600" b="0" dirty="0">
                <a:solidFill>
                  <a:srgbClr val="0000CC"/>
                </a:solidFill>
                <a:latin typeface="黑体" pitchFamily="49" charset="-122"/>
                <a:ea typeface="黑体" pitchFamily="49" charset="-122"/>
              </a:rPr>
              <a:t>协议软构件的设计实现</a:t>
            </a:r>
            <a:endParaRPr lang="zh-CN" altLang="en-US" sz="2600" b="0" dirty="0">
              <a:solidFill>
                <a:srgbClr val="0000CC"/>
              </a:solidFill>
              <a:latin typeface="黑体" pitchFamily="49" charset="-122"/>
              <a:ea typeface="黑体" pitchFamily="49" charset="-122"/>
            </a:endParaRPr>
          </a:p>
          <a:p>
            <a:pPr marL="685800" lvl="1" indent="-228600">
              <a:lnSpc>
                <a:spcPts val="2800"/>
              </a:lnSpc>
              <a:spcBef>
                <a:spcPct val="0"/>
              </a:spcBef>
              <a:buSzPct val="80000"/>
              <a:buFont typeface="Wingdings" pitchFamily="2" charset="2"/>
              <a:buChar char="v"/>
            </a:pPr>
            <a:r>
              <a:rPr lang="zh-CN" altLang="en-US" sz="2600" b="0" dirty="0">
                <a:solidFill>
                  <a:srgbClr val="0000CC"/>
                </a:solidFill>
                <a:latin typeface="黑体" pitchFamily="49" charset="-122"/>
                <a:ea typeface="黑体" pitchFamily="49" charset="-122"/>
              </a:rPr>
              <a:t> 信号和数据处理软构件的设计实现</a:t>
            </a:r>
            <a:endParaRPr lang="en-US" altLang="zh-CN" sz="2600" b="0" dirty="0">
              <a:solidFill>
                <a:srgbClr val="0000CC"/>
              </a:solidFill>
              <a:latin typeface="黑体" pitchFamily="49" charset="-122"/>
              <a:ea typeface="黑体" pitchFamily="49" charset="-122"/>
            </a:endParaRPr>
          </a:p>
          <a:p>
            <a:pPr marL="685800" lvl="1" indent="-228600">
              <a:lnSpc>
                <a:spcPts val="2800"/>
              </a:lnSpc>
              <a:spcBef>
                <a:spcPct val="0"/>
              </a:spcBef>
              <a:buSzPct val="80000"/>
              <a:buFont typeface="Wingdings" pitchFamily="2" charset="2"/>
              <a:buChar char="v"/>
            </a:pPr>
            <a:r>
              <a:rPr lang="zh-CN" altLang="en-US" sz="2600" b="0" dirty="0">
                <a:solidFill>
                  <a:srgbClr val="0000CC"/>
                </a:solidFill>
                <a:latin typeface="黑体" pitchFamily="49" charset="-122"/>
                <a:ea typeface="黑体" pitchFamily="49" charset="-122"/>
              </a:rPr>
              <a:t> 时间同步和节点定位软构件设计实现</a:t>
            </a:r>
            <a:endParaRPr lang="en-US" altLang="zh-CN" sz="2600" b="0" dirty="0">
              <a:solidFill>
                <a:srgbClr val="0000CC"/>
              </a:solidFill>
              <a:latin typeface="黑体" pitchFamily="49" charset="-122"/>
              <a:ea typeface="黑体" pitchFamily="49" charset="-122"/>
            </a:endParaRPr>
          </a:p>
          <a:p>
            <a:pPr marL="685800" lvl="1" indent="-228600">
              <a:lnSpc>
                <a:spcPts val="2800"/>
              </a:lnSpc>
              <a:spcBef>
                <a:spcPct val="0"/>
              </a:spcBef>
              <a:buSzPct val="80000"/>
              <a:buFont typeface="Wingdings" pitchFamily="2" charset="2"/>
              <a:buChar char="v"/>
            </a:pPr>
            <a:r>
              <a:rPr lang="en-US" altLang="zh-CN" sz="2600" b="0" dirty="0">
                <a:solidFill>
                  <a:srgbClr val="0000CC"/>
                </a:solidFill>
                <a:latin typeface="黑体" pitchFamily="49" charset="-122"/>
                <a:ea typeface="黑体" pitchFamily="49" charset="-122"/>
              </a:rPr>
              <a:t> </a:t>
            </a:r>
            <a:r>
              <a:rPr lang="zh-CN" altLang="en-US" sz="2600" b="0" dirty="0">
                <a:solidFill>
                  <a:srgbClr val="0000CC"/>
                </a:solidFill>
                <a:latin typeface="黑体" pitchFamily="49" charset="-122"/>
                <a:ea typeface="黑体" pitchFamily="49" charset="-122"/>
              </a:rPr>
              <a:t>微型操作系统</a:t>
            </a:r>
            <a:endParaRPr lang="zh-CN" altLang="en-US" sz="2600" b="0" dirty="0">
              <a:solidFill>
                <a:srgbClr val="0000CC"/>
              </a:solidFill>
              <a:latin typeface="黑体" pitchFamily="49" charset="-122"/>
              <a:ea typeface="黑体" pitchFamily="49" charset="-122"/>
            </a:endParaRPr>
          </a:p>
        </p:txBody>
      </p:sp>
      <p:pic>
        <p:nvPicPr>
          <p:cNvPr id="6" name="Picture 2" descr="http://neo.lcc.uma.es/staff/guillermo/index_files/Images/F304CROE0105.gif"/>
          <p:cNvPicPr>
            <a:picLocks noChangeAspect="1" noChangeArrowheads="1"/>
          </p:cNvPicPr>
          <p:nvPr/>
        </p:nvPicPr>
        <p:blipFill>
          <a:blip r:embed="rId2" cstate="print"/>
          <a:srcRect t="5330" b="4051"/>
          <a:stretch>
            <a:fillRect/>
          </a:stretch>
        </p:blipFill>
        <p:spPr bwMode="auto">
          <a:xfrm>
            <a:off x="6948462" y="1609721"/>
            <a:ext cx="1552575" cy="1247775"/>
          </a:xfrm>
          <a:prstGeom prst="rect">
            <a:avLst/>
          </a:prstGeom>
          <a:noFill/>
          <a:ln w="9525">
            <a:noFill/>
            <a:miter lim="800000"/>
            <a:headEnd/>
            <a:tailEnd/>
          </a:ln>
        </p:spPr>
      </p:pic>
      <p:pic>
        <p:nvPicPr>
          <p:cNvPr id="7" name="Picture 6" descr="http://www.defence-industries.com/contractor_images/genet/wireless-sensor-node.jpg"/>
          <p:cNvPicPr>
            <a:picLocks noChangeAspect="1" noChangeArrowheads="1"/>
          </p:cNvPicPr>
          <p:nvPr/>
        </p:nvPicPr>
        <p:blipFill>
          <a:blip r:embed="rId3" cstate="print"/>
          <a:srcRect/>
          <a:stretch>
            <a:fillRect/>
          </a:stretch>
        </p:blipFill>
        <p:spPr bwMode="auto">
          <a:xfrm>
            <a:off x="7197699" y="3857647"/>
            <a:ext cx="1231900" cy="1071563"/>
          </a:xfrm>
          <a:prstGeom prst="rect">
            <a:avLst/>
          </a:prstGeom>
          <a:noFill/>
          <a:ln w="9525">
            <a:noFill/>
            <a:miter lim="800000"/>
            <a:headEnd/>
            <a:tailEnd/>
          </a:ln>
        </p:spPr>
      </p:pic>
      <p:pic>
        <p:nvPicPr>
          <p:cNvPr id="8" name="Picture 9" descr="C:\Documents and Settings\Administrator\桌面\2010吉林\IMG_0043.jpg"/>
          <p:cNvPicPr>
            <a:picLocks noChangeAspect="1" noChangeArrowheads="1"/>
          </p:cNvPicPr>
          <p:nvPr/>
        </p:nvPicPr>
        <p:blipFill>
          <a:blip r:embed="rId4" cstate="print"/>
          <a:srcRect l="9256" t="18836" r="62502" b="42474"/>
          <a:stretch>
            <a:fillRect/>
          </a:stretch>
        </p:blipFill>
        <p:spPr bwMode="auto">
          <a:xfrm>
            <a:off x="7286620" y="4929218"/>
            <a:ext cx="1214446" cy="1357298"/>
          </a:xfrm>
          <a:prstGeom prst="rect">
            <a:avLst/>
          </a:prstGeom>
          <a:ln>
            <a:noFill/>
          </a:ln>
          <a:effectLst>
            <a:softEdge rad="112500"/>
          </a:effectLst>
        </p:spPr>
      </p:pic>
      <p:cxnSp>
        <p:nvCxnSpPr>
          <p:cNvPr id="9" name="直接连接符 8"/>
          <p:cNvCxnSpPr/>
          <p:nvPr/>
        </p:nvCxnSpPr>
        <p:spPr bwMode="auto">
          <a:xfrm>
            <a:off x="4067522" y="821402"/>
            <a:ext cx="5076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236470" y="71414"/>
            <a:ext cx="4836124" cy="785818"/>
          </a:xfrm>
          <a:prstGeom prst="rect">
            <a:avLst/>
          </a:prstGeom>
        </p:spPr>
        <p:txBody>
          <a:bodyPr/>
          <a:lstStyle/>
          <a:p>
            <a:pPr marL="0" marR="0" lvl="0" indent="0" algn="r" defTabSz="914400" rtl="0" eaLnBrk="0" fontAlgn="base" latinLnBrk="0" hangingPunct="0">
              <a:spcBef>
                <a:spcPct val="0"/>
              </a:spcBef>
              <a:spcAft>
                <a:spcPct val="0"/>
              </a:spcAft>
              <a:buClrTx/>
              <a:buSzTx/>
              <a:buFontTx/>
              <a:buNone/>
              <a:defRPr/>
            </a:pPr>
            <a:r>
              <a:rPr kumimoji="1" lang="zh-CN" altLang="en-US" sz="4400" b="1" i="0" u="none" strike="noStrike" kern="0" cap="none" spc="0" normalizeH="0" baseline="0" noProof="0" dirty="0">
                <a:ln>
                  <a:noFill/>
                </a:ln>
                <a:solidFill>
                  <a:srgbClr val="800000"/>
                </a:solidFill>
                <a:effectLst/>
                <a:uLnTx/>
                <a:uFillTx/>
                <a:latin typeface="黑体" pitchFamily="49" charset="-122"/>
                <a:ea typeface="黑体" pitchFamily="49" charset="-122"/>
                <a:cs typeface="+mj-cs"/>
              </a:rPr>
              <a:t>软硬件系统成果</a:t>
            </a:r>
            <a:endParaRPr kumimoji="1" lang="zh-CN" altLang="en-US" sz="4400" b="1" i="0" u="none" strike="noStrike" kern="0" cap="none" spc="0" normalizeH="0" baseline="0" noProof="0" dirty="0">
              <a:ln>
                <a:noFill/>
              </a:ln>
              <a:solidFill>
                <a:srgbClr val="800000"/>
              </a:solidFill>
              <a:effectLst/>
              <a:uLnTx/>
              <a:uFillTx/>
              <a:latin typeface="黑体" pitchFamily="49" charset="-122"/>
              <a:ea typeface="黑体" pitchFamily="49" charset="-122"/>
              <a:cs typeface="+mj-cs"/>
            </a:endParaRPr>
          </a:p>
        </p:txBody>
      </p:sp>
      <p:sp>
        <p:nvSpPr>
          <p:cNvPr id="4" name="Rectangle 7"/>
          <p:cNvSpPr>
            <a:spLocks noChangeArrowheads="1"/>
          </p:cNvSpPr>
          <p:nvPr/>
        </p:nvSpPr>
        <p:spPr bwMode="auto">
          <a:xfrm>
            <a:off x="683568" y="1071546"/>
            <a:ext cx="6408737" cy="762000"/>
          </a:xfrm>
          <a:prstGeom prst="rect">
            <a:avLst/>
          </a:prstGeom>
          <a:noFill/>
          <a:ln w="9525">
            <a:noFill/>
            <a:miter lim="800000"/>
          </a:ln>
        </p:spPr>
        <p:txBody>
          <a:bodyPr anchor="ctr"/>
          <a:lstStyle/>
          <a:p>
            <a:r>
              <a:rPr lang="zh-CN" altLang="en-US" sz="3200" b="0" dirty="0">
                <a:solidFill>
                  <a:srgbClr val="C00000"/>
                </a:solidFill>
                <a:latin typeface="Tahoma" pitchFamily="34" charset="0"/>
                <a:ea typeface="华文琥珀" pitchFamily="2" charset="-122"/>
              </a:rPr>
              <a:t>面向无源间断计算的</a:t>
            </a:r>
            <a:r>
              <a:rPr lang="en-US" altLang="zh-CN" sz="3200" b="0" dirty="0">
                <a:solidFill>
                  <a:srgbClr val="C00000"/>
                </a:solidFill>
                <a:latin typeface="Tahoma" pitchFamily="34" charset="0"/>
                <a:ea typeface="华文琥珀" pitchFamily="2" charset="-122"/>
              </a:rPr>
              <a:t>WSN</a:t>
            </a:r>
            <a:r>
              <a:rPr lang="zh-CN" altLang="en-US" sz="3200" b="0" dirty="0">
                <a:solidFill>
                  <a:srgbClr val="C00000"/>
                </a:solidFill>
                <a:latin typeface="Tahoma" pitchFamily="34" charset="0"/>
                <a:ea typeface="华文琥珀" pitchFamily="2" charset="-122"/>
              </a:rPr>
              <a:t>平台</a:t>
            </a:r>
            <a:endParaRPr lang="zh-CN" altLang="en-US" sz="3200" b="0" dirty="0">
              <a:solidFill>
                <a:srgbClr val="C00000"/>
              </a:solidFill>
              <a:latin typeface="Tahoma" pitchFamily="34" charset="0"/>
              <a:ea typeface="华文琥珀" pitchFamily="2" charset="-122"/>
            </a:endParaRPr>
          </a:p>
        </p:txBody>
      </p:sp>
      <p:cxnSp>
        <p:nvCxnSpPr>
          <p:cNvPr id="9" name="直接连接符 8"/>
          <p:cNvCxnSpPr/>
          <p:nvPr/>
        </p:nvCxnSpPr>
        <p:spPr bwMode="auto">
          <a:xfrm>
            <a:off x="4067522" y="821402"/>
            <a:ext cx="5076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pic>
        <p:nvPicPr>
          <p:cNvPr id="11" name="Picture 4" descr="D:\论文M\IEA平台介绍\图片\图示.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664" y="1816894"/>
            <a:ext cx="6120680" cy="4777116"/>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2"/>
          <p:cNvSpPr txBox="1"/>
          <p:nvPr/>
        </p:nvSpPr>
        <p:spPr>
          <a:xfrm>
            <a:off x="539552" y="2392958"/>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获能天线</a:t>
            </a:r>
            <a:endParaRPr lang="en-US" altLang="zh-CN" sz="1600" dirty="0">
              <a:solidFill>
                <a:srgbClr val="00B0F0"/>
              </a:solidFill>
              <a:latin typeface="微软雅黑" pitchFamily="34" charset="-122"/>
              <a:ea typeface="微软雅黑" pitchFamily="34" charset="-122"/>
            </a:endParaRPr>
          </a:p>
        </p:txBody>
      </p:sp>
      <p:sp>
        <p:nvSpPr>
          <p:cNvPr id="13" name="内容占位符 2"/>
          <p:cNvSpPr txBox="1"/>
          <p:nvPr/>
        </p:nvSpPr>
        <p:spPr>
          <a:xfrm>
            <a:off x="539552" y="304103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太阳能板</a:t>
            </a:r>
            <a:endParaRPr lang="en-US" altLang="zh-CN" sz="1600" dirty="0">
              <a:solidFill>
                <a:srgbClr val="00B0F0"/>
              </a:solidFill>
              <a:latin typeface="微软雅黑" pitchFamily="34" charset="-122"/>
              <a:ea typeface="微软雅黑" pitchFamily="34" charset="-122"/>
            </a:endParaRPr>
          </a:p>
        </p:txBody>
      </p:sp>
      <p:sp>
        <p:nvSpPr>
          <p:cNvPr id="14" name="内容占位符 2"/>
          <p:cNvSpPr txBox="1"/>
          <p:nvPr/>
        </p:nvSpPr>
        <p:spPr>
          <a:xfrm>
            <a:off x="323528" y="340107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调试</a:t>
            </a:r>
            <a:r>
              <a:rPr lang="en-US" altLang="zh-CN" sz="1600" dirty="0">
                <a:solidFill>
                  <a:srgbClr val="00B0F0"/>
                </a:solidFill>
                <a:latin typeface="微软雅黑" pitchFamily="34" charset="-122"/>
                <a:ea typeface="微软雅黑" pitchFamily="34" charset="-122"/>
              </a:rPr>
              <a:t>LCD</a:t>
            </a:r>
            <a:r>
              <a:rPr lang="zh-CN" altLang="en-US" sz="1600" dirty="0">
                <a:solidFill>
                  <a:srgbClr val="00B0F0"/>
                </a:solidFill>
                <a:latin typeface="微软雅黑" pitchFamily="34" charset="-122"/>
                <a:ea typeface="微软雅黑" pitchFamily="34" charset="-122"/>
              </a:rPr>
              <a:t>屏</a:t>
            </a:r>
            <a:endParaRPr lang="en-US" altLang="zh-CN" sz="1600" dirty="0">
              <a:solidFill>
                <a:srgbClr val="00B0F0"/>
              </a:solidFill>
              <a:latin typeface="微软雅黑" pitchFamily="34" charset="-122"/>
              <a:ea typeface="微软雅黑" pitchFamily="34" charset="-122"/>
            </a:endParaRPr>
          </a:p>
        </p:txBody>
      </p:sp>
      <p:sp>
        <p:nvSpPr>
          <p:cNvPr id="15" name="内容占位符 2"/>
          <p:cNvSpPr txBox="1"/>
          <p:nvPr/>
        </p:nvSpPr>
        <p:spPr>
          <a:xfrm>
            <a:off x="251520" y="376111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dirty="0">
                <a:solidFill>
                  <a:srgbClr val="00B0F0"/>
                </a:solidFill>
                <a:latin typeface="微软雅黑" pitchFamily="34" charset="-122"/>
                <a:ea typeface="微软雅黑" pitchFamily="34" charset="-122"/>
              </a:rPr>
              <a:t>JTAG</a:t>
            </a:r>
            <a:r>
              <a:rPr lang="zh-CN" altLang="en-US" sz="1600" dirty="0">
                <a:solidFill>
                  <a:srgbClr val="00B0F0"/>
                </a:solidFill>
                <a:latin typeface="微软雅黑" pitchFamily="34" charset="-122"/>
                <a:ea typeface="微软雅黑" pitchFamily="34" charset="-122"/>
              </a:rPr>
              <a:t>编程口</a:t>
            </a:r>
            <a:endParaRPr lang="en-US" altLang="zh-CN" sz="1600" dirty="0">
              <a:solidFill>
                <a:srgbClr val="00B0F0"/>
              </a:solidFill>
              <a:latin typeface="微软雅黑" pitchFamily="34" charset="-122"/>
              <a:ea typeface="微软雅黑" pitchFamily="34" charset="-122"/>
            </a:endParaRPr>
          </a:p>
        </p:txBody>
      </p:sp>
      <p:sp>
        <p:nvSpPr>
          <p:cNvPr id="16" name="内容占位符 2"/>
          <p:cNvSpPr txBox="1"/>
          <p:nvPr/>
        </p:nvSpPr>
        <p:spPr>
          <a:xfrm>
            <a:off x="179512" y="412115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能量测量模块</a:t>
            </a:r>
            <a:endParaRPr lang="en-US" altLang="zh-CN" sz="1600" dirty="0">
              <a:solidFill>
                <a:srgbClr val="00B0F0"/>
              </a:solidFill>
              <a:latin typeface="微软雅黑" pitchFamily="34" charset="-122"/>
              <a:ea typeface="微软雅黑" pitchFamily="34" charset="-122"/>
            </a:endParaRPr>
          </a:p>
        </p:txBody>
      </p:sp>
      <p:sp>
        <p:nvSpPr>
          <p:cNvPr id="17" name="内容占位符 2"/>
          <p:cNvSpPr txBox="1"/>
          <p:nvPr/>
        </p:nvSpPr>
        <p:spPr>
          <a:xfrm>
            <a:off x="395536" y="4409182"/>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小容量电容</a:t>
            </a:r>
            <a:endParaRPr lang="en-US" altLang="zh-CN" sz="1600" dirty="0">
              <a:solidFill>
                <a:srgbClr val="00B0F0"/>
              </a:solidFill>
              <a:latin typeface="微软雅黑" pitchFamily="34" charset="-122"/>
              <a:ea typeface="微软雅黑" pitchFamily="34" charset="-122"/>
            </a:endParaRPr>
          </a:p>
        </p:txBody>
      </p:sp>
      <p:sp>
        <p:nvSpPr>
          <p:cNvPr id="18" name="内容占位符 2"/>
          <p:cNvSpPr txBox="1"/>
          <p:nvPr/>
        </p:nvSpPr>
        <p:spPr>
          <a:xfrm>
            <a:off x="179512" y="4769222"/>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能量输入端口</a:t>
            </a:r>
            <a:endParaRPr lang="en-US" altLang="zh-CN" sz="1600" dirty="0">
              <a:solidFill>
                <a:srgbClr val="00B0F0"/>
              </a:solidFill>
              <a:latin typeface="微软雅黑" pitchFamily="34" charset="-122"/>
              <a:ea typeface="微软雅黑" pitchFamily="34" charset="-122"/>
            </a:endParaRPr>
          </a:p>
        </p:txBody>
      </p:sp>
      <p:sp>
        <p:nvSpPr>
          <p:cNvPr id="19" name="内容占位符 2"/>
          <p:cNvSpPr txBox="1"/>
          <p:nvPr/>
        </p:nvSpPr>
        <p:spPr>
          <a:xfrm>
            <a:off x="755576" y="592135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传感器</a:t>
            </a:r>
            <a:endParaRPr lang="en-US" altLang="zh-CN" sz="1600" dirty="0">
              <a:solidFill>
                <a:srgbClr val="00B0F0"/>
              </a:solidFill>
              <a:latin typeface="微软雅黑" pitchFamily="34" charset="-122"/>
              <a:ea typeface="微软雅黑" pitchFamily="34" charset="-122"/>
            </a:endParaRPr>
          </a:p>
        </p:txBody>
      </p:sp>
      <p:sp>
        <p:nvSpPr>
          <p:cNvPr id="20" name="内容占位符 2"/>
          <p:cNvSpPr txBox="1"/>
          <p:nvPr/>
        </p:nvSpPr>
        <p:spPr>
          <a:xfrm>
            <a:off x="7668344" y="2212938"/>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通信天线</a:t>
            </a:r>
            <a:endParaRPr lang="en-US" altLang="zh-CN" sz="1600" dirty="0">
              <a:solidFill>
                <a:srgbClr val="00B0F0"/>
              </a:solidFill>
              <a:latin typeface="微软雅黑" pitchFamily="34" charset="-122"/>
              <a:ea typeface="微软雅黑" pitchFamily="34" charset="-122"/>
            </a:endParaRPr>
          </a:p>
        </p:txBody>
      </p:sp>
      <p:sp>
        <p:nvSpPr>
          <p:cNvPr id="21" name="内容占位符 2"/>
          <p:cNvSpPr txBox="1"/>
          <p:nvPr/>
        </p:nvSpPr>
        <p:spPr>
          <a:xfrm>
            <a:off x="7668344" y="3257054"/>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传感器扩展口</a:t>
            </a:r>
            <a:endParaRPr lang="en-US" altLang="zh-CN" sz="1600" dirty="0">
              <a:solidFill>
                <a:srgbClr val="00B0F0"/>
              </a:solidFill>
              <a:latin typeface="微软雅黑" pitchFamily="34" charset="-122"/>
              <a:ea typeface="微软雅黑" pitchFamily="34" charset="-122"/>
            </a:endParaRPr>
          </a:p>
        </p:txBody>
      </p:sp>
      <p:sp>
        <p:nvSpPr>
          <p:cNvPr id="22" name="内容占位符 2"/>
          <p:cNvSpPr txBox="1"/>
          <p:nvPr/>
        </p:nvSpPr>
        <p:spPr>
          <a:xfrm>
            <a:off x="7668344" y="3545086"/>
            <a:ext cx="1512168" cy="36004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测试</a:t>
            </a:r>
            <a:r>
              <a:rPr lang="en-US" altLang="zh-CN" sz="1600" dirty="0">
                <a:solidFill>
                  <a:srgbClr val="00B0F0"/>
                </a:solidFill>
                <a:latin typeface="微软雅黑" pitchFamily="34" charset="-122"/>
                <a:ea typeface="微软雅黑" pitchFamily="34" charset="-122"/>
              </a:rPr>
              <a:t>LED</a:t>
            </a:r>
            <a:r>
              <a:rPr lang="zh-CN" altLang="en-US" sz="1600" dirty="0">
                <a:solidFill>
                  <a:srgbClr val="00B0F0"/>
                </a:solidFill>
                <a:latin typeface="微软雅黑" pitchFamily="34" charset="-122"/>
                <a:ea typeface="微软雅黑" pitchFamily="34" charset="-122"/>
              </a:rPr>
              <a:t>与按键</a:t>
            </a:r>
            <a:endParaRPr lang="en-US" altLang="zh-CN" sz="1600" dirty="0">
              <a:solidFill>
                <a:srgbClr val="00B0F0"/>
              </a:solidFill>
              <a:latin typeface="微软雅黑" pitchFamily="34" charset="-122"/>
              <a:ea typeface="微软雅黑" pitchFamily="34" charset="-122"/>
            </a:endParaRPr>
          </a:p>
        </p:txBody>
      </p:sp>
      <p:sp>
        <p:nvSpPr>
          <p:cNvPr id="23" name="内容占位符 2"/>
          <p:cNvSpPr txBox="1"/>
          <p:nvPr/>
        </p:nvSpPr>
        <p:spPr>
          <a:xfrm>
            <a:off x="7668344" y="4137324"/>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大电容充放电</a:t>
            </a:r>
            <a:endParaRPr lang="en-US" altLang="zh-CN" sz="1600" dirty="0">
              <a:solidFill>
                <a:srgbClr val="00B0F0"/>
              </a:solidFill>
              <a:latin typeface="微软雅黑" pitchFamily="34" charset="-122"/>
              <a:ea typeface="微软雅黑" pitchFamily="34" charset="-122"/>
            </a:endParaRPr>
          </a:p>
        </p:txBody>
      </p:sp>
      <p:sp>
        <p:nvSpPr>
          <p:cNvPr id="24" name="内容占位符 2"/>
          <p:cNvSpPr txBox="1"/>
          <p:nvPr/>
        </p:nvSpPr>
        <p:spPr>
          <a:xfrm>
            <a:off x="7668344" y="4553198"/>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通信模块</a:t>
            </a:r>
            <a:endParaRPr lang="en-US" altLang="zh-CN" sz="1600" dirty="0">
              <a:solidFill>
                <a:srgbClr val="00B0F0"/>
              </a:solidFill>
              <a:latin typeface="微软雅黑" pitchFamily="34" charset="-122"/>
              <a:ea typeface="微软雅黑" pitchFamily="34" charset="-122"/>
            </a:endParaRPr>
          </a:p>
        </p:txBody>
      </p:sp>
      <p:sp>
        <p:nvSpPr>
          <p:cNvPr id="25" name="内容占位符 2"/>
          <p:cNvSpPr txBox="1"/>
          <p:nvPr/>
        </p:nvSpPr>
        <p:spPr>
          <a:xfrm>
            <a:off x="7668344" y="5417294"/>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dirty="0">
                <a:solidFill>
                  <a:srgbClr val="00B0F0"/>
                </a:solidFill>
                <a:latin typeface="微软雅黑" pitchFamily="34" charset="-122"/>
                <a:ea typeface="微软雅黑" pitchFamily="34" charset="-122"/>
              </a:rPr>
              <a:t>RTC</a:t>
            </a:r>
            <a:r>
              <a:rPr lang="zh-CN" altLang="en-US" sz="1600" dirty="0">
                <a:solidFill>
                  <a:srgbClr val="00B0F0"/>
                </a:solidFill>
                <a:latin typeface="微软雅黑" pitchFamily="34" charset="-122"/>
                <a:ea typeface="微软雅黑" pitchFamily="34" charset="-122"/>
              </a:rPr>
              <a:t>与唤醒</a:t>
            </a:r>
            <a:endParaRPr lang="en-US" altLang="zh-CN" sz="1600" dirty="0">
              <a:solidFill>
                <a:srgbClr val="00B0F0"/>
              </a:solidFill>
              <a:latin typeface="微软雅黑" pitchFamily="34" charset="-122"/>
              <a:ea typeface="微软雅黑" pitchFamily="34" charset="-122"/>
            </a:endParaRPr>
          </a:p>
        </p:txBody>
      </p:sp>
      <p:sp>
        <p:nvSpPr>
          <p:cNvPr id="26" name="内容占位符 2"/>
          <p:cNvSpPr txBox="1"/>
          <p:nvPr/>
        </p:nvSpPr>
        <p:spPr>
          <a:xfrm>
            <a:off x="7668344" y="592135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能量隔离调试</a:t>
            </a:r>
            <a:endParaRPr lang="en-US" altLang="zh-CN" sz="1600" dirty="0">
              <a:solidFill>
                <a:srgbClr val="00B0F0"/>
              </a:solidFill>
              <a:latin typeface="微软雅黑" pitchFamily="34" charset="-122"/>
              <a:ea typeface="微软雅黑" pitchFamily="34" charset="-122"/>
            </a:endParaRPr>
          </a:p>
        </p:txBody>
      </p:sp>
      <p:sp>
        <p:nvSpPr>
          <p:cNvPr id="27" name="内容占位符 2"/>
          <p:cNvSpPr txBox="1"/>
          <p:nvPr/>
        </p:nvSpPr>
        <p:spPr>
          <a:xfrm>
            <a:off x="7668344" y="6353398"/>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自动供电控制</a:t>
            </a:r>
            <a:endParaRPr lang="en-US" altLang="zh-CN" sz="1600" dirty="0">
              <a:solidFill>
                <a:srgbClr val="00B0F0"/>
              </a:solidFill>
              <a:latin typeface="微软雅黑" pitchFamily="34" charset="-122"/>
              <a:ea typeface="微软雅黑" pitchFamily="34" charset="-122"/>
            </a:endParaRPr>
          </a:p>
        </p:txBody>
      </p:sp>
      <p:sp>
        <p:nvSpPr>
          <p:cNvPr id="28" name="内容占位符 2"/>
          <p:cNvSpPr txBox="1"/>
          <p:nvPr/>
        </p:nvSpPr>
        <p:spPr>
          <a:xfrm>
            <a:off x="3995936" y="6569422"/>
            <a:ext cx="864096"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400" dirty="0">
                <a:solidFill>
                  <a:srgbClr val="FF0000"/>
                </a:solidFill>
                <a:latin typeface="微软雅黑" pitchFamily="34" charset="-122"/>
                <a:ea typeface="微软雅黑" pitchFamily="34" charset="-122"/>
              </a:rPr>
              <a:t>v 2.31</a:t>
            </a:r>
            <a:endParaRPr lang="en-US" altLang="zh-CN" sz="1400" dirty="0">
              <a:solidFill>
                <a:srgbClr val="FF0000"/>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236470" y="71414"/>
            <a:ext cx="4836124" cy="785818"/>
          </a:xfrm>
          <a:prstGeom prst="rect">
            <a:avLst/>
          </a:prstGeom>
        </p:spPr>
        <p:txBody>
          <a:bodyPr/>
          <a:lstStyle/>
          <a:p>
            <a:pPr marL="0" marR="0" lvl="0" indent="0" algn="r" defTabSz="914400" rtl="0" eaLnBrk="0" fontAlgn="base" latinLnBrk="0" hangingPunct="0">
              <a:spcBef>
                <a:spcPct val="0"/>
              </a:spcBef>
              <a:spcAft>
                <a:spcPct val="0"/>
              </a:spcAft>
              <a:buClrTx/>
              <a:buSzTx/>
              <a:buFontTx/>
              <a:buNone/>
              <a:defRPr/>
            </a:pPr>
            <a:r>
              <a:rPr kumimoji="1" lang="zh-CN" altLang="en-US" sz="4400" b="1" i="0" u="none" strike="noStrike" kern="0" cap="none" spc="0" normalizeH="0" baseline="0" noProof="0" dirty="0">
                <a:ln>
                  <a:noFill/>
                </a:ln>
                <a:solidFill>
                  <a:srgbClr val="800000"/>
                </a:solidFill>
                <a:effectLst/>
                <a:uLnTx/>
                <a:uFillTx/>
                <a:latin typeface="黑体" pitchFamily="49" charset="-122"/>
                <a:ea typeface="黑体" pitchFamily="49" charset="-122"/>
                <a:cs typeface="+mj-cs"/>
              </a:rPr>
              <a:t>软硬件系统成果</a:t>
            </a:r>
            <a:endParaRPr kumimoji="1" lang="zh-CN" altLang="en-US" sz="4400" b="1" i="0" u="none" strike="noStrike" kern="0" cap="none" spc="0" normalizeH="0" baseline="0" noProof="0" dirty="0">
              <a:ln>
                <a:noFill/>
              </a:ln>
              <a:solidFill>
                <a:srgbClr val="800000"/>
              </a:solidFill>
              <a:effectLst/>
              <a:uLnTx/>
              <a:uFillTx/>
              <a:latin typeface="黑体" pitchFamily="49" charset="-122"/>
              <a:ea typeface="黑体" pitchFamily="49" charset="-122"/>
              <a:cs typeface="+mj-cs"/>
            </a:endParaRPr>
          </a:p>
        </p:txBody>
      </p:sp>
      <p:sp>
        <p:nvSpPr>
          <p:cNvPr id="4" name="Rectangle 7"/>
          <p:cNvSpPr>
            <a:spLocks noChangeArrowheads="1"/>
          </p:cNvSpPr>
          <p:nvPr/>
        </p:nvSpPr>
        <p:spPr bwMode="auto">
          <a:xfrm>
            <a:off x="683568" y="1071546"/>
            <a:ext cx="6408737" cy="762000"/>
          </a:xfrm>
          <a:prstGeom prst="rect">
            <a:avLst/>
          </a:prstGeom>
          <a:noFill/>
          <a:ln w="9525">
            <a:noFill/>
            <a:miter lim="800000"/>
          </a:ln>
        </p:spPr>
        <p:txBody>
          <a:bodyPr anchor="ctr"/>
          <a:lstStyle/>
          <a:p>
            <a:r>
              <a:rPr lang="zh-CN" altLang="en-US" sz="3200" b="0" dirty="0">
                <a:solidFill>
                  <a:srgbClr val="C00000"/>
                </a:solidFill>
                <a:latin typeface="Tahoma" pitchFamily="34" charset="0"/>
                <a:ea typeface="华文琥珀" pitchFamily="2" charset="-122"/>
              </a:rPr>
              <a:t>面向无源间断计算的</a:t>
            </a:r>
            <a:r>
              <a:rPr lang="en-US" altLang="zh-CN" sz="3200" b="0" dirty="0">
                <a:solidFill>
                  <a:srgbClr val="C00000"/>
                </a:solidFill>
                <a:latin typeface="Tahoma" pitchFamily="34" charset="0"/>
                <a:ea typeface="华文琥珀" pitchFamily="2" charset="-122"/>
              </a:rPr>
              <a:t>WSN</a:t>
            </a:r>
            <a:r>
              <a:rPr lang="zh-CN" altLang="en-US" sz="3200" b="0" dirty="0">
                <a:solidFill>
                  <a:srgbClr val="C00000"/>
                </a:solidFill>
                <a:latin typeface="Tahoma" pitchFamily="34" charset="0"/>
                <a:ea typeface="华文琥珀" pitchFamily="2" charset="-122"/>
              </a:rPr>
              <a:t>平台</a:t>
            </a:r>
            <a:endParaRPr lang="zh-CN" altLang="en-US" sz="3200" b="0" dirty="0">
              <a:solidFill>
                <a:srgbClr val="C00000"/>
              </a:solidFill>
              <a:latin typeface="Tahoma" pitchFamily="34" charset="0"/>
              <a:ea typeface="华文琥珀" pitchFamily="2" charset="-122"/>
            </a:endParaRPr>
          </a:p>
        </p:txBody>
      </p:sp>
      <p:cxnSp>
        <p:nvCxnSpPr>
          <p:cNvPr id="9" name="直接连接符 8"/>
          <p:cNvCxnSpPr/>
          <p:nvPr/>
        </p:nvCxnSpPr>
        <p:spPr bwMode="auto">
          <a:xfrm>
            <a:off x="4067522" y="821402"/>
            <a:ext cx="5076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pic>
        <p:nvPicPr>
          <p:cNvPr id="11" name="Picture 4" descr="D:\论文M\IEA平台介绍\图片\图示.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664" y="1816894"/>
            <a:ext cx="6120680" cy="4777116"/>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2"/>
          <p:cNvSpPr txBox="1"/>
          <p:nvPr/>
        </p:nvSpPr>
        <p:spPr>
          <a:xfrm>
            <a:off x="539552" y="2392958"/>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获能天线</a:t>
            </a:r>
            <a:endParaRPr lang="en-US" altLang="zh-CN" sz="1600" dirty="0">
              <a:solidFill>
                <a:srgbClr val="00B0F0"/>
              </a:solidFill>
              <a:latin typeface="微软雅黑" pitchFamily="34" charset="-122"/>
              <a:ea typeface="微软雅黑" pitchFamily="34" charset="-122"/>
            </a:endParaRPr>
          </a:p>
        </p:txBody>
      </p:sp>
      <p:sp>
        <p:nvSpPr>
          <p:cNvPr id="13" name="内容占位符 2"/>
          <p:cNvSpPr txBox="1"/>
          <p:nvPr/>
        </p:nvSpPr>
        <p:spPr>
          <a:xfrm>
            <a:off x="539552" y="304103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太阳能板</a:t>
            </a:r>
            <a:endParaRPr lang="en-US" altLang="zh-CN" sz="1600" dirty="0">
              <a:solidFill>
                <a:srgbClr val="00B0F0"/>
              </a:solidFill>
              <a:latin typeface="微软雅黑" pitchFamily="34" charset="-122"/>
              <a:ea typeface="微软雅黑" pitchFamily="34" charset="-122"/>
            </a:endParaRPr>
          </a:p>
        </p:txBody>
      </p:sp>
      <p:sp>
        <p:nvSpPr>
          <p:cNvPr id="14" name="内容占位符 2"/>
          <p:cNvSpPr txBox="1"/>
          <p:nvPr/>
        </p:nvSpPr>
        <p:spPr>
          <a:xfrm>
            <a:off x="323528" y="340107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调试</a:t>
            </a:r>
            <a:r>
              <a:rPr lang="en-US" altLang="zh-CN" sz="1600" dirty="0">
                <a:solidFill>
                  <a:srgbClr val="00B0F0"/>
                </a:solidFill>
                <a:latin typeface="微软雅黑" pitchFamily="34" charset="-122"/>
                <a:ea typeface="微软雅黑" pitchFamily="34" charset="-122"/>
              </a:rPr>
              <a:t>LCD</a:t>
            </a:r>
            <a:r>
              <a:rPr lang="zh-CN" altLang="en-US" sz="1600" dirty="0">
                <a:solidFill>
                  <a:srgbClr val="00B0F0"/>
                </a:solidFill>
                <a:latin typeface="微软雅黑" pitchFamily="34" charset="-122"/>
                <a:ea typeface="微软雅黑" pitchFamily="34" charset="-122"/>
              </a:rPr>
              <a:t>屏</a:t>
            </a:r>
            <a:endParaRPr lang="en-US" altLang="zh-CN" sz="1600" dirty="0">
              <a:solidFill>
                <a:srgbClr val="00B0F0"/>
              </a:solidFill>
              <a:latin typeface="微软雅黑" pitchFamily="34" charset="-122"/>
              <a:ea typeface="微软雅黑" pitchFamily="34" charset="-122"/>
            </a:endParaRPr>
          </a:p>
        </p:txBody>
      </p:sp>
      <p:sp>
        <p:nvSpPr>
          <p:cNvPr id="15" name="内容占位符 2"/>
          <p:cNvSpPr txBox="1"/>
          <p:nvPr/>
        </p:nvSpPr>
        <p:spPr>
          <a:xfrm>
            <a:off x="251520" y="376111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dirty="0">
                <a:solidFill>
                  <a:srgbClr val="00B0F0"/>
                </a:solidFill>
                <a:latin typeface="微软雅黑" pitchFamily="34" charset="-122"/>
                <a:ea typeface="微软雅黑" pitchFamily="34" charset="-122"/>
              </a:rPr>
              <a:t>JTAG</a:t>
            </a:r>
            <a:r>
              <a:rPr lang="zh-CN" altLang="en-US" sz="1600" dirty="0">
                <a:solidFill>
                  <a:srgbClr val="00B0F0"/>
                </a:solidFill>
                <a:latin typeface="微软雅黑" pitchFamily="34" charset="-122"/>
                <a:ea typeface="微软雅黑" pitchFamily="34" charset="-122"/>
              </a:rPr>
              <a:t>编程口</a:t>
            </a:r>
            <a:endParaRPr lang="en-US" altLang="zh-CN" sz="1600" dirty="0">
              <a:solidFill>
                <a:srgbClr val="00B0F0"/>
              </a:solidFill>
              <a:latin typeface="微软雅黑" pitchFamily="34" charset="-122"/>
              <a:ea typeface="微软雅黑" pitchFamily="34" charset="-122"/>
            </a:endParaRPr>
          </a:p>
        </p:txBody>
      </p:sp>
      <p:sp>
        <p:nvSpPr>
          <p:cNvPr id="16" name="内容占位符 2"/>
          <p:cNvSpPr txBox="1"/>
          <p:nvPr/>
        </p:nvSpPr>
        <p:spPr>
          <a:xfrm>
            <a:off x="179512" y="412115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能量测量模块</a:t>
            </a:r>
            <a:endParaRPr lang="en-US" altLang="zh-CN" sz="1600" dirty="0">
              <a:solidFill>
                <a:srgbClr val="00B0F0"/>
              </a:solidFill>
              <a:latin typeface="微软雅黑" pitchFamily="34" charset="-122"/>
              <a:ea typeface="微软雅黑" pitchFamily="34" charset="-122"/>
            </a:endParaRPr>
          </a:p>
        </p:txBody>
      </p:sp>
      <p:sp>
        <p:nvSpPr>
          <p:cNvPr id="17" name="内容占位符 2"/>
          <p:cNvSpPr txBox="1"/>
          <p:nvPr/>
        </p:nvSpPr>
        <p:spPr>
          <a:xfrm>
            <a:off x="395536" y="4409182"/>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小容量电容</a:t>
            </a:r>
            <a:endParaRPr lang="en-US" altLang="zh-CN" sz="1600" dirty="0">
              <a:solidFill>
                <a:srgbClr val="00B0F0"/>
              </a:solidFill>
              <a:latin typeface="微软雅黑" pitchFamily="34" charset="-122"/>
              <a:ea typeface="微软雅黑" pitchFamily="34" charset="-122"/>
            </a:endParaRPr>
          </a:p>
        </p:txBody>
      </p:sp>
      <p:sp>
        <p:nvSpPr>
          <p:cNvPr id="18" name="内容占位符 2"/>
          <p:cNvSpPr txBox="1"/>
          <p:nvPr/>
        </p:nvSpPr>
        <p:spPr>
          <a:xfrm>
            <a:off x="179512" y="4769222"/>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能量输入端口</a:t>
            </a:r>
            <a:endParaRPr lang="en-US" altLang="zh-CN" sz="1600" dirty="0">
              <a:solidFill>
                <a:srgbClr val="00B0F0"/>
              </a:solidFill>
              <a:latin typeface="微软雅黑" pitchFamily="34" charset="-122"/>
              <a:ea typeface="微软雅黑" pitchFamily="34" charset="-122"/>
            </a:endParaRPr>
          </a:p>
        </p:txBody>
      </p:sp>
      <p:sp>
        <p:nvSpPr>
          <p:cNvPr id="19" name="内容占位符 2"/>
          <p:cNvSpPr txBox="1"/>
          <p:nvPr/>
        </p:nvSpPr>
        <p:spPr>
          <a:xfrm>
            <a:off x="755576" y="592135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传感器</a:t>
            </a:r>
            <a:endParaRPr lang="en-US" altLang="zh-CN" sz="1600" dirty="0">
              <a:solidFill>
                <a:srgbClr val="00B0F0"/>
              </a:solidFill>
              <a:latin typeface="微软雅黑" pitchFamily="34" charset="-122"/>
              <a:ea typeface="微软雅黑" pitchFamily="34" charset="-122"/>
            </a:endParaRPr>
          </a:p>
        </p:txBody>
      </p:sp>
      <p:sp>
        <p:nvSpPr>
          <p:cNvPr id="20" name="内容占位符 2"/>
          <p:cNvSpPr txBox="1"/>
          <p:nvPr/>
        </p:nvSpPr>
        <p:spPr>
          <a:xfrm>
            <a:off x="7668344" y="2212938"/>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通信天线</a:t>
            </a:r>
            <a:endParaRPr lang="en-US" altLang="zh-CN" sz="1600" dirty="0">
              <a:solidFill>
                <a:srgbClr val="00B0F0"/>
              </a:solidFill>
              <a:latin typeface="微软雅黑" pitchFamily="34" charset="-122"/>
              <a:ea typeface="微软雅黑" pitchFamily="34" charset="-122"/>
            </a:endParaRPr>
          </a:p>
        </p:txBody>
      </p:sp>
      <p:sp>
        <p:nvSpPr>
          <p:cNvPr id="21" name="内容占位符 2"/>
          <p:cNvSpPr txBox="1"/>
          <p:nvPr/>
        </p:nvSpPr>
        <p:spPr>
          <a:xfrm>
            <a:off x="7668344" y="3257054"/>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传感器扩展口</a:t>
            </a:r>
            <a:endParaRPr lang="en-US" altLang="zh-CN" sz="1600" dirty="0">
              <a:solidFill>
                <a:srgbClr val="00B0F0"/>
              </a:solidFill>
              <a:latin typeface="微软雅黑" pitchFamily="34" charset="-122"/>
              <a:ea typeface="微软雅黑" pitchFamily="34" charset="-122"/>
            </a:endParaRPr>
          </a:p>
        </p:txBody>
      </p:sp>
      <p:sp>
        <p:nvSpPr>
          <p:cNvPr id="22" name="内容占位符 2"/>
          <p:cNvSpPr txBox="1"/>
          <p:nvPr/>
        </p:nvSpPr>
        <p:spPr>
          <a:xfrm>
            <a:off x="7668344" y="3545086"/>
            <a:ext cx="1512168" cy="36004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测试</a:t>
            </a:r>
            <a:r>
              <a:rPr lang="en-US" altLang="zh-CN" sz="1600" dirty="0">
                <a:solidFill>
                  <a:srgbClr val="00B0F0"/>
                </a:solidFill>
                <a:latin typeface="微软雅黑" pitchFamily="34" charset="-122"/>
                <a:ea typeface="微软雅黑" pitchFamily="34" charset="-122"/>
              </a:rPr>
              <a:t>LED</a:t>
            </a:r>
            <a:r>
              <a:rPr lang="zh-CN" altLang="en-US" sz="1600" dirty="0">
                <a:solidFill>
                  <a:srgbClr val="00B0F0"/>
                </a:solidFill>
                <a:latin typeface="微软雅黑" pitchFamily="34" charset="-122"/>
                <a:ea typeface="微软雅黑" pitchFamily="34" charset="-122"/>
              </a:rPr>
              <a:t>与按键</a:t>
            </a:r>
            <a:endParaRPr lang="en-US" altLang="zh-CN" sz="1600" dirty="0">
              <a:solidFill>
                <a:srgbClr val="00B0F0"/>
              </a:solidFill>
              <a:latin typeface="微软雅黑" pitchFamily="34" charset="-122"/>
              <a:ea typeface="微软雅黑" pitchFamily="34" charset="-122"/>
            </a:endParaRPr>
          </a:p>
        </p:txBody>
      </p:sp>
      <p:sp>
        <p:nvSpPr>
          <p:cNvPr id="23" name="内容占位符 2"/>
          <p:cNvSpPr txBox="1"/>
          <p:nvPr/>
        </p:nvSpPr>
        <p:spPr>
          <a:xfrm>
            <a:off x="7668344" y="4137324"/>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大电容充放电</a:t>
            </a:r>
            <a:endParaRPr lang="en-US" altLang="zh-CN" sz="1600" dirty="0">
              <a:solidFill>
                <a:srgbClr val="00B0F0"/>
              </a:solidFill>
              <a:latin typeface="微软雅黑" pitchFamily="34" charset="-122"/>
              <a:ea typeface="微软雅黑" pitchFamily="34" charset="-122"/>
            </a:endParaRPr>
          </a:p>
        </p:txBody>
      </p:sp>
      <p:sp>
        <p:nvSpPr>
          <p:cNvPr id="24" name="内容占位符 2"/>
          <p:cNvSpPr txBox="1"/>
          <p:nvPr/>
        </p:nvSpPr>
        <p:spPr>
          <a:xfrm>
            <a:off x="7668344" y="4553198"/>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通信模块</a:t>
            </a:r>
            <a:endParaRPr lang="en-US" altLang="zh-CN" sz="1600" dirty="0">
              <a:solidFill>
                <a:srgbClr val="00B0F0"/>
              </a:solidFill>
              <a:latin typeface="微软雅黑" pitchFamily="34" charset="-122"/>
              <a:ea typeface="微软雅黑" pitchFamily="34" charset="-122"/>
            </a:endParaRPr>
          </a:p>
        </p:txBody>
      </p:sp>
      <p:sp>
        <p:nvSpPr>
          <p:cNvPr id="25" name="内容占位符 2"/>
          <p:cNvSpPr txBox="1"/>
          <p:nvPr/>
        </p:nvSpPr>
        <p:spPr>
          <a:xfrm>
            <a:off x="7668344" y="5417294"/>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600" dirty="0">
                <a:solidFill>
                  <a:srgbClr val="00B0F0"/>
                </a:solidFill>
                <a:latin typeface="微软雅黑" pitchFamily="34" charset="-122"/>
                <a:ea typeface="微软雅黑" pitchFamily="34" charset="-122"/>
              </a:rPr>
              <a:t>RTC</a:t>
            </a:r>
            <a:r>
              <a:rPr lang="zh-CN" altLang="en-US" sz="1600" dirty="0">
                <a:solidFill>
                  <a:srgbClr val="00B0F0"/>
                </a:solidFill>
                <a:latin typeface="微软雅黑" pitchFamily="34" charset="-122"/>
                <a:ea typeface="微软雅黑" pitchFamily="34" charset="-122"/>
              </a:rPr>
              <a:t>与唤醒</a:t>
            </a:r>
            <a:endParaRPr lang="en-US" altLang="zh-CN" sz="1600" dirty="0">
              <a:solidFill>
                <a:srgbClr val="00B0F0"/>
              </a:solidFill>
              <a:latin typeface="微软雅黑" pitchFamily="34" charset="-122"/>
              <a:ea typeface="微软雅黑" pitchFamily="34" charset="-122"/>
            </a:endParaRPr>
          </a:p>
        </p:txBody>
      </p:sp>
      <p:sp>
        <p:nvSpPr>
          <p:cNvPr id="26" name="内容占位符 2"/>
          <p:cNvSpPr txBox="1"/>
          <p:nvPr/>
        </p:nvSpPr>
        <p:spPr>
          <a:xfrm>
            <a:off x="7668344" y="5921350"/>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能量隔离调试</a:t>
            </a:r>
            <a:endParaRPr lang="en-US" altLang="zh-CN" sz="1600" dirty="0">
              <a:solidFill>
                <a:srgbClr val="00B0F0"/>
              </a:solidFill>
              <a:latin typeface="微软雅黑" pitchFamily="34" charset="-122"/>
              <a:ea typeface="微软雅黑" pitchFamily="34" charset="-122"/>
            </a:endParaRPr>
          </a:p>
        </p:txBody>
      </p:sp>
      <p:sp>
        <p:nvSpPr>
          <p:cNvPr id="27" name="内容占位符 2"/>
          <p:cNvSpPr txBox="1"/>
          <p:nvPr/>
        </p:nvSpPr>
        <p:spPr>
          <a:xfrm>
            <a:off x="7668344" y="6353398"/>
            <a:ext cx="1512168"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600" dirty="0">
                <a:solidFill>
                  <a:srgbClr val="00B0F0"/>
                </a:solidFill>
                <a:latin typeface="微软雅黑" pitchFamily="34" charset="-122"/>
                <a:ea typeface="微软雅黑" pitchFamily="34" charset="-122"/>
              </a:rPr>
              <a:t>自动供电控制</a:t>
            </a:r>
            <a:endParaRPr lang="en-US" altLang="zh-CN" sz="1600" dirty="0">
              <a:solidFill>
                <a:srgbClr val="00B0F0"/>
              </a:solidFill>
              <a:latin typeface="微软雅黑" pitchFamily="34" charset="-122"/>
              <a:ea typeface="微软雅黑" pitchFamily="34" charset="-122"/>
            </a:endParaRPr>
          </a:p>
        </p:txBody>
      </p:sp>
      <p:sp>
        <p:nvSpPr>
          <p:cNvPr id="28" name="内容占位符 2"/>
          <p:cNvSpPr txBox="1"/>
          <p:nvPr/>
        </p:nvSpPr>
        <p:spPr>
          <a:xfrm>
            <a:off x="3995936" y="6569422"/>
            <a:ext cx="864096" cy="3600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1400" dirty="0">
                <a:solidFill>
                  <a:srgbClr val="FF0000"/>
                </a:solidFill>
                <a:latin typeface="微软雅黑" pitchFamily="34" charset="-122"/>
                <a:ea typeface="微软雅黑" pitchFamily="34" charset="-122"/>
              </a:rPr>
              <a:t>v 2.31</a:t>
            </a:r>
            <a:endParaRPr lang="en-US" altLang="zh-CN" sz="1400" dirty="0">
              <a:solidFill>
                <a:srgbClr val="FF0000"/>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高速通信处理器"/>
          <p:cNvPicPr>
            <a:picLocks noChangeAspect="1" noChangeArrowheads="1"/>
          </p:cNvPicPr>
          <p:nvPr/>
        </p:nvPicPr>
        <p:blipFill>
          <a:blip r:embed="rId1" cstate="print"/>
          <a:srcRect t="4348" b="10870"/>
          <a:stretch>
            <a:fillRect/>
          </a:stretch>
        </p:blipFill>
        <p:spPr bwMode="auto">
          <a:xfrm>
            <a:off x="5490278" y="3786190"/>
            <a:ext cx="2857520" cy="2189756"/>
          </a:xfrm>
          <a:prstGeom prst="rect">
            <a:avLst/>
          </a:prstGeom>
          <a:noFill/>
        </p:spPr>
      </p:pic>
      <p:pic>
        <p:nvPicPr>
          <p:cNvPr id="3" name="Picture 5" descr="高速通信处理器1"/>
          <p:cNvPicPr>
            <a:picLocks noChangeAspect="1" noChangeArrowheads="1"/>
          </p:cNvPicPr>
          <p:nvPr/>
        </p:nvPicPr>
        <p:blipFill>
          <a:blip r:embed="rId2" cstate="print"/>
          <a:srcRect b="18539"/>
          <a:stretch>
            <a:fillRect/>
          </a:stretch>
        </p:blipFill>
        <p:spPr bwMode="auto">
          <a:xfrm>
            <a:off x="5490278" y="1643050"/>
            <a:ext cx="2867936" cy="2011894"/>
          </a:xfrm>
          <a:prstGeom prst="rect">
            <a:avLst/>
          </a:prstGeom>
          <a:noFill/>
        </p:spPr>
      </p:pic>
      <p:sp>
        <p:nvSpPr>
          <p:cNvPr id="4" name="Text Box 6"/>
          <p:cNvSpPr txBox="1">
            <a:spLocks noChangeArrowheads="1"/>
          </p:cNvSpPr>
          <p:nvPr/>
        </p:nvSpPr>
        <p:spPr bwMode="auto">
          <a:xfrm>
            <a:off x="918246" y="857232"/>
            <a:ext cx="3877985" cy="609911"/>
          </a:xfrm>
          <a:prstGeom prst="rect">
            <a:avLst/>
          </a:prstGeom>
          <a:noFill/>
          <a:ln w="9525">
            <a:noFill/>
            <a:miter lim="800000"/>
          </a:ln>
          <a:effectLst/>
        </p:spPr>
        <p:txBody>
          <a:bodyPr wrap="none">
            <a:spAutoFit/>
          </a:bodyPr>
          <a:lstStyle/>
          <a:p>
            <a:pPr marL="342900" indent="-342900">
              <a:lnSpc>
                <a:spcPct val="110000"/>
              </a:lnSpc>
              <a:spcBef>
                <a:spcPct val="20000"/>
              </a:spcBef>
              <a:buClr>
                <a:schemeClr val="hlink"/>
              </a:buClr>
              <a:buSzPct val="50000"/>
              <a:buFont typeface="Monotype Sorts" pitchFamily="2" charset="2"/>
              <a:buNone/>
            </a:pPr>
            <a:r>
              <a:rPr kumimoji="1" lang="zh-CN" altLang="en-US" sz="3200" b="0" dirty="0">
                <a:solidFill>
                  <a:srgbClr val="C00000"/>
                </a:solidFill>
                <a:latin typeface="华文琥珀" pitchFamily="2" charset="-122"/>
                <a:ea typeface="华文琥珀" pitchFamily="2" charset="-122"/>
              </a:rPr>
              <a:t>计算机集群计算系统</a:t>
            </a:r>
            <a:endParaRPr kumimoji="1" lang="zh-CN" altLang="en-US" sz="3200" b="0" dirty="0">
              <a:solidFill>
                <a:srgbClr val="C00000"/>
              </a:solidFill>
              <a:latin typeface="华文琥珀" pitchFamily="2" charset="-122"/>
              <a:ea typeface="华文琥珀" pitchFamily="2" charset="-122"/>
            </a:endParaRPr>
          </a:p>
        </p:txBody>
      </p:sp>
      <p:pic>
        <p:nvPicPr>
          <p:cNvPr id="5" name="Picture 4" descr="LG4000－1"/>
          <p:cNvPicPr>
            <a:picLocks noChangeAspect="1" noChangeArrowheads="1"/>
          </p:cNvPicPr>
          <p:nvPr/>
        </p:nvPicPr>
        <p:blipFill>
          <a:blip r:embed="rId3" cstate="print"/>
          <a:srcRect l="8108" r="10811"/>
          <a:stretch>
            <a:fillRect/>
          </a:stretch>
        </p:blipFill>
        <p:spPr bwMode="auto">
          <a:xfrm>
            <a:off x="1061122" y="1643050"/>
            <a:ext cx="4286280" cy="4358892"/>
          </a:xfrm>
          <a:prstGeom prst="rect">
            <a:avLst/>
          </a:prstGeom>
          <a:noFill/>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251520" y="581380"/>
            <a:ext cx="2934333" cy="775918"/>
          </a:xfrm>
          <a:prstGeom prst="rect">
            <a:avLst/>
          </a:prstGeom>
        </p:spPr>
        <p:txBody>
          <a:bodyPr/>
          <a:lstStyle/>
          <a:p>
            <a:pPr eaLnBrk="0" fontAlgn="base" hangingPunct="0">
              <a:spcBef>
                <a:spcPct val="0"/>
              </a:spcBef>
              <a:spcAft>
                <a:spcPct val="0"/>
              </a:spcAft>
              <a:defRPr/>
            </a:pPr>
            <a:r>
              <a:rPr kumimoji="1" lang="zh-CN" altLang="en-US" sz="4400" kern="0" dirty="0">
                <a:solidFill>
                  <a:srgbClr val="FF0000"/>
                </a:solidFill>
                <a:latin typeface="华文隶书" pitchFamily="2" charset="-122"/>
                <a:ea typeface="华文隶书" pitchFamily="2" charset="-122"/>
                <a:cs typeface="+mj-cs"/>
              </a:rPr>
              <a:t>高宏教授 </a:t>
            </a:r>
            <a:endParaRPr kumimoji="1" lang="zh-CN" altLang="en-US" sz="4400" kern="0" dirty="0">
              <a:solidFill>
                <a:srgbClr val="FF0000"/>
              </a:solidFill>
              <a:latin typeface="华文隶书" pitchFamily="2" charset="-122"/>
              <a:ea typeface="华文隶书" pitchFamily="2" charset="-122"/>
              <a:cs typeface="+mj-cs"/>
            </a:endParaRPr>
          </a:p>
        </p:txBody>
      </p:sp>
      <p:sp>
        <p:nvSpPr>
          <p:cNvPr id="3" name="Rectangle 3"/>
          <p:cNvSpPr txBox="1">
            <a:spLocks noChangeArrowheads="1"/>
          </p:cNvSpPr>
          <p:nvPr/>
        </p:nvSpPr>
        <p:spPr>
          <a:xfrm>
            <a:off x="107504" y="1214422"/>
            <a:ext cx="8928992" cy="5000660"/>
          </a:xfrm>
          <a:prstGeom prst="rect">
            <a:avLst/>
          </a:prstGeom>
          <a:noFill/>
          <a:ln>
            <a:noFill/>
          </a:ln>
          <a:effectLst>
            <a:glow rad="101600">
              <a:schemeClr val="accent4">
                <a:satMod val="175000"/>
                <a:alpha val="40000"/>
              </a:schemeClr>
            </a:glow>
          </a:effectLst>
        </p:spPr>
        <p:txBody>
          <a:bodyPr/>
          <a:lstStyle/>
          <a:p>
            <a:pPr marL="495300" indent="-495300" fontAlgn="base">
              <a:spcAft>
                <a:spcPct val="0"/>
              </a:spcAft>
              <a:buClr>
                <a:srgbClr val="800000"/>
              </a:buClr>
              <a:buSzPct val="100000"/>
              <a:buFont typeface="Wingdings" pitchFamily="2" charset="2"/>
              <a:buChar char="n"/>
              <a:defRPr/>
            </a:pPr>
            <a:r>
              <a:rPr kumimoji="1" lang="zh-CN" altLang="en-US" sz="3200" kern="0" dirty="0">
                <a:latin typeface="黑体" pitchFamily="49" charset="-122"/>
                <a:ea typeface="黑体" pitchFamily="49" charset="-122"/>
                <a:cs typeface="Times New Roman" pitchFamily="18" charset="0"/>
              </a:rPr>
              <a:t>研究方向：大数据、物联网</a:t>
            </a:r>
            <a:endParaRPr kumimoji="1" lang="en-US" altLang="zh-CN" sz="3200" kern="0" dirty="0">
              <a:latin typeface="黑体" pitchFamily="49" charset="-122"/>
              <a:ea typeface="黑体" pitchFamily="49" charset="-122"/>
              <a:cs typeface="Times New Roman" pitchFamily="18" charset="0"/>
            </a:endParaRPr>
          </a:p>
          <a:p>
            <a:pPr marL="495300" indent="-495300" fontAlgn="base">
              <a:spcAft>
                <a:spcPct val="0"/>
              </a:spcAft>
              <a:buClr>
                <a:srgbClr val="800000"/>
              </a:buClr>
              <a:buSzPct val="100000"/>
              <a:buFont typeface="Wingdings" pitchFamily="2" charset="2"/>
              <a:buChar char="n"/>
              <a:defRPr/>
            </a:pPr>
            <a:r>
              <a:rPr kumimoji="1" lang="zh-CN" altLang="en-US" sz="3200" kern="0" dirty="0">
                <a:latin typeface="黑体" pitchFamily="49" charset="-122"/>
                <a:ea typeface="黑体" pitchFamily="49" charset="-122"/>
                <a:cs typeface="Times New Roman" pitchFamily="18" charset="0"/>
              </a:rPr>
              <a:t>学术任职</a:t>
            </a:r>
            <a:endParaRPr kumimoji="1" lang="zh-CN" altLang="en-US" sz="3200" kern="0" dirty="0">
              <a:latin typeface="黑体" pitchFamily="49" charset="-122"/>
              <a:ea typeface="黑体" pitchFamily="49" charset="-122"/>
              <a:cs typeface="Times New Roman" pitchFamily="18" charset="0"/>
            </a:endParaRPr>
          </a:p>
          <a:p>
            <a:pPr marL="865505" lvl="1" indent="-419100">
              <a:buClr>
                <a:srgbClr val="800000"/>
              </a:buClr>
              <a:buSzPct val="75000"/>
              <a:buFont typeface="Wingdings" pitchFamily="2" charset="2"/>
              <a:buChar char="Ø"/>
            </a:pPr>
            <a:r>
              <a:rPr lang="zh-CN" altLang="en-US" sz="2800" kern="0" dirty="0">
                <a:solidFill>
                  <a:srgbClr val="0033CC"/>
                </a:solidFill>
                <a:latin typeface="黑体" pitchFamily="49" charset="-122"/>
                <a:ea typeface="黑体" pitchFamily="49" charset="-122"/>
                <a:cs typeface="Times New Roman" pitchFamily="18" charset="0"/>
              </a:rPr>
              <a:t>教育部新世纪优秀人才</a:t>
            </a:r>
            <a:endParaRPr lang="en-US" altLang="zh-CN" sz="2800" kern="0" dirty="0">
              <a:solidFill>
                <a:srgbClr val="0033CC"/>
              </a:solidFill>
              <a:latin typeface="黑体" pitchFamily="49" charset="-122"/>
              <a:ea typeface="黑体" pitchFamily="49" charset="-122"/>
              <a:cs typeface="Times New Roman" pitchFamily="18" charset="0"/>
            </a:endParaRPr>
          </a:p>
          <a:p>
            <a:pPr marL="865505" lvl="1" indent="-419100">
              <a:buClr>
                <a:srgbClr val="800000"/>
              </a:buClr>
              <a:buSzPct val="75000"/>
              <a:buFont typeface="Wingdings" pitchFamily="2" charset="2"/>
              <a:buChar char="Ø"/>
            </a:pPr>
            <a:r>
              <a:rPr lang="zh-CN" altLang="en-US" sz="2800" kern="0" dirty="0">
                <a:solidFill>
                  <a:srgbClr val="0033CC"/>
                </a:solidFill>
                <a:latin typeface="黑体" pitchFamily="49" charset="-122"/>
                <a:ea typeface="黑体" pitchFamily="49" charset="-122"/>
                <a:cs typeface="Times New Roman" pitchFamily="18" charset="0"/>
              </a:rPr>
              <a:t>大数据科学与工程省重点实验室 主任</a:t>
            </a:r>
            <a:endParaRPr lang="en-US" altLang="zh-CN" sz="2800" kern="0" dirty="0">
              <a:solidFill>
                <a:srgbClr val="0033CC"/>
              </a:solidFill>
              <a:latin typeface="黑体" pitchFamily="49" charset="-122"/>
              <a:ea typeface="黑体" pitchFamily="49" charset="-122"/>
              <a:cs typeface="Times New Roman" pitchFamily="18" charset="0"/>
            </a:endParaRPr>
          </a:p>
          <a:p>
            <a:pPr marL="865505" lvl="1" indent="-419100">
              <a:buClr>
                <a:srgbClr val="800000"/>
              </a:buClr>
              <a:buSzPct val="75000"/>
              <a:buFont typeface="Wingdings" pitchFamily="2" charset="2"/>
              <a:buChar char="Ø"/>
            </a:pPr>
            <a:r>
              <a:rPr lang="zh-CN" altLang="en-US" sz="2800" kern="0" dirty="0">
                <a:solidFill>
                  <a:srgbClr val="0033CC"/>
                </a:solidFill>
                <a:latin typeface="黑体" pitchFamily="49" charset="-122"/>
                <a:ea typeface="黑体" pitchFamily="49" charset="-122"/>
                <a:cs typeface="Times New Roman" pitchFamily="18" charset="0"/>
              </a:rPr>
              <a:t>中国计算机学会数据库专委会副主任</a:t>
            </a:r>
            <a:endParaRPr lang="en-US" altLang="zh-CN" sz="2800" kern="0" dirty="0">
              <a:solidFill>
                <a:srgbClr val="0033CC"/>
              </a:solidFill>
              <a:latin typeface="黑体" pitchFamily="49" charset="-122"/>
              <a:ea typeface="黑体" pitchFamily="49" charset="-122"/>
              <a:cs typeface="Times New Roman" pitchFamily="18" charset="0"/>
            </a:endParaRPr>
          </a:p>
          <a:p>
            <a:pPr marL="865505" lvl="1" indent="-419100">
              <a:buClr>
                <a:srgbClr val="800000"/>
              </a:buClr>
              <a:buSzPct val="75000"/>
              <a:buFont typeface="Wingdings" pitchFamily="2" charset="2"/>
              <a:buChar char="Ø"/>
            </a:pPr>
            <a:r>
              <a:rPr lang="en-US" altLang="zh-CN" sz="2800" kern="0" dirty="0">
                <a:solidFill>
                  <a:srgbClr val="0033CC"/>
                </a:solidFill>
                <a:latin typeface="黑体" pitchFamily="49" charset="-122"/>
                <a:ea typeface="黑体" pitchFamily="49" charset="-122"/>
                <a:cs typeface="Times New Roman" pitchFamily="18" charset="0"/>
              </a:rPr>
              <a:t>ACM China</a:t>
            </a:r>
            <a:r>
              <a:rPr lang="zh-CN" altLang="en-US" sz="2800" kern="0" dirty="0">
                <a:solidFill>
                  <a:srgbClr val="0033CC"/>
                </a:solidFill>
                <a:latin typeface="黑体" pitchFamily="49" charset="-122"/>
                <a:ea typeface="黑体" pitchFamily="49" charset="-122"/>
                <a:cs typeface="Times New Roman" pitchFamily="18" charset="0"/>
              </a:rPr>
              <a:t>常务理事、</a:t>
            </a:r>
            <a:r>
              <a:rPr lang="en-US" altLang="zh-CN" sz="2800" kern="0" dirty="0">
                <a:solidFill>
                  <a:srgbClr val="0033CC"/>
                </a:solidFill>
                <a:latin typeface="黑体" pitchFamily="49" charset="-122"/>
                <a:ea typeface="黑体" pitchFamily="49" charset="-122"/>
                <a:cs typeface="Times New Roman" pitchFamily="18" charset="0"/>
              </a:rPr>
              <a:t>ACM </a:t>
            </a:r>
            <a:r>
              <a:rPr lang="zh-CN" altLang="en-US" sz="2800" kern="0" dirty="0">
                <a:solidFill>
                  <a:srgbClr val="0033CC"/>
                </a:solidFill>
                <a:latin typeface="黑体" pitchFamily="49" charset="-122"/>
                <a:ea typeface="黑体" pitchFamily="49" charset="-122"/>
                <a:cs typeface="Times New Roman" pitchFamily="18" charset="0"/>
              </a:rPr>
              <a:t>哈尔滨分部副主席</a:t>
            </a:r>
            <a:endParaRPr lang="en-US" altLang="zh-CN" sz="2800" kern="0" dirty="0">
              <a:solidFill>
                <a:srgbClr val="0033CC"/>
              </a:solidFill>
              <a:latin typeface="黑体" pitchFamily="49" charset="-122"/>
              <a:ea typeface="黑体" pitchFamily="49" charset="-122"/>
              <a:cs typeface="Times New Roman" pitchFamily="18" charset="0"/>
            </a:endParaRPr>
          </a:p>
          <a:p>
            <a:pPr marL="865505" lvl="1" indent="-419100">
              <a:buClr>
                <a:srgbClr val="800000"/>
              </a:buClr>
              <a:buSzPct val="75000"/>
              <a:buFont typeface="Wingdings" pitchFamily="2" charset="2"/>
              <a:buChar char="Ø"/>
            </a:pPr>
            <a:r>
              <a:rPr lang="zh-CN" altLang="zh-CN" sz="2800" b="0" kern="0" dirty="0">
                <a:solidFill>
                  <a:srgbClr val="0033CC"/>
                </a:solidFill>
                <a:latin typeface="黑体" pitchFamily="49" charset="-122"/>
                <a:ea typeface="黑体" pitchFamily="49" charset="-122"/>
                <a:cs typeface="Times New Roman" pitchFamily="18" charset="0"/>
              </a:rPr>
              <a:t>中国制造</a:t>
            </a:r>
            <a:r>
              <a:rPr lang="en-US" altLang="zh-CN" sz="2800" b="0" kern="0" dirty="0">
                <a:solidFill>
                  <a:srgbClr val="0033CC"/>
                </a:solidFill>
                <a:latin typeface="黑体" pitchFamily="49" charset="-122"/>
                <a:ea typeface="黑体" pitchFamily="49" charset="-122"/>
                <a:cs typeface="Times New Roman" pitchFamily="18" charset="0"/>
              </a:rPr>
              <a:t>2025</a:t>
            </a:r>
            <a:r>
              <a:rPr lang="zh-CN" altLang="zh-CN" sz="2800" b="0" kern="0" dirty="0">
                <a:solidFill>
                  <a:srgbClr val="0033CC"/>
                </a:solidFill>
                <a:latin typeface="黑体" pitchFamily="49" charset="-122"/>
                <a:ea typeface="黑体" pitchFamily="49" charset="-122"/>
                <a:cs typeface="Times New Roman" pitchFamily="18" charset="0"/>
              </a:rPr>
              <a:t>工业软件与操作系统方向发展路线图编制小组成员</a:t>
            </a:r>
            <a:endParaRPr lang="en-US" altLang="zh-CN" sz="2800" b="0" kern="0" dirty="0">
              <a:solidFill>
                <a:srgbClr val="0033CC"/>
              </a:solidFill>
              <a:latin typeface="黑体" pitchFamily="49" charset="-122"/>
              <a:ea typeface="黑体" pitchFamily="49" charset="-122"/>
              <a:cs typeface="Times New Roman" pitchFamily="18" charset="0"/>
            </a:endParaRPr>
          </a:p>
          <a:p>
            <a:pPr marL="865505" lvl="1" indent="-419100">
              <a:buClr>
                <a:srgbClr val="800000"/>
              </a:buClr>
              <a:buSzPct val="75000"/>
              <a:buFont typeface="Wingdings" pitchFamily="2" charset="2"/>
              <a:buChar char="Ø"/>
            </a:pPr>
            <a:r>
              <a:rPr lang="zh-CN" altLang="en-US" sz="2800" kern="0" dirty="0">
                <a:solidFill>
                  <a:srgbClr val="0033CC"/>
                </a:solidFill>
                <a:latin typeface="黑体" pitchFamily="49" charset="-122"/>
                <a:ea typeface="黑体" pitchFamily="49" charset="-122"/>
                <a:cs typeface="Times New Roman" pitchFamily="18" charset="0"/>
              </a:rPr>
              <a:t>黑龙江省计算机学会理事</a:t>
            </a:r>
            <a:endParaRPr lang="en-US" altLang="zh-CN" sz="2800" kern="0" dirty="0">
              <a:solidFill>
                <a:srgbClr val="0033CC"/>
              </a:solidFill>
              <a:latin typeface="黑体" pitchFamily="49" charset="-122"/>
              <a:ea typeface="黑体" pitchFamily="49" charset="-122"/>
              <a:cs typeface="Times New Roman" pitchFamily="18" charset="0"/>
            </a:endParaRPr>
          </a:p>
          <a:p>
            <a:pPr marL="865505" lvl="1" indent="-419100">
              <a:buClr>
                <a:srgbClr val="800000"/>
              </a:buClr>
              <a:buSzPct val="75000"/>
              <a:buFont typeface="Wingdings" pitchFamily="2" charset="2"/>
              <a:buChar char="Ø"/>
            </a:pPr>
            <a:r>
              <a:rPr lang="zh-CN" altLang="en-US" sz="2800" kern="0" dirty="0">
                <a:solidFill>
                  <a:srgbClr val="0033CC"/>
                </a:solidFill>
                <a:latin typeface="黑体" pitchFamily="49" charset="-122"/>
                <a:ea typeface="黑体" pitchFamily="49" charset="-122"/>
                <a:cs typeface="Times New Roman" pitchFamily="18" charset="0"/>
              </a:rPr>
              <a:t>省计算机学会数据科学与大数据专委会主任</a:t>
            </a:r>
            <a:endParaRPr lang="en-US" altLang="zh-CN" sz="2800" kern="0" dirty="0">
              <a:solidFill>
                <a:srgbClr val="0033CC"/>
              </a:solidFill>
              <a:latin typeface="黑体" pitchFamily="49" charset="-122"/>
              <a:ea typeface="黑体" pitchFamily="49" charset="-122"/>
              <a:cs typeface="Times New Roman" pitchFamily="18" charset="0"/>
            </a:endParaRPr>
          </a:p>
          <a:p>
            <a:pPr marL="865505" lvl="1" indent="-419100">
              <a:buClr>
                <a:srgbClr val="800000"/>
              </a:buClr>
              <a:buSzPct val="75000"/>
              <a:buFont typeface="Wingdings" pitchFamily="2" charset="2"/>
              <a:buChar char="Ø"/>
            </a:pPr>
            <a:r>
              <a:rPr lang="en-US" altLang="zh-CN" sz="2800" kern="0" dirty="0">
                <a:solidFill>
                  <a:srgbClr val="0033CC"/>
                </a:solidFill>
                <a:latin typeface="黑体" pitchFamily="49" charset="-122"/>
                <a:ea typeface="黑体" pitchFamily="49" charset="-122"/>
                <a:cs typeface="Times New Roman" pitchFamily="18" charset="0"/>
              </a:rPr>
              <a:t>《</a:t>
            </a:r>
            <a:r>
              <a:rPr lang="zh-CN" altLang="en-US" sz="2800" kern="0" dirty="0">
                <a:solidFill>
                  <a:srgbClr val="0033CC"/>
                </a:solidFill>
                <a:latin typeface="黑体" pitchFamily="49" charset="-122"/>
                <a:ea typeface="黑体" pitchFamily="49" charset="-122"/>
                <a:cs typeface="Times New Roman" pitchFamily="18" charset="0"/>
              </a:rPr>
              <a:t>软件学报</a:t>
            </a:r>
            <a:r>
              <a:rPr lang="en-US" altLang="zh-CN" sz="2800" kern="0" dirty="0">
                <a:solidFill>
                  <a:srgbClr val="0033CC"/>
                </a:solidFill>
                <a:latin typeface="黑体" pitchFamily="49" charset="-122"/>
                <a:ea typeface="黑体" pitchFamily="49" charset="-122"/>
                <a:cs typeface="Times New Roman" pitchFamily="18" charset="0"/>
              </a:rPr>
              <a:t>》</a:t>
            </a:r>
            <a:r>
              <a:rPr lang="zh-CN" altLang="en-US" sz="2800" kern="0" dirty="0">
                <a:solidFill>
                  <a:srgbClr val="0033CC"/>
                </a:solidFill>
                <a:latin typeface="黑体" pitchFamily="49" charset="-122"/>
                <a:ea typeface="黑体" pitchFamily="49" charset="-122"/>
                <a:cs typeface="Times New Roman" pitchFamily="18" charset="0"/>
              </a:rPr>
              <a:t>、</a:t>
            </a:r>
            <a:r>
              <a:rPr lang="en-US" altLang="zh-CN" sz="2800" kern="0" dirty="0">
                <a:solidFill>
                  <a:srgbClr val="0033CC"/>
                </a:solidFill>
                <a:latin typeface="黑体" pitchFamily="49" charset="-122"/>
                <a:ea typeface="黑体" pitchFamily="49" charset="-122"/>
                <a:cs typeface="Times New Roman" pitchFamily="18" charset="0"/>
              </a:rPr>
              <a:t>《</a:t>
            </a:r>
            <a:r>
              <a:rPr lang="zh-CN" altLang="zh-CN" sz="2800" kern="0" dirty="0">
                <a:solidFill>
                  <a:srgbClr val="0033CC"/>
                </a:solidFill>
                <a:latin typeface="黑体" pitchFamily="49" charset="-122"/>
                <a:ea typeface="黑体" pitchFamily="49" charset="-122"/>
                <a:cs typeface="Times New Roman" pitchFamily="18" charset="0"/>
              </a:rPr>
              <a:t>计算机科学与探索</a:t>
            </a:r>
            <a:r>
              <a:rPr lang="en-US" altLang="zh-CN" sz="2800" kern="0" dirty="0">
                <a:solidFill>
                  <a:srgbClr val="0033CC"/>
                </a:solidFill>
                <a:latin typeface="黑体" pitchFamily="49" charset="-122"/>
                <a:ea typeface="黑体" pitchFamily="49" charset="-122"/>
                <a:cs typeface="Times New Roman" pitchFamily="18" charset="0"/>
              </a:rPr>
              <a:t>》</a:t>
            </a:r>
            <a:r>
              <a:rPr lang="zh-CN" altLang="en-US" sz="2800" kern="0" dirty="0">
                <a:solidFill>
                  <a:srgbClr val="0033CC"/>
                </a:solidFill>
                <a:latin typeface="黑体" pitchFamily="49" charset="-122"/>
                <a:ea typeface="黑体" pitchFamily="49" charset="-122"/>
                <a:cs typeface="Times New Roman" pitchFamily="18" charset="0"/>
              </a:rPr>
              <a:t>等</a:t>
            </a:r>
            <a:r>
              <a:rPr lang="zh-CN" altLang="zh-CN" sz="2800" kern="0" dirty="0">
                <a:solidFill>
                  <a:srgbClr val="0033CC"/>
                </a:solidFill>
                <a:latin typeface="黑体" pitchFamily="49" charset="-122"/>
                <a:ea typeface="黑体" pitchFamily="49" charset="-122"/>
                <a:cs typeface="Times New Roman" pitchFamily="18" charset="0"/>
              </a:rPr>
              <a:t>编委</a:t>
            </a:r>
            <a:endParaRPr lang="en-US" altLang="zh-CN" sz="2800" kern="0" dirty="0">
              <a:solidFill>
                <a:srgbClr val="0033CC"/>
              </a:solidFill>
              <a:latin typeface="黑体" pitchFamily="49" charset="-122"/>
              <a:ea typeface="黑体" pitchFamily="49" charset="-122"/>
              <a:cs typeface="Times New Roman" pitchFamily="18" charset="0"/>
            </a:endParaRPr>
          </a:p>
          <a:p>
            <a:pPr marL="865505" lvl="1" indent="-419100">
              <a:spcBef>
                <a:spcPts val="0"/>
              </a:spcBef>
              <a:buClr>
                <a:srgbClr val="800000"/>
              </a:buClr>
              <a:buSzPct val="75000"/>
              <a:buFont typeface="Wingdings" pitchFamily="2" charset="2"/>
              <a:buChar char="Ø"/>
            </a:pPr>
            <a:r>
              <a:rPr lang="en-US" altLang="zh-CN" sz="2800" b="0" kern="0" dirty="0">
                <a:solidFill>
                  <a:srgbClr val="0033CC"/>
                </a:solidFill>
                <a:latin typeface="黑体" pitchFamily="49" charset="-122"/>
                <a:ea typeface="黑体" pitchFamily="49" charset="-122"/>
                <a:cs typeface="Times New Roman" pitchFamily="18" charset="0"/>
              </a:rPr>
              <a:t>CCF B</a:t>
            </a:r>
            <a:r>
              <a:rPr lang="zh-CN" altLang="en-US" sz="2800" b="0" kern="0" dirty="0">
                <a:solidFill>
                  <a:srgbClr val="0033CC"/>
                </a:solidFill>
                <a:latin typeface="黑体" pitchFamily="49" charset="-122"/>
                <a:ea typeface="黑体" pitchFamily="49" charset="-122"/>
                <a:cs typeface="Times New Roman" pitchFamily="18" charset="0"/>
              </a:rPr>
              <a:t>类国际会议</a:t>
            </a:r>
            <a:r>
              <a:rPr lang="en-US" altLang="zh-CN" sz="2800" b="0" kern="0" dirty="0">
                <a:solidFill>
                  <a:srgbClr val="0033CC"/>
                </a:solidFill>
                <a:latin typeface="黑体" pitchFamily="49" charset="-122"/>
                <a:ea typeface="黑体" pitchFamily="49" charset="-122"/>
                <a:cs typeface="Times New Roman" pitchFamily="18" charset="0"/>
              </a:rPr>
              <a:t>DASFAA</a:t>
            </a:r>
            <a:r>
              <a:rPr lang="zh-CN" altLang="en-US" sz="2800" b="0" kern="0" dirty="0">
                <a:solidFill>
                  <a:srgbClr val="0033CC"/>
                </a:solidFill>
                <a:latin typeface="黑体" pitchFamily="49" charset="-122"/>
                <a:ea typeface="黑体" pitchFamily="49" charset="-122"/>
                <a:cs typeface="Times New Roman" pitchFamily="18" charset="0"/>
              </a:rPr>
              <a:t> 学术指导委员会委员</a:t>
            </a:r>
            <a:endParaRPr lang="en-US" altLang="zh-CN" sz="2800" b="0" kern="0" dirty="0">
              <a:solidFill>
                <a:srgbClr val="0033CC"/>
              </a:solidFill>
              <a:latin typeface="黑体" pitchFamily="49" charset="-122"/>
              <a:ea typeface="黑体" pitchFamily="49" charset="-122"/>
              <a:cs typeface="Times New Roman" pitchFamily="18"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76256" y="160581"/>
            <a:ext cx="1854206" cy="2393433"/>
          </a:xfrm>
          <a:prstGeom prst="rect">
            <a:avLst/>
          </a:prstGeom>
        </p:spPr>
      </p:pic>
      <p:sp>
        <p:nvSpPr>
          <p:cNvPr id="4" name="文本框 3"/>
          <p:cNvSpPr txBox="1"/>
          <p:nvPr/>
        </p:nvSpPr>
        <p:spPr>
          <a:xfrm>
            <a:off x="3086101" y="814312"/>
            <a:ext cx="3324949" cy="400110"/>
          </a:xfrm>
          <a:prstGeom prst="rect">
            <a:avLst/>
          </a:prstGeom>
          <a:noFill/>
        </p:spPr>
        <p:txBody>
          <a:bodyPr wrap="none" rtlCol="0">
            <a:spAutoFit/>
          </a:bodyPr>
          <a:lstStyle/>
          <a:p>
            <a:r>
              <a:rPr lang="zh-CN" altLang="en-US" sz="2000" dirty="0">
                <a:solidFill>
                  <a:srgbClr val="FF0000"/>
                </a:solidFill>
                <a:latin typeface="华文隶书" pitchFamily="2" charset="-122"/>
                <a:ea typeface="华文隶书" pitchFamily="2" charset="-122"/>
              </a:rPr>
              <a:t>海量数据计算研究中心 主任</a:t>
            </a:r>
            <a:endParaRPr lang="zh-CN" altLang="en-US" sz="2000" dirty="0">
              <a:solidFill>
                <a:srgbClr val="FF0000"/>
              </a:solidFill>
              <a:latin typeface="华文隶书" pitchFamily="2" charset="-122"/>
              <a:ea typeface="华文隶书" pitchFamily="2" charset="-122"/>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251520" y="594467"/>
            <a:ext cx="8229600" cy="4525963"/>
          </a:xfrm>
          <a:prstGeom prst="rect">
            <a:avLst/>
          </a:prstGeom>
        </p:spPr>
        <p:txBody>
          <a:bodyPr/>
          <a:lstStyle/>
          <a:p>
            <a:pPr marL="342900" marR="0" lvl="0" indent="-342900" algn="l" defTabSz="914400" rtl="0" eaLnBrk="0" fontAlgn="base" latinLnBrk="0" hangingPunct="0">
              <a:spcBef>
                <a:spcPct val="20000"/>
              </a:spcBef>
              <a:spcAft>
                <a:spcPct val="0"/>
              </a:spcAft>
              <a:buClr>
                <a:schemeClr val="hlink"/>
              </a:buClr>
              <a:buSzPct val="50000"/>
              <a:buFont typeface="Monotype Sorts"/>
              <a:buChar char="n"/>
              <a:defRPr/>
            </a:pPr>
            <a:endParaRPr kumimoji="1" lang="zh-CN" altLang="en-US" sz="2800" b="0"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spcBef>
                <a:spcPct val="20000"/>
              </a:spcBef>
              <a:spcAft>
                <a:spcPct val="0"/>
              </a:spcAft>
              <a:buClr>
                <a:schemeClr val="hlink"/>
              </a:buClr>
              <a:buSzPct val="50000"/>
              <a:buFont typeface="Monotype Sorts"/>
              <a:buChar char="n"/>
              <a:defRPr/>
            </a:pPr>
            <a:endParaRPr kumimoji="1" lang="zh-CN" altLang="en-US" sz="2800" b="0" i="0" u="none" strike="noStrike" kern="0" cap="none" spc="0" normalizeH="0" baseline="0" noProof="0" dirty="0">
              <a:ln>
                <a:noFill/>
              </a:ln>
              <a:solidFill>
                <a:schemeClr val="tx1"/>
              </a:solidFill>
              <a:effectLst/>
              <a:uLnTx/>
              <a:uFillTx/>
              <a:latin typeface="+mn-lt"/>
              <a:ea typeface="+mn-ea"/>
              <a:cs typeface="+mn-cs"/>
            </a:endParaRPr>
          </a:p>
        </p:txBody>
      </p:sp>
      <p:sp>
        <p:nvSpPr>
          <p:cNvPr id="3" name="Rectangle 18" descr="信纸"/>
          <p:cNvSpPr>
            <a:spLocks noChangeArrowheads="1"/>
          </p:cNvSpPr>
          <p:nvPr/>
        </p:nvSpPr>
        <p:spPr bwMode="auto">
          <a:xfrm>
            <a:off x="622053" y="1275816"/>
            <a:ext cx="6500858" cy="3071834"/>
          </a:xfrm>
          <a:prstGeom prst="rect">
            <a:avLst/>
          </a:prstGeom>
          <a:noFill/>
          <a:ln w="9525">
            <a:noFill/>
            <a:miter lim="800000"/>
          </a:ln>
          <a:effectLst/>
        </p:spPr>
        <p:txBody>
          <a:bodyPr/>
          <a:lstStyle/>
          <a:p>
            <a:pPr marL="342900" indent="-342900" algn="l">
              <a:lnSpc>
                <a:spcPct val="95000"/>
              </a:lnSpc>
              <a:buClr>
                <a:schemeClr val="hlink"/>
              </a:buClr>
              <a:buSzPct val="75000"/>
              <a:buFont typeface="Wingdings" pitchFamily="2" charset="2"/>
              <a:buNone/>
            </a:pPr>
            <a:r>
              <a:rPr lang="zh-CN" altLang="en-US" sz="3200" b="0" dirty="0">
                <a:latin typeface="黑体" pitchFamily="49" charset="-122"/>
                <a:ea typeface="黑体" pitchFamily="49" charset="-122"/>
                <a:cs typeface="Times New Roman" pitchFamily="18" charset="0"/>
              </a:rPr>
              <a:t>基于机群系统的并行数据库系统</a:t>
            </a:r>
            <a:r>
              <a:rPr lang="en-US" altLang="zh-CN" sz="3200" b="0" dirty="0">
                <a:latin typeface="黑体" pitchFamily="49" charset="-122"/>
                <a:ea typeface="黑体" pitchFamily="49" charset="-122"/>
                <a:cs typeface="Times New Roman" pitchFamily="18" charset="0"/>
              </a:rPr>
              <a:t>;</a:t>
            </a:r>
            <a:endParaRPr lang="en-US" altLang="zh-CN" sz="3200" b="0" dirty="0">
              <a:latin typeface="黑体" pitchFamily="49" charset="-122"/>
              <a:ea typeface="黑体" pitchFamily="49" charset="-122"/>
              <a:cs typeface="Times New Roman" pitchFamily="18" charset="0"/>
            </a:endParaRPr>
          </a:p>
          <a:p>
            <a:pPr marL="342900" indent="-342900" algn="l">
              <a:lnSpc>
                <a:spcPct val="95000"/>
              </a:lnSpc>
              <a:buClr>
                <a:schemeClr val="hlink"/>
              </a:buClr>
              <a:buSzPct val="75000"/>
              <a:buFont typeface="Wingdings" pitchFamily="2" charset="2"/>
              <a:buNone/>
            </a:pPr>
            <a:r>
              <a:rPr lang="zh-CN" altLang="en-US" sz="3200" b="0" dirty="0">
                <a:latin typeface="黑体" pitchFamily="49" charset="-122"/>
                <a:ea typeface="黑体" pitchFamily="49" charset="-122"/>
                <a:cs typeface="Times New Roman" pitchFamily="18" charset="0"/>
              </a:rPr>
              <a:t>基于机群系统的并行数据仓库系统</a:t>
            </a:r>
            <a:r>
              <a:rPr lang="en-US" altLang="zh-CN" sz="3200" b="0" dirty="0">
                <a:latin typeface="黑体" pitchFamily="49" charset="-122"/>
                <a:ea typeface="黑体" pitchFamily="49" charset="-122"/>
                <a:cs typeface="Times New Roman" pitchFamily="18" charset="0"/>
              </a:rPr>
              <a:t>;</a:t>
            </a:r>
            <a:endParaRPr lang="en-US" altLang="zh-CN" sz="3200" b="0" dirty="0">
              <a:latin typeface="黑体" pitchFamily="49" charset="-122"/>
              <a:ea typeface="黑体" pitchFamily="49" charset="-122"/>
              <a:cs typeface="Times New Roman" pitchFamily="18" charset="0"/>
            </a:endParaRPr>
          </a:p>
          <a:p>
            <a:pPr marL="342900" indent="-342900" algn="l">
              <a:lnSpc>
                <a:spcPct val="95000"/>
              </a:lnSpc>
              <a:buClr>
                <a:schemeClr val="hlink"/>
              </a:buClr>
              <a:buSzPct val="75000"/>
              <a:buFont typeface="Wingdings" pitchFamily="2" charset="2"/>
              <a:buNone/>
            </a:pPr>
            <a:r>
              <a:rPr lang="zh-CN" altLang="en-US" sz="3200" b="0" dirty="0">
                <a:latin typeface="黑体" pitchFamily="49" charset="-122"/>
                <a:ea typeface="黑体" pitchFamily="49" charset="-122"/>
                <a:cs typeface="Times New Roman" pitchFamily="18" charset="0"/>
              </a:rPr>
              <a:t>基于机群系统的并行数据挖掘系统</a:t>
            </a:r>
            <a:r>
              <a:rPr lang="en-US" altLang="zh-CN" sz="3200" b="0" dirty="0">
                <a:latin typeface="黑体" pitchFamily="49" charset="-122"/>
                <a:ea typeface="黑体" pitchFamily="49" charset="-122"/>
                <a:cs typeface="Times New Roman" pitchFamily="18" charset="0"/>
              </a:rPr>
              <a:t>;</a:t>
            </a:r>
            <a:endParaRPr lang="en-US" altLang="zh-CN" sz="3200" b="0" dirty="0">
              <a:latin typeface="黑体" pitchFamily="49" charset="-122"/>
              <a:ea typeface="黑体" pitchFamily="49" charset="-122"/>
              <a:cs typeface="Times New Roman" pitchFamily="18" charset="0"/>
            </a:endParaRPr>
          </a:p>
          <a:p>
            <a:pPr marL="342900" indent="-342900" algn="l">
              <a:lnSpc>
                <a:spcPct val="95000"/>
              </a:lnSpc>
              <a:buClr>
                <a:schemeClr val="hlink"/>
              </a:buClr>
              <a:buSzPct val="75000"/>
              <a:buFont typeface="Wingdings" pitchFamily="2" charset="2"/>
              <a:buNone/>
            </a:pPr>
            <a:r>
              <a:rPr lang="en-US" altLang="zh-CN" sz="3200" b="0" dirty="0">
                <a:latin typeface="黑体" pitchFamily="49" charset="-122"/>
                <a:ea typeface="黑体" pitchFamily="49" charset="-122"/>
                <a:cs typeface="Times New Roman" pitchFamily="18" charset="0"/>
              </a:rPr>
              <a:t>XML</a:t>
            </a:r>
            <a:r>
              <a:rPr lang="zh-CN" altLang="en-US" sz="3200" b="0" dirty="0">
                <a:latin typeface="黑体" pitchFamily="49" charset="-122"/>
                <a:ea typeface="黑体" pitchFamily="49" charset="-122"/>
                <a:cs typeface="Times New Roman" pitchFamily="18" charset="0"/>
              </a:rPr>
              <a:t>数据管理系统</a:t>
            </a:r>
            <a:r>
              <a:rPr lang="en-US" altLang="zh-CN" sz="3200" b="0" dirty="0">
                <a:latin typeface="黑体" pitchFamily="49" charset="-122"/>
                <a:ea typeface="黑体" pitchFamily="49" charset="-122"/>
                <a:cs typeface="Times New Roman" pitchFamily="18" charset="0"/>
              </a:rPr>
              <a:t>;</a:t>
            </a:r>
            <a:endParaRPr lang="en-US" altLang="zh-CN" sz="3200" b="0" dirty="0">
              <a:latin typeface="黑体" pitchFamily="49" charset="-122"/>
              <a:ea typeface="黑体" pitchFamily="49" charset="-122"/>
              <a:cs typeface="Times New Roman" pitchFamily="18" charset="0"/>
            </a:endParaRPr>
          </a:p>
          <a:p>
            <a:pPr marL="342900" indent="-342900" algn="l">
              <a:lnSpc>
                <a:spcPct val="95000"/>
              </a:lnSpc>
              <a:buClr>
                <a:schemeClr val="hlink"/>
              </a:buClr>
              <a:buSzPct val="75000"/>
              <a:buFont typeface="Wingdings" pitchFamily="2" charset="2"/>
              <a:buNone/>
            </a:pPr>
            <a:r>
              <a:rPr lang="zh-CN" altLang="en-US" sz="3200" b="0" dirty="0">
                <a:latin typeface="黑体" pitchFamily="49" charset="-122"/>
                <a:ea typeface="黑体" pitchFamily="49" charset="-122"/>
                <a:cs typeface="Times New Roman" pitchFamily="18" charset="0"/>
              </a:rPr>
              <a:t>基于</a:t>
            </a:r>
            <a:r>
              <a:rPr lang="en-US" altLang="zh-CN" sz="3200" b="0" dirty="0">
                <a:latin typeface="黑体" pitchFamily="49" charset="-122"/>
                <a:ea typeface="黑体" pitchFamily="49" charset="-122"/>
                <a:cs typeface="Times New Roman" pitchFamily="18" charset="0"/>
              </a:rPr>
              <a:t>XML</a:t>
            </a:r>
            <a:r>
              <a:rPr lang="zh-CN" altLang="en-US" sz="3200" b="0" dirty="0">
                <a:latin typeface="黑体" pitchFamily="49" charset="-122"/>
                <a:ea typeface="黑体" pitchFamily="49" charset="-122"/>
                <a:cs typeface="Times New Roman" pitchFamily="18" charset="0"/>
              </a:rPr>
              <a:t>的</a:t>
            </a:r>
            <a:r>
              <a:rPr lang="en-US" altLang="zh-CN" sz="3200" b="0" dirty="0">
                <a:latin typeface="黑体" pitchFamily="49" charset="-122"/>
                <a:ea typeface="黑体" pitchFamily="49" charset="-122"/>
                <a:cs typeface="Times New Roman" pitchFamily="18" charset="0"/>
              </a:rPr>
              <a:t>Web</a:t>
            </a:r>
            <a:r>
              <a:rPr lang="zh-CN" altLang="en-US" sz="3200" b="0" dirty="0">
                <a:latin typeface="黑体" pitchFamily="49" charset="-122"/>
                <a:ea typeface="黑体" pitchFamily="49" charset="-122"/>
                <a:cs typeface="Times New Roman" pitchFamily="18" charset="0"/>
              </a:rPr>
              <a:t>数据集成系统</a:t>
            </a:r>
            <a:r>
              <a:rPr lang="en-US" altLang="zh-CN" sz="3200" b="0" dirty="0">
                <a:latin typeface="黑体" pitchFamily="49" charset="-122"/>
                <a:ea typeface="黑体" pitchFamily="49" charset="-122"/>
                <a:cs typeface="Times New Roman" pitchFamily="18" charset="0"/>
              </a:rPr>
              <a:t>;</a:t>
            </a:r>
            <a:endParaRPr lang="en-US" altLang="zh-CN" sz="3200" b="0" dirty="0">
              <a:latin typeface="黑体" pitchFamily="49" charset="-122"/>
              <a:ea typeface="黑体" pitchFamily="49" charset="-122"/>
              <a:cs typeface="Times New Roman" pitchFamily="18" charset="0"/>
            </a:endParaRPr>
          </a:p>
          <a:p>
            <a:pPr marL="342900" indent="-342900" algn="l">
              <a:lnSpc>
                <a:spcPct val="95000"/>
              </a:lnSpc>
              <a:buClr>
                <a:schemeClr val="hlink"/>
              </a:buClr>
              <a:buSzPct val="75000"/>
              <a:buFont typeface="Wingdings" pitchFamily="2" charset="2"/>
              <a:buNone/>
            </a:pPr>
            <a:r>
              <a:rPr lang="zh-CN" altLang="en-US" sz="3200" b="0" dirty="0">
                <a:latin typeface="黑体" pitchFamily="49" charset="-122"/>
                <a:ea typeface="黑体" pitchFamily="49" charset="-122"/>
                <a:cs typeface="Times New Roman" pitchFamily="18" charset="0"/>
              </a:rPr>
              <a:t>无线传感器网络数据管理系统</a:t>
            </a:r>
            <a:endParaRPr lang="en-US" altLang="zh-CN" sz="3200" b="0" dirty="0">
              <a:latin typeface="黑体" pitchFamily="49" charset="-122"/>
              <a:ea typeface="黑体" pitchFamily="49" charset="-122"/>
              <a:cs typeface="Times New Roman" pitchFamily="18" charset="0"/>
            </a:endParaRPr>
          </a:p>
          <a:p>
            <a:r>
              <a:rPr lang="zh-CN" altLang="zh-CN" sz="3200" dirty="0"/>
              <a:t>面向智能导诊的个性化推荐系统</a:t>
            </a:r>
            <a:endParaRPr lang="zh-CN" altLang="zh-CN" sz="3200" dirty="0"/>
          </a:p>
          <a:p>
            <a:r>
              <a:rPr lang="zh-CN" altLang="zh-CN" sz="3200" dirty="0"/>
              <a:t>基于复合模型的传染病预警系统</a:t>
            </a:r>
            <a:endParaRPr lang="zh-CN" altLang="zh-CN" sz="3200" dirty="0"/>
          </a:p>
          <a:p>
            <a:r>
              <a:rPr lang="zh-CN" altLang="zh-CN" sz="3200" dirty="0"/>
              <a:t>基于大数据的心理健康分析系统</a:t>
            </a:r>
            <a:endParaRPr lang="zh-CN" altLang="zh-CN" sz="3200" dirty="0"/>
          </a:p>
          <a:p>
            <a:pPr marL="342900" indent="-342900" algn="l">
              <a:lnSpc>
                <a:spcPct val="95000"/>
              </a:lnSpc>
              <a:buClr>
                <a:schemeClr val="hlink"/>
              </a:buClr>
              <a:buSzPct val="75000"/>
              <a:buFont typeface="Wingdings" pitchFamily="2" charset="2"/>
              <a:buNone/>
            </a:pPr>
            <a:endParaRPr lang="en-US" altLang="zh-CN" sz="3200" b="0" dirty="0">
              <a:latin typeface="黑体" pitchFamily="49" charset="-122"/>
              <a:ea typeface="黑体" pitchFamily="49" charset="-122"/>
              <a:cs typeface="Times New Roman" pitchFamily="18" charset="0"/>
            </a:endParaRPr>
          </a:p>
        </p:txBody>
      </p:sp>
      <p:sp>
        <p:nvSpPr>
          <p:cNvPr id="4" name="Text Box 6"/>
          <p:cNvSpPr txBox="1">
            <a:spLocks noChangeArrowheads="1"/>
          </p:cNvSpPr>
          <p:nvPr/>
        </p:nvSpPr>
        <p:spPr bwMode="auto">
          <a:xfrm>
            <a:off x="611560" y="594467"/>
            <a:ext cx="3057247" cy="634020"/>
          </a:xfrm>
          <a:prstGeom prst="rect">
            <a:avLst/>
          </a:prstGeom>
          <a:noFill/>
          <a:ln w="9525">
            <a:noFill/>
            <a:miter lim="800000"/>
          </a:ln>
          <a:effectLst/>
        </p:spPr>
        <p:txBody>
          <a:bodyPr wrap="none">
            <a:spAutoFit/>
          </a:bodyPr>
          <a:lstStyle/>
          <a:p>
            <a:pPr marL="342900" indent="-342900">
              <a:lnSpc>
                <a:spcPct val="110000"/>
              </a:lnSpc>
              <a:spcBef>
                <a:spcPct val="20000"/>
              </a:spcBef>
              <a:buClr>
                <a:schemeClr val="hlink"/>
              </a:buClr>
              <a:buSzPct val="50000"/>
              <a:buFont typeface="Monotype Sorts" pitchFamily="2" charset="2"/>
              <a:buNone/>
            </a:pPr>
            <a:r>
              <a:rPr kumimoji="1" lang="zh-CN" altLang="en-US" sz="3200" b="0" dirty="0">
                <a:solidFill>
                  <a:srgbClr val="C00000"/>
                </a:solidFill>
                <a:latin typeface="华文琥珀" pitchFamily="2" charset="-122"/>
                <a:ea typeface="华文琥珀" pitchFamily="2" charset="-122"/>
              </a:rPr>
              <a:t>计算机</a:t>
            </a:r>
            <a:r>
              <a:rPr lang="zh-CN" altLang="en-US" sz="3200" b="0" dirty="0">
                <a:solidFill>
                  <a:srgbClr val="C00000"/>
                </a:solidFill>
                <a:latin typeface="华文琥珀" pitchFamily="2" charset="-122"/>
                <a:ea typeface="华文琥珀" pitchFamily="2" charset="-122"/>
              </a:rPr>
              <a:t>软件</a:t>
            </a:r>
            <a:r>
              <a:rPr kumimoji="1" lang="zh-CN" altLang="en-US" sz="3200" b="0" dirty="0">
                <a:solidFill>
                  <a:srgbClr val="C00000"/>
                </a:solidFill>
                <a:latin typeface="华文琥珀" pitchFamily="2" charset="-122"/>
                <a:ea typeface="华文琥珀" pitchFamily="2" charset="-122"/>
              </a:rPr>
              <a:t>系统</a:t>
            </a:r>
            <a:endParaRPr kumimoji="1" lang="zh-CN" altLang="en-US" sz="3200" b="0" dirty="0">
              <a:solidFill>
                <a:srgbClr val="C00000"/>
              </a:solidFill>
              <a:latin typeface="华文琥珀" pitchFamily="2" charset="-122"/>
              <a:ea typeface="华文琥珀" pitchFamily="2" charset="-122"/>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5214938" y="87294"/>
            <a:ext cx="3989292" cy="698500"/>
            <a:chOff x="5214938" y="87294"/>
            <a:chExt cx="3989292" cy="698500"/>
          </a:xfrm>
        </p:grpSpPr>
        <p:sp>
          <p:nvSpPr>
            <p:cNvPr id="3076" name="TextBox 3"/>
            <p:cNvSpPr txBox="1">
              <a:spLocks noChangeArrowheads="1"/>
            </p:cNvSpPr>
            <p:nvPr/>
          </p:nvSpPr>
          <p:spPr bwMode="auto">
            <a:xfrm>
              <a:off x="5214938" y="87294"/>
              <a:ext cx="3857625" cy="686726"/>
            </a:xfrm>
            <a:prstGeom prst="rect">
              <a:avLst/>
            </a:prstGeom>
            <a:noFill/>
            <a:ln w="9525">
              <a:noFill/>
              <a:miter lim="800000"/>
            </a:ln>
          </p:spPr>
          <p:txBody>
            <a:bodyPr>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成果应用</a:t>
              </a:r>
              <a:endParaRPr lang="zh-CN" altLang="en-US" sz="4000" dirty="0">
                <a:solidFill>
                  <a:srgbClr val="800000"/>
                </a:solidFill>
                <a:latin typeface="黑体" pitchFamily="49" charset="-122"/>
                <a:ea typeface="黑体" pitchFamily="49" charset="-122"/>
              </a:endParaRPr>
            </a:p>
          </p:txBody>
        </p:sp>
        <p:cxnSp>
          <p:nvCxnSpPr>
            <p:cNvPr id="5" name="直接连接符 4"/>
            <p:cNvCxnSpPr/>
            <p:nvPr/>
          </p:nvCxnSpPr>
          <p:spPr bwMode="auto">
            <a:xfrm>
              <a:off x="6108230" y="785794"/>
              <a:ext cx="3096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grpSp>
      <p:grpSp>
        <p:nvGrpSpPr>
          <p:cNvPr id="3" name="组合 49"/>
          <p:cNvGrpSpPr/>
          <p:nvPr/>
        </p:nvGrpSpPr>
        <p:grpSpPr>
          <a:xfrm>
            <a:off x="1643042" y="714356"/>
            <a:ext cx="5688013" cy="647700"/>
            <a:chOff x="1643042" y="714356"/>
            <a:chExt cx="5688013" cy="647700"/>
          </a:xfrm>
        </p:grpSpPr>
        <p:sp>
          <p:nvSpPr>
            <p:cNvPr id="13" name="Rectangle 26"/>
            <p:cNvSpPr>
              <a:spLocks noChangeArrowheads="1"/>
            </p:cNvSpPr>
            <p:nvPr/>
          </p:nvSpPr>
          <p:spPr bwMode="auto">
            <a:xfrm>
              <a:off x="2106628" y="714356"/>
              <a:ext cx="4751388" cy="647700"/>
            </a:xfrm>
            <a:prstGeom prst="rect">
              <a:avLst/>
            </a:prstGeom>
            <a:noFill/>
            <a:ln w="9525">
              <a:noFill/>
              <a:miter lim="800000"/>
            </a:ln>
          </p:spPr>
          <p:txBody>
            <a:bodyPr lIns="0" tIns="0" rIns="0" bIns="0" anchor="b"/>
            <a:lstStyle/>
            <a:p>
              <a:pPr algn="ctr" eaLnBrk="0" hangingPunct="0">
                <a:lnSpc>
                  <a:spcPct val="50000"/>
                </a:lnSpc>
                <a:spcBef>
                  <a:spcPct val="20000"/>
                </a:spcBef>
                <a:buClr>
                  <a:schemeClr val="hlink"/>
                </a:buClr>
                <a:buSzPct val="50000"/>
                <a:buFont typeface="Monotype Sorts" pitchFamily="2" charset="2"/>
                <a:buNone/>
                <a:defRPr/>
              </a:pPr>
              <a:r>
                <a:rPr lang="zh-CN" altLang="en-US" sz="4000" dirty="0">
                  <a:solidFill>
                    <a:srgbClr val="800000"/>
                  </a:solidFill>
                  <a:latin typeface="黑体" pitchFamily="49" charset="-122"/>
                  <a:ea typeface="黑体" pitchFamily="49" charset="-122"/>
                  <a:cs typeface="Arial" pitchFamily="34" charset="0"/>
                </a:rPr>
                <a:t>机群并行数据库系统</a:t>
              </a:r>
              <a:br>
                <a:rPr lang="zh-CN" altLang="en-US" dirty="0">
                  <a:solidFill>
                    <a:srgbClr val="002060"/>
                  </a:solidFill>
                  <a:effectLst>
                    <a:outerShdw blurRad="38100" dist="38100" dir="2700000" algn="tl">
                      <a:srgbClr val="C0C0C0"/>
                    </a:outerShdw>
                  </a:effectLst>
                  <a:latin typeface="Arial" pitchFamily="34" charset="0"/>
                  <a:ea typeface="黑体" pitchFamily="49" charset="-122"/>
                  <a:cs typeface="Arial" pitchFamily="34" charset="0"/>
                </a:rPr>
              </a:br>
              <a:endParaRPr lang="zh-CN" altLang="en-US" sz="2800" dirty="0">
                <a:solidFill>
                  <a:srgbClr val="002060"/>
                </a:solidFill>
                <a:effectLst>
                  <a:outerShdw blurRad="38100" dist="38100" dir="2700000" algn="tl">
                    <a:srgbClr val="C0C0C0"/>
                  </a:outerShdw>
                </a:effectLst>
                <a:latin typeface="Arial" pitchFamily="34" charset="0"/>
                <a:ea typeface="黑体" pitchFamily="49" charset="-122"/>
                <a:cs typeface="Arial" pitchFamily="34" charset="0"/>
              </a:endParaRPr>
            </a:p>
          </p:txBody>
        </p:sp>
        <p:cxnSp>
          <p:nvCxnSpPr>
            <p:cNvPr id="14" name="直接连接符 13"/>
            <p:cNvCxnSpPr/>
            <p:nvPr/>
          </p:nvCxnSpPr>
          <p:spPr bwMode="auto">
            <a:xfrm>
              <a:off x="1643042" y="1284273"/>
              <a:ext cx="5688013"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grpSp>
      <p:grpSp>
        <p:nvGrpSpPr>
          <p:cNvPr id="4" name="组合 40"/>
          <p:cNvGrpSpPr/>
          <p:nvPr/>
        </p:nvGrpSpPr>
        <p:grpSpPr>
          <a:xfrm>
            <a:off x="1133422" y="1571612"/>
            <a:ext cx="6581850" cy="4572032"/>
            <a:chOff x="1133422" y="1571612"/>
            <a:chExt cx="6581850" cy="4572032"/>
          </a:xfrm>
        </p:grpSpPr>
        <p:sp>
          <p:nvSpPr>
            <p:cNvPr id="39" name="矩形 38"/>
            <p:cNvSpPr/>
            <p:nvPr/>
          </p:nvSpPr>
          <p:spPr bwMode="auto">
            <a:xfrm>
              <a:off x="3143240" y="1571612"/>
              <a:ext cx="4572032" cy="2714644"/>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17" name="AutoShape 19"/>
            <p:cNvSpPr>
              <a:spLocks noChangeArrowheads="1"/>
            </p:cNvSpPr>
            <p:nvPr/>
          </p:nvSpPr>
          <p:spPr bwMode="auto">
            <a:xfrm>
              <a:off x="1140964" y="4813688"/>
              <a:ext cx="1260000" cy="972766"/>
            </a:xfrm>
            <a:prstGeom prst="roundRect">
              <a:avLst>
                <a:gd name="adj" fmla="val 16667"/>
              </a:avLst>
            </a:prstGeom>
            <a:solidFill>
              <a:schemeClr val="accent5">
                <a:lumMod val="90000"/>
              </a:schemeClr>
            </a:solidFill>
            <a:ln w="9525">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just">
                <a:spcBef>
                  <a:spcPts val="0"/>
                </a:spcBef>
                <a:buClr>
                  <a:schemeClr val="hlink"/>
                </a:buClr>
                <a:buSzPct val="50000"/>
                <a:buFont typeface="Monotype Sorts" pitchFamily="2" charset="2"/>
                <a:buNone/>
                <a:defRPr/>
              </a:pPr>
              <a:r>
                <a:rPr lang="zh-CN" altLang="en-US" sz="2400" b="0" dirty="0">
                  <a:solidFill>
                    <a:schemeClr val="bg2">
                      <a:lumMod val="50000"/>
                      <a:lumOff val="50000"/>
                    </a:schemeClr>
                  </a:solidFill>
                  <a:latin typeface="黑体" pitchFamily="49" charset="-122"/>
                  <a:ea typeface="黑体" pitchFamily="49" charset="-122"/>
                  <a:cs typeface="Arial" pitchFamily="34" charset="0"/>
                </a:rPr>
                <a:t>软件系</a:t>
              </a:r>
              <a:endParaRPr lang="en-US" altLang="zh-CN" sz="2400" b="0" dirty="0">
                <a:solidFill>
                  <a:schemeClr val="bg2">
                    <a:lumMod val="50000"/>
                    <a:lumOff val="50000"/>
                  </a:schemeClr>
                </a:solidFill>
                <a:latin typeface="黑体" pitchFamily="49" charset="-122"/>
                <a:ea typeface="黑体" pitchFamily="49" charset="-122"/>
                <a:cs typeface="Arial" pitchFamily="34" charset="0"/>
              </a:endParaRPr>
            </a:p>
            <a:p>
              <a:pPr algn="just">
                <a:spcBef>
                  <a:spcPts val="0"/>
                </a:spcBef>
                <a:buClr>
                  <a:schemeClr val="hlink"/>
                </a:buClr>
                <a:buSzPct val="50000"/>
                <a:buFont typeface="Monotype Sorts" pitchFamily="2" charset="2"/>
                <a:buNone/>
                <a:defRPr/>
              </a:pPr>
              <a:r>
                <a:rPr lang="zh-CN" altLang="en-US" sz="2400" b="0" dirty="0">
                  <a:solidFill>
                    <a:schemeClr val="bg2">
                      <a:lumMod val="50000"/>
                      <a:lumOff val="50000"/>
                    </a:schemeClr>
                  </a:solidFill>
                  <a:latin typeface="黑体" pitchFamily="49" charset="-122"/>
                  <a:ea typeface="黑体" pitchFamily="49" charset="-122"/>
                  <a:cs typeface="Arial" pitchFamily="34" charset="0"/>
                </a:rPr>
                <a:t>统系统</a:t>
              </a:r>
              <a:endParaRPr lang="zh-CN" altLang="en-US" sz="2400" b="0" dirty="0">
                <a:solidFill>
                  <a:schemeClr val="bg2">
                    <a:lumMod val="50000"/>
                    <a:lumOff val="50000"/>
                  </a:schemeClr>
                </a:solidFill>
                <a:latin typeface="黑体" pitchFamily="49" charset="-122"/>
                <a:ea typeface="黑体" pitchFamily="49" charset="-122"/>
                <a:cs typeface="Arial" pitchFamily="34" charset="0"/>
              </a:endParaRPr>
            </a:p>
          </p:txBody>
        </p:sp>
        <p:pic>
          <p:nvPicPr>
            <p:cNvPr id="25" name="Picture 4" descr="LG4000－1"/>
            <p:cNvPicPr>
              <a:picLocks noChangeAspect="1" noChangeArrowheads="1"/>
            </p:cNvPicPr>
            <p:nvPr/>
          </p:nvPicPr>
          <p:blipFill>
            <a:blip r:embed="rId1" cstate="print"/>
            <a:srcRect l="13931" t="9756" r="13365"/>
            <a:stretch>
              <a:fillRect/>
            </a:stretch>
          </p:blipFill>
          <p:spPr bwMode="auto">
            <a:xfrm>
              <a:off x="3265496" y="1721721"/>
              <a:ext cx="2143140" cy="2421659"/>
            </a:xfrm>
            <a:prstGeom prst="rect">
              <a:avLst/>
            </a:prstGeom>
            <a:noFill/>
            <a:ln w="9525">
              <a:noFill/>
              <a:miter lim="800000"/>
              <a:headEnd/>
              <a:tailEnd/>
            </a:ln>
          </p:spPr>
        </p:pic>
        <p:sp>
          <p:nvSpPr>
            <p:cNvPr id="29" name="AutoShape 20"/>
            <p:cNvSpPr>
              <a:spLocks noChangeArrowheads="1"/>
            </p:cNvSpPr>
            <p:nvPr/>
          </p:nvSpPr>
          <p:spPr bwMode="auto">
            <a:xfrm>
              <a:off x="2302595" y="2786058"/>
              <a:ext cx="840645" cy="392113"/>
            </a:xfrm>
            <a:prstGeom prst="rightArrow">
              <a:avLst>
                <a:gd name="adj1" fmla="val 50000"/>
                <a:gd name="adj2" fmla="val 95967"/>
              </a:avLst>
            </a:prstGeom>
            <a:solidFill>
              <a:srgbClr val="009999"/>
            </a:solidFill>
            <a:ln w="9525">
              <a:noFill/>
              <a:miter lim="800000"/>
            </a:ln>
            <a:effectLst>
              <a:prstShdw prst="shdw17" dist="17961" dir="2700000">
                <a:srgbClr val="005C5C"/>
              </a:prstShdw>
            </a:effectLst>
          </p:spPr>
          <p:txBody>
            <a:bodyPr wrap="none" anchor="ctr"/>
            <a:lstStyle/>
            <a:p>
              <a:pPr algn="just">
                <a:lnSpc>
                  <a:spcPct val="110000"/>
                </a:lnSpc>
                <a:spcBef>
                  <a:spcPct val="20000"/>
                </a:spcBef>
                <a:buClr>
                  <a:schemeClr val="hlink"/>
                </a:buClr>
                <a:buSzPct val="50000"/>
                <a:buFont typeface="Monotype Sorts"/>
                <a:buNone/>
              </a:pPr>
              <a:endParaRPr lang="zh-CN" altLang="en-US">
                <a:latin typeface="Arial" pitchFamily="34" charset="0"/>
                <a:ea typeface="黑体" pitchFamily="49" charset="-122"/>
                <a:cs typeface="Arial" pitchFamily="34" charset="0"/>
              </a:endParaRPr>
            </a:p>
          </p:txBody>
        </p:sp>
        <p:graphicFrame>
          <p:nvGraphicFramePr>
            <p:cNvPr id="3074" name="Object 2"/>
            <p:cNvGraphicFramePr>
              <a:graphicFrameLocks noChangeAspect="1"/>
            </p:cNvGraphicFramePr>
            <p:nvPr/>
          </p:nvGraphicFramePr>
          <p:xfrm>
            <a:off x="4816495" y="3105155"/>
            <a:ext cx="114300" cy="215900"/>
          </p:xfrm>
          <a:graphic>
            <a:graphicData uri="http://schemas.openxmlformats.org/presentationml/2006/ole">
              <mc:AlternateContent xmlns:mc="http://schemas.openxmlformats.org/markup-compatibility/2006">
                <mc:Choice xmlns:v="urn:schemas-microsoft-com:vml" Requires="v">
                  <p:oleObj spid="_x0000_s30832" name="公式" r:id="rId2" imgW="114300" imgH="215900" progId="Equation.3">
                    <p:embed/>
                  </p:oleObj>
                </mc:Choice>
                <mc:Fallback>
                  <p:oleObj name="公式" r:id="rId2" imgW="114300" imgH="2159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6495" y="3105155"/>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 name="Picture 4" descr="高速通信处理器"/>
            <p:cNvPicPr>
              <a:picLocks noChangeAspect="1" noChangeArrowheads="1"/>
            </p:cNvPicPr>
            <p:nvPr/>
          </p:nvPicPr>
          <p:blipFill>
            <a:blip r:embed="rId4" cstate="print"/>
            <a:srcRect/>
            <a:stretch>
              <a:fillRect/>
            </a:stretch>
          </p:blipFill>
          <p:spPr bwMode="auto">
            <a:xfrm>
              <a:off x="5486420" y="1984380"/>
              <a:ext cx="1943100" cy="1671638"/>
            </a:xfrm>
            <a:prstGeom prst="rect">
              <a:avLst/>
            </a:prstGeom>
            <a:noFill/>
            <a:ln w="9525">
              <a:noFill/>
              <a:miter lim="800000"/>
              <a:headEnd/>
              <a:tailEnd/>
            </a:ln>
          </p:spPr>
        </p:pic>
        <p:sp>
          <p:nvSpPr>
            <p:cNvPr id="28" name="AutoShape 19"/>
            <p:cNvSpPr>
              <a:spLocks noChangeArrowheads="1"/>
            </p:cNvSpPr>
            <p:nvPr/>
          </p:nvSpPr>
          <p:spPr bwMode="auto">
            <a:xfrm>
              <a:off x="1133422" y="2613206"/>
              <a:ext cx="1224000" cy="815794"/>
            </a:xfrm>
            <a:prstGeom prst="roundRect">
              <a:avLst>
                <a:gd name="adj" fmla="val 16667"/>
              </a:avLst>
            </a:prstGeom>
            <a:solidFill>
              <a:schemeClr val="accent5">
                <a:lumMod val="90000"/>
              </a:schemeClr>
            </a:solidFill>
            <a:ln w="9525">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spcBef>
                  <a:spcPts val="0"/>
                </a:spcBef>
                <a:buClr>
                  <a:schemeClr val="hlink"/>
                </a:buClr>
                <a:buSzPct val="50000"/>
                <a:buFont typeface="Monotype Sorts" pitchFamily="2" charset="2"/>
                <a:buNone/>
                <a:defRPr/>
              </a:pPr>
              <a:r>
                <a:rPr lang="zh-CN" altLang="en-US" sz="2400" b="0" dirty="0">
                  <a:solidFill>
                    <a:schemeClr val="bg2">
                      <a:lumMod val="50000"/>
                      <a:lumOff val="50000"/>
                    </a:schemeClr>
                  </a:solidFill>
                  <a:latin typeface="黑体" pitchFamily="49" charset="-122"/>
                  <a:ea typeface="黑体" pitchFamily="49" charset="-122"/>
                  <a:cs typeface="Arial" pitchFamily="34" charset="0"/>
                </a:rPr>
                <a:t>机群硬</a:t>
              </a:r>
              <a:endParaRPr lang="en-US" altLang="zh-CN" sz="2400" b="0" dirty="0">
                <a:solidFill>
                  <a:schemeClr val="bg2">
                    <a:lumMod val="50000"/>
                    <a:lumOff val="50000"/>
                  </a:schemeClr>
                </a:solidFill>
                <a:latin typeface="黑体" pitchFamily="49" charset="-122"/>
                <a:ea typeface="黑体" pitchFamily="49" charset="-122"/>
                <a:cs typeface="Arial" pitchFamily="34" charset="0"/>
              </a:endParaRPr>
            </a:p>
            <a:p>
              <a:pPr>
                <a:spcBef>
                  <a:spcPts val="0"/>
                </a:spcBef>
                <a:buClr>
                  <a:schemeClr val="hlink"/>
                </a:buClr>
                <a:buSzPct val="50000"/>
                <a:buFont typeface="Monotype Sorts" pitchFamily="2" charset="2"/>
                <a:buNone/>
                <a:defRPr/>
              </a:pPr>
              <a:r>
                <a:rPr lang="zh-CN" altLang="en-US" sz="2400" b="0" dirty="0">
                  <a:solidFill>
                    <a:schemeClr val="bg2">
                      <a:lumMod val="50000"/>
                      <a:lumOff val="50000"/>
                    </a:schemeClr>
                  </a:solidFill>
                  <a:latin typeface="黑体" pitchFamily="49" charset="-122"/>
                  <a:ea typeface="黑体" pitchFamily="49" charset="-122"/>
                  <a:cs typeface="Arial" pitchFamily="34" charset="0"/>
                </a:rPr>
                <a:t>件系统</a:t>
              </a:r>
              <a:endParaRPr lang="zh-CN" altLang="en-US" sz="2400" b="0" dirty="0">
                <a:solidFill>
                  <a:schemeClr val="bg2">
                    <a:lumMod val="50000"/>
                    <a:lumOff val="50000"/>
                  </a:schemeClr>
                </a:solidFill>
                <a:latin typeface="黑体" pitchFamily="49" charset="-122"/>
                <a:ea typeface="黑体" pitchFamily="49" charset="-122"/>
                <a:cs typeface="Arial" pitchFamily="34" charset="0"/>
              </a:endParaRPr>
            </a:p>
          </p:txBody>
        </p:sp>
        <p:grpSp>
          <p:nvGrpSpPr>
            <p:cNvPr id="6" name="组合 37"/>
            <p:cNvGrpSpPr/>
            <p:nvPr/>
          </p:nvGrpSpPr>
          <p:grpSpPr>
            <a:xfrm>
              <a:off x="3143240" y="4572008"/>
              <a:ext cx="4572032" cy="1571636"/>
              <a:chOff x="3571868" y="5072074"/>
              <a:chExt cx="4572032" cy="1571636"/>
            </a:xfrm>
          </p:grpSpPr>
          <p:sp>
            <p:nvSpPr>
              <p:cNvPr id="37" name="矩形 36"/>
              <p:cNvSpPr/>
              <p:nvPr/>
            </p:nvSpPr>
            <p:spPr bwMode="auto">
              <a:xfrm>
                <a:off x="3571868" y="5072074"/>
                <a:ext cx="4572032" cy="1571636"/>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grpSp>
            <p:nvGrpSpPr>
              <p:cNvPr id="7" name="组合 32"/>
              <p:cNvGrpSpPr/>
              <p:nvPr/>
            </p:nvGrpSpPr>
            <p:grpSpPr>
              <a:xfrm>
                <a:off x="3800696" y="5885788"/>
                <a:ext cx="4152099" cy="571504"/>
                <a:chOff x="3786182" y="5929330"/>
                <a:chExt cx="4152099" cy="571504"/>
              </a:xfrm>
            </p:grpSpPr>
            <p:sp>
              <p:nvSpPr>
                <p:cNvPr id="31" name="圆角矩形 30"/>
                <p:cNvSpPr/>
                <p:nvPr/>
              </p:nvSpPr>
              <p:spPr bwMode="auto">
                <a:xfrm>
                  <a:off x="3786182" y="5929330"/>
                  <a:ext cx="4143404" cy="571504"/>
                </a:xfrm>
                <a:prstGeom prst="roundRect">
                  <a:avLst/>
                </a:prstGeom>
                <a:solidFill>
                  <a:schemeClr val="accent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32" name="TextBox 31"/>
                <p:cNvSpPr txBox="1"/>
                <p:nvPr/>
              </p:nvSpPr>
              <p:spPr>
                <a:xfrm>
                  <a:off x="3786182" y="5963100"/>
                  <a:ext cx="4152099"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zh-CN" altLang="en-US" sz="2800" b="0" dirty="0">
                      <a:latin typeface="黑体" pitchFamily="49" charset="-122"/>
                      <a:ea typeface="黑体" pitchFamily="49" charset="-122"/>
                    </a:rPr>
                    <a:t>机群管理系统和工具软件</a:t>
                  </a:r>
                  <a:endParaRPr lang="zh-CN" altLang="en-US" sz="2800" b="0" dirty="0">
                    <a:latin typeface="黑体" pitchFamily="49" charset="-122"/>
                    <a:ea typeface="黑体" pitchFamily="49" charset="-122"/>
                  </a:endParaRPr>
                </a:p>
              </p:txBody>
            </p:sp>
          </p:grpSp>
          <p:grpSp>
            <p:nvGrpSpPr>
              <p:cNvPr id="8" name="组合 33"/>
              <p:cNvGrpSpPr/>
              <p:nvPr/>
            </p:nvGrpSpPr>
            <p:grpSpPr>
              <a:xfrm>
                <a:off x="3800696" y="5214950"/>
                <a:ext cx="4143404" cy="571504"/>
                <a:chOff x="3786182" y="5929330"/>
                <a:chExt cx="4143404" cy="571504"/>
              </a:xfrm>
            </p:grpSpPr>
            <p:sp>
              <p:nvSpPr>
                <p:cNvPr id="35" name="圆角矩形 34"/>
                <p:cNvSpPr/>
                <p:nvPr/>
              </p:nvSpPr>
              <p:spPr bwMode="auto">
                <a:xfrm>
                  <a:off x="3786182" y="5929330"/>
                  <a:ext cx="4143404" cy="571504"/>
                </a:xfrm>
                <a:prstGeom prst="roundRect">
                  <a:avLst/>
                </a:prstGeom>
                <a:solidFill>
                  <a:schemeClr val="accent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36" name="TextBox 35"/>
                <p:cNvSpPr txBox="1"/>
                <p:nvPr/>
              </p:nvSpPr>
              <p:spPr>
                <a:xfrm>
                  <a:off x="3786182" y="5963100"/>
                  <a:ext cx="413446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zh-CN" altLang="en-US" sz="2800" b="0" dirty="0">
                      <a:latin typeface="黑体" pitchFamily="49" charset="-122"/>
                      <a:ea typeface="黑体" pitchFamily="49" charset="-122"/>
                    </a:rPr>
                    <a:t>机群并行数据库管理系统</a:t>
                  </a:r>
                  <a:endParaRPr lang="zh-CN" altLang="en-US" sz="2800" b="0" dirty="0">
                    <a:latin typeface="黑体" pitchFamily="49" charset="-122"/>
                    <a:ea typeface="黑体" pitchFamily="49" charset="-122"/>
                  </a:endParaRPr>
                </a:p>
              </p:txBody>
            </p:sp>
          </p:grpSp>
        </p:grpSp>
        <p:sp>
          <p:nvSpPr>
            <p:cNvPr id="40" name="AutoShape 20"/>
            <p:cNvSpPr>
              <a:spLocks noChangeArrowheads="1"/>
            </p:cNvSpPr>
            <p:nvPr/>
          </p:nvSpPr>
          <p:spPr bwMode="auto">
            <a:xfrm>
              <a:off x="2357422" y="5108589"/>
              <a:ext cx="840645" cy="392113"/>
            </a:xfrm>
            <a:prstGeom prst="rightArrow">
              <a:avLst>
                <a:gd name="adj1" fmla="val 50000"/>
                <a:gd name="adj2" fmla="val 95967"/>
              </a:avLst>
            </a:prstGeom>
            <a:solidFill>
              <a:srgbClr val="009999"/>
            </a:solidFill>
            <a:ln w="9525">
              <a:noFill/>
              <a:miter lim="800000"/>
            </a:ln>
            <a:effectLst>
              <a:prstShdw prst="shdw17" dist="17961" dir="2700000">
                <a:srgbClr val="005C5C"/>
              </a:prstShdw>
            </a:effectLst>
          </p:spPr>
          <p:txBody>
            <a:bodyPr wrap="none" anchor="ctr"/>
            <a:lstStyle/>
            <a:p>
              <a:pPr algn="just">
                <a:lnSpc>
                  <a:spcPct val="110000"/>
                </a:lnSpc>
                <a:spcBef>
                  <a:spcPct val="20000"/>
                </a:spcBef>
                <a:buClr>
                  <a:schemeClr val="hlink"/>
                </a:buClr>
                <a:buSzPct val="50000"/>
                <a:buFont typeface="Monotype Sorts"/>
                <a:buNone/>
              </a:pPr>
              <a:endParaRPr lang="zh-CN" altLang="en-US">
                <a:latin typeface="Arial" pitchFamily="34" charset="0"/>
                <a:ea typeface="黑体" pitchFamily="49" charset="-122"/>
                <a:cs typeface="Arial" pitchFamily="34" charset="0"/>
              </a:endParaRPr>
            </a:p>
          </p:txBody>
        </p:sp>
      </p:grpSp>
      <p:grpSp>
        <p:nvGrpSpPr>
          <p:cNvPr id="9" name="组合 50"/>
          <p:cNvGrpSpPr/>
          <p:nvPr/>
        </p:nvGrpSpPr>
        <p:grpSpPr>
          <a:xfrm>
            <a:off x="357158" y="1571612"/>
            <a:ext cx="8459788" cy="4429125"/>
            <a:chOff x="539750" y="1376363"/>
            <a:chExt cx="8459788" cy="4429125"/>
          </a:xfrm>
        </p:grpSpPr>
        <p:graphicFrame>
          <p:nvGraphicFramePr>
            <p:cNvPr id="52" name="Object 56"/>
            <p:cNvGraphicFramePr>
              <a:graphicFrameLocks noChangeAspect="1"/>
            </p:cNvGraphicFramePr>
            <p:nvPr/>
          </p:nvGraphicFramePr>
          <p:xfrm>
            <a:off x="611188" y="1376363"/>
            <a:ext cx="3960812" cy="3868737"/>
          </p:xfrm>
          <a:graphic>
            <a:graphicData uri="http://schemas.openxmlformats.org/presentationml/2006/ole">
              <mc:AlternateContent xmlns:mc="http://schemas.openxmlformats.org/markup-compatibility/2006">
                <mc:Choice xmlns:v="urn:schemas-microsoft-com:vml" Requires="v">
                  <p:oleObj spid="_x0000_s30833" name="位图图像" r:id="rId5" imgW="8572500" imgH="8372475" progId="PBrush">
                    <p:embed/>
                  </p:oleObj>
                </mc:Choice>
                <mc:Fallback>
                  <p:oleObj name="位图图像" r:id="rId5" imgW="8572500" imgH="8372475" progId="PBrush">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376363"/>
                          <a:ext cx="3960812" cy="3868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3399FF"/>
                              </a:solidFill>
                              <a:miter lim="800000"/>
                              <a:headEnd/>
                              <a:tailEnd/>
                            </a14:hiddenLine>
                          </a:ex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pic>
                  </p:oleObj>
                </mc:Fallback>
              </mc:AlternateContent>
            </a:graphicData>
          </a:graphic>
        </p:graphicFrame>
        <p:pic>
          <p:nvPicPr>
            <p:cNvPr id="53" name="Picture 48" descr="guizhou"/>
            <p:cNvPicPr>
              <a:picLocks noChangeAspect="1" noChangeArrowheads="1"/>
            </p:cNvPicPr>
            <p:nvPr/>
          </p:nvPicPr>
          <p:blipFill>
            <a:blip r:embed="rId7" cstate="print"/>
            <a:srcRect/>
            <a:stretch>
              <a:fillRect/>
            </a:stretch>
          </p:blipFill>
          <p:spPr bwMode="auto">
            <a:xfrm>
              <a:off x="4960938" y="2168525"/>
              <a:ext cx="4038600" cy="3240088"/>
            </a:xfrm>
            <a:prstGeom prst="rect">
              <a:avLst/>
            </a:prstGeom>
            <a:noFill/>
            <a:ln w="9525">
              <a:noFill/>
              <a:miter lim="800000"/>
              <a:headEnd/>
              <a:tailEnd/>
            </a:ln>
          </p:spPr>
        </p:pic>
        <p:sp>
          <p:nvSpPr>
            <p:cNvPr id="54" name="AutoShape 35"/>
            <p:cNvSpPr>
              <a:spLocks noChangeArrowheads="1"/>
            </p:cNvSpPr>
            <p:nvPr/>
          </p:nvSpPr>
          <p:spPr bwMode="auto">
            <a:xfrm>
              <a:off x="539750" y="1916113"/>
              <a:ext cx="4392613" cy="1260475"/>
            </a:xfrm>
            <a:prstGeom prst="horizontalScroll">
              <a:avLst>
                <a:gd name="adj" fmla="val 12500"/>
              </a:avLst>
            </a:prstGeom>
            <a:solidFill>
              <a:schemeClr val="tx1">
                <a:lumMod val="20000"/>
                <a:lumOff val="80000"/>
              </a:schemeClr>
            </a:solidFill>
            <a:ln w="12700" cap="rnd">
              <a:solidFill>
                <a:schemeClr val="accent6">
                  <a:lumMod val="50000"/>
                </a:schemeClr>
              </a:solidFill>
              <a:prstDash val="sysDot"/>
              <a:round/>
            </a:ln>
          </p:spPr>
          <p:txBody>
            <a:bodyPr wrap="none" lIns="0" tIns="0" rIns="0" bIns="0" anchor="ctr"/>
            <a:lstStyle/>
            <a:p>
              <a:pPr algn="just">
                <a:lnSpc>
                  <a:spcPct val="110000"/>
                </a:lnSpc>
                <a:spcBef>
                  <a:spcPct val="20000"/>
                </a:spcBef>
                <a:buClr>
                  <a:schemeClr val="hlink"/>
                </a:buClr>
                <a:buSzPct val="50000"/>
                <a:buFont typeface="Monotype Sorts" pitchFamily="2" charset="2"/>
                <a:buNone/>
                <a:defRPr/>
              </a:pPr>
              <a:r>
                <a:rPr lang="zh-CN" altLang="en-US" sz="2400" dirty="0">
                  <a:latin typeface="Arial" pitchFamily="34" charset="0"/>
                  <a:ea typeface="黑体" pitchFamily="49" charset="-122"/>
                  <a:cs typeface="Arial" pitchFamily="34" charset="0"/>
                </a:rPr>
                <a:t>黑龙江省的省级和</a:t>
              </a:r>
              <a:r>
                <a:rPr lang="en-US" altLang="zh-CN" sz="2400" dirty="0">
                  <a:latin typeface="Arial" pitchFamily="34" charset="0"/>
                  <a:ea typeface="黑体" pitchFamily="49" charset="-122"/>
                  <a:cs typeface="Arial" pitchFamily="34" charset="0"/>
                </a:rPr>
                <a:t>13 </a:t>
              </a:r>
              <a:r>
                <a:rPr lang="zh-CN" altLang="en-US" sz="2400" dirty="0">
                  <a:latin typeface="Arial" pitchFamily="34" charset="0"/>
                  <a:ea typeface="黑体" pitchFamily="49" charset="-122"/>
                  <a:cs typeface="Arial" pitchFamily="34" charset="0"/>
                </a:rPr>
                <a:t>个地市级</a:t>
              </a:r>
              <a:endParaRPr lang="en-US" altLang="zh-CN" sz="2400" dirty="0">
                <a:latin typeface="Arial" pitchFamily="34" charset="0"/>
                <a:ea typeface="黑体" pitchFamily="49" charset="-122"/>
                <a:cs typeface="Arial" pitchFamily="34" charset="0"/>
              </a:endParaRPr>
            </a:p>
            <a:p>
              <a:pPr algn="just">
                <a:lnSpc>
                  <a:spcPct val="110000"/>
                </a:lnSpc>
                <a:spcBef>
                  <a:spcPct val="20000"/>
                </a:spcBef>
                <a:buClr>
                  <a:schemeClr val="hlink"/>
                </a:buClr>
                <a:buSzPct val="50000"/>
                <a:buFont typeface="Monotype Sorts" pitchFamily="2" charset="2"/>
                <a:buNone/>
                <a:defRPr/>
              </a:pPr>
              <a:r>
                <a:rPr lang="zh-CN" altLang="en-US" sz="2400" dirty="0">
                  <a:latin typeface="Arial" pitchFamily="34" charset="0"/>
                  <a:ea typeface="黑体" pitchFamily="49" charset="-122"/>
                  <a:cs typeface="Arial" pitchFamily="34" charset="0"/>
                </a:rPr>
                <a:t>地方税务局税收征管信息系统</a:t>
              </a:r>
              <a:endParaRPr lang="zh-CN" altLang="en-US" sz="2400" dirty="0">
                <a:latin typeface="Arial" pitchFamily="34" charset="0"/>
                <a:ea typeface="黑体" pitchFamily="49" charset="-122"/>
                <a:cs typeface="Arial" pitchFamily="34" charset="0"/>
              </a:endParaRPr>
            </a:p>
          </p:txBody>
        </p:sp>
        <p:sp>
          <p:nvSpPr>
            <p:cNvPr id="55" name="AutoShape 35"/>
            <p:cNvSpPr>
              <a:spLocks noChangeArrowheads="1"/>
            </p:cNvSpPr>
            <p:nvPr/>
          </p:nvSpPr>
          <p:spPr bwMode="auto">
            <a:xfrm>
              <a:off x="611188" y="3897313"/>
              <a:ext cx="3889375" cy="1260475"/>
            </a:xfrm>
            <a:prstGeom prst="horizontalScroll">
              <a:avLst>
                <a:gd name="adj" fmla="val 12500"/>
              </a:avLst>
            </a:prstGeom>
            <a:solidFill>
              <a:schemeClr val="tx1">
                <a:lumMod val="20000"/>
                <a:lumOff val="80000"/>
              </a:schemeClr>
            </a:solidFill>
            <a:ln w="12700" cap="rnd">
              <a:solidFill>
                <a:schemeClr val="accent6">
                  <a:lumMod val="50000"/>
                </a:schemeClr>
              </a:solidFill>
              <a:prstDash val="sysDot"/>
              <a:round/>
            </a:ln>
          </p:spPr>
          <p:txBody>
            <a:bodyPr wrap="none" lIns="0" tIns="0" rIns="0" bIns="0" anchor="ctr"/>
            <a:lstStyle/>
            <a:p>
              <a:pPr algn="just">
                <a:lnSpc>
                  <a:spcPct val="110000"/>
                </a:lnSpc>
                <a:spcBef>
                  <a:spcPct val="20000"/>
                </a:spcBef>
                <a:buClr>
                  <a:schemeClr val="hlink"/>
                </a:buClr>
                <a:buSzPct val="50000"/>
                <a:buFont typeface="Monotype Sorts" pitchFamily="2" charset="2"/>
                <a:buNone/>
                <a:defRPr/>
              </a:pPr>
              <a:r>
                <a:rPr lang="zh-CN" altLang="en-US" sz="2400" dirty="0">
                  <a:latin typeface="Arial" pitchFamily="34" charset="0"/>
                  <a:ea typeface="黑体" pitchFamily="49" charset="-122"/>
                  <a:cs typeface="Arial" pitchFamily="34" charset="0"/>
                </a:rPr>
                <a:t>获国家科技进步一等奖的</a:t>
              </a:r>
              <a:endParaRPr lang="en-US" altLang="zh-CN" sz="2400" dirty="0">
                <a:latin typeface="Arial" pitchFamily="34" charset="0"/>
                <a:ea typeface="黑体" pitchFamily="49" charset="-122"/>
                <a:cs typeface="Arial" pitchFamily="34" charset="0"/>
              </a:endParaRPr>
            </a:p>
            <a:p>
              <a:pPr algn="just">
                <a:lnSpc>
                  <a:spcPct val="110000"/>
                </a:lnSpc>
                <a:spcBef>
                  <a:spcPct val="20000"/>
                </a:spcBef>
                <a:buClr>
                  <a:schemeClr val="hlink"/>
                </a:buClr>
                <a:buSzPct val="50000"/>
                <a:buFont typeface="Monotype Sorts" pitchFamily="2" charset="2"/>
                <a:buNone/>
                <a:defRPr/>
              </a:pPr>
              <a:r>
                <a:rPr lang="zh-CN" altLang="en-US" sz="2400" dirty="0">
                  <a:latin typeface="Arial" pitchFamily="34" charset="0"/>
                  <a:ea typeface="黑体" pitchFamily="49" charset="-122"/>
                  <a:cs typeface="Arial" pitchFamily="34" charset="0"/>
                </a:rPr>
                <a:t>国家某网络信息安全项目</a:t>
              </a:r>
              <a:endParaRPr lang="zh-CN" altLang="en-US" sz="2400" dirty="0">
                <a:latin typeface="Arial" pitchFamily="34" charset="0"/>
                <a:ea typeface="黑体" pitchFamily="49" charset="-122"/>
                <a:cs typeface="Arial" pitchFamily="34" charset="0"/>
              </a:endParaRPr>
            </a:p>
          </p:txBody>
        </p:sp>
        <p:sp>
          <p:nvSpPr>
            <p:cNvPr id="56" name="AutoShape 35"/>
            <p:cNvSpPr>
              <a:spLocks noChangeArrowheads="1"/>
            </p:cNvSpPr>
            <p:nvPr/>
          </p:nvSpPr>
          <p:spPr bwMode="auto">
            <a:xfrm>
              <a:off x="4572000" y="3032125"/>
              <a:ext cx="4311650" cy="1260475"/>
            </a:xfrm>
            <a:prstGeom prst="horizontalScroll">
              <a:avLst>
                <a:gd name="adj" fmla="val 12500"/>
              </a:avLst>
            </a:prstGeom>
            <a:solidFill>
              <a:schemeClr val="tx1">
                <a:lumMod val="20000"/>
                <a:lumOff val="80000"/>
              </a:schemeClr>
            </a:solidFill>
            <a:ln w="12700" cap="rnd">
              <a:solidFill>
                <a:schemeClr val="accent6">
                  <a:lumMod val="50000"/>
                </a:schemeClr>
              </a:solidFill>
              <a:prstDash val="sysDot"/>
              <a:round/>
            </a:ln>
          </p:spPr>
          <p:txBody>
            <a:bodyPr wrap="none" lIns="0" tIns="0" rIns="0" bIns="0" anchor="ctr"/>
            <a:lstStyle/>
            <a:p>
              <a:pPr algn="just">
                <a:lnSpc>
                  <a:spcPct val="110000"/>
                </a:lnSpc>
                <a:spcBef>
                  <a:spcPct val="20000"/>
                </a:spcBef>
                <a:buClr>
                  <a:schemeClr val="hlink"/>
                </a:buClr>
                <a:buSzPct val="50000"/>
                <a:buFont typeface="Monotype Sorts" pitchFamily="2" charset="2"/>
                <a:buNone/>
                <a:defRPr/>
              </a:pPr>
              <a:r>
                <a:rPr lang="zh-CN" altLang="en-US" sz="2400" dirty="0">
                  <a:latin typeface="Arial" pitchFamily="34" charset="0"/>
                  <a:ea typeface="黑体" pitchFamily="49" charset="-122"/>
                  <a:cs typeface="Arial" pitchFamily="34" charset="0"/>
                </a:rPr>
                <a:t>贵州两省的省级和</a:t>
              </a:r>
              <a:r>
                <a:rPr lang="en-US" altLang="zh-CN" sz="2400" dirty="0">
                  <a:latin typeface="Arial" pitchFamily="34" charset="0"/>
                  <a:ea typeface="黑体" pitchFamily="49" charset="-122"/>
                  <a:cs typeface="Arial" pitchFamily="34" charset="0"/>
                </a:rPr>
                <a:t>8 </a:t>
              </a:r>
              <a:r>
                <a:rPr lang="zh-CN" altLang="en-US" sz="2400" dirty="0">
                  <a:latin typeface="Arial" pitchFamily="34" charset="0"/>
                  <a:ea typeface="黑体" pitchFamily="49" charset="-122"/>
                  <a:cs typeface="Arial" pitchFamily="34" charset="0"/>
                </a:rPr>
                <a:t>个地市级</a:t>
              </a:r>
              <a:endParaRPr lang="en-US" altLang="zh-CN" sz="2400" dirty="0">
                <a:latin typeface="Arial" pitchFamily="34" charset="0"/>
                <a:ea typeface="黑体" pitchFamily="49" charset="-122"/>
                <a:cs typeface="Arial" pitchFamily="34" charset="0"/>
              </a:endParaRPr>
            </a:p>
            <a:p>
              <a:pPr algn="just">
                <a:lnSpc>
                  <a:spcPct val="110000"/>
                </a:lnSpc>
                <a:spcBef>
                  <a:spcPct val="20000"/>
                </a:spcBef>
                <a:buClr>
                  <a:schemeClr val="hlink"/>
                </a:buClr>
                <a:buSzPct val="50000"/>
                <a:buFont typeface="Monotype Sorts" pitchFamily="2" charset="2"/>
                <a:buNone/>
                <a:defRPr/>
              </a:pPr>
              <a:r>
                <a:rPr lang="zh-CN" altLang="en-US" sz="2400" dirty="0">
                  <a:latin typeface="Arial" pitchFamily="34" charset="0"/>
                  <a:ea typeface="黑体" pitchFamily="49" charset="-122"/>
                  <a:cs typeface="Arial" pitchFamily="34" charset="0"/>
                </a:rPr>
                <a:t>地方税务局税收征管信息系统</a:t>
              </a:r>
              <a:endParaRPr lang="zh-CN" altLang="en-US" sz="2400" dirty="0">
                <a:latin typeface="Arial" pitchFamily="34" charset="0"/>
                <a:ea typeface="黑体" pitchFamily="49" charset="-122"/>
                <a:cs typeface="Arial" pitchFamily="34" charset="0"/>
              </a:endParaRPr>
            </a:p>
          </p:txBody>
        </p:sp>
        <p:sp>
          <p:nvSpPr>
            <p:cNvPr id="57" name="AutoShape 35"/>
            <p:cNvSpPr>
              <a:spLocks noChangeArrowheads="1"/>
            </p:cNvSpPr>
            <p:nvPr/>
          </p:nvSpPr>
          <p:spPr bwMode="auto">
            <a:xfrm>
              <a:off x="4572000" y="4545013"/>
              <a:ext cx="4103688" cy="1260475"/>
            </a:xfrm>
            <a:prstGeom prst="horizontalScroll">
              <a:avLst>
                <a:gd name="adj" fmla="val 12500"/>
              </a:avLst>
            </a:prstGeom>
            <a:solidFill>
              <a:schemeClr val="tx1">
                <a:lumMod val="20000"/>
                <a:lumOff val="80000"/>
              </a:schemeClr>
            </a:solidFill>
            <a:ln w="12700" cap="rnd">
              <a:solidFill>
                <a:schemeClr val="accent6">
                  <a:lumMod val="50000"/>
                </a:schemeClr>
              </a:solidFill>
              <a:prstDash val="sysDot"/>
              <a:round/>
            </a:ln>
          </p:spPr>
          <p:txBody>
            <a:bodyPr wrap="none" lIns="0" tIns="0" rIns="0" bIns="0" anchor="ctr"/>
            <a:lstStyle/>
            <a:p>
              <a:pPr algn="just">
                <a:lnSpc>
                  <a:spcPct val="110000"/>
                </a:lnSpc>
                <a:spcBef>
                  <a:spcPct val="20000"/>
                </a:spcBef>
                <a:buClr>
                  <a:schemeClr val="hlink"/>
                </a:buClr>
                <a:buSzPct val="50000"/>
                <a:buFont typeface="Monotype Sorts" pitchFamily="2" charset="2"/>
                <a:buNone/>
                <a:defRPr/>
              </a:pPr>
              <a:r>
                <a:rPr lang="zh-CN" altLang="en-US" sz="2400" dirty="0">
                  <a:latin typeface="Arial" pitchFamily="34" charset="0"/>
                  <a:ea typeface="黑体" pitchFamily="49" charset="-122"/>
                  <a:cs typeface="Arial" pitchFamily="34" charset="0"/>
                </a:rPr>
                <a:t>中国工商银行、国家审计总</a:t>
              </a:r>
              <a:endParaRPr lang="en-US" altLang="zh-CN" sz="2400" dirty="0">
                <a:latin typeface="Arial" pitchFamily="34" charset="0"/>
                <a:ea typeface="黑体" pitchFamily="49" charset="-122"/>
                <a:cs typeface="Arial" pitchFamily="34" charset="0"/>
              </a:endParaRPr>
            </a:p>
            <a:p>
              <a:pPr algn="just">
                <a:lnSpc>
                  <a:spcPct val="110000"/>
                </a:lnSpc>
                <a:spcBef>
                  <a:spcPct val="20000"/>
                </a:spcBef>
                <a:buClr>
                  <a:schemeClr val="hlink"/>
                </a:buClr>
                <a:buSzPct val="50000"/>
                <a:buFont typeface="Monotype Sorts" pitchFamily="2" charset="2"/>
                <a:buNone/>
                <a:defRPr/>
              </a:pPr>
              <a:r>
                <a:rPr lang="zh-CN" altLang="en-US" sz="2400" dirty="0">
                  <a:latin typeface="Arial" pitchFamily="34" charset="0"/>
                  <a:ea typeface="黑体" pitchFamily="49" charset="-122"/>
                  <a:cs typeface="Arial" pitchFamily="34" charset="0"/>
                </a:rPr>
                <a:t>署等很多其他部门</a:t>
              </a:r>
              <a:endParaRPr lang="zh-CN" altLang="en-US" sz="2400" dirty="0">
                <a:latin typeface="Arial" pitchFamily="34" charset="0"/>
                <a:ea typeface="黑体" pitchFamily="49" charset="-122"/>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1" presetClass="exit" presetSubtype="0" fill="hold" nodeType="withEffect">
                                  <p:stCondLst>
                                    <p:cond delay="0"/>
                                  </p:stCondLst>
                                  <p:childTnLst>
                                    <p:set>
                                      <p:cBhvr>
                                        <p:cTn id="2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30710" y="214290"/>
            <a:ext cx="6156000" cy="647700"/>
            <a:chOff x="1357289" y="714356"/>
            <a:chExt cx="6156000" cy="647700"/>
          </a:xfrm>
        </p:grpSpPr>
        <p:sp>
          <p:nvSpPr>
            <p:cNvPr id="3" name="Rectangle 26"/>
            <p:cNvSpPr>
              <a:spLocks noChangeArrowheads="1"/>
            </p:cNvSpPr>
            <p:nvPr/>
          </p:nvSpPr>
          <p:spPr bwMode="auto">
            <a:xfrm>
              <a:off x="1571604" y="714356"/>
              <a:ext cx="5786478" cy="647700"/>
            </a:xfrm>
            <a:prstGeom prst="rect">
              <a:avLst/>
            </a:prstGeom>
            <a:noFill/>
            <a:ln w="9525">
              <a:noFill/>
              <a:miter lim="800000"/>
            </a:ln>
          </p:spPr>
          <p:txBody>
            <a:bodyPr lIns="0" tIns="0" rIns="0" bIns="0" anchor="b"/>
            <a:lstStyle/>
            <a:p>
              <a:pPr algn="ctr" eaLnBrk="0" hangingPunct="0">
                <a:lnSpc>
                  <a:spcPct val="50000"/>
                </a:lnSpc>
                <a:spcBef>
                  <a:spcPct val="20000"/>
                </a:spcBef>
                <a:buClr>
                  <a:schemeClr val="hlink"/>
                </a:buClr>
                <a:buSzPct val="50000"/>
                <a:buFont typeface="Monotype Sorts" pitchFamily="2" charset="2"/>
                <a:buNone/>
                <a:defRPr/>
              </a:pPr>
              <a:r>
                <a:rPr lang="zh-CN" altLang="en-US" sz="4000" b="0" dirty="0">
                  <a:solidFill>
                    <a:srgbClr val="800000"/>
                  </a:solidFill>
                  <a:latin typeface="Arial" pitchFamily="34" charset="0"/>
                  <a:ea typeface="黑体" pitchFamily="49" charset="-122"/>
                  <a:cs typeface="Arial" pitchFamily="34" charset="0"/>
                </a:rPr>
                <a:t>无线传感网数据管理系统</a:t>
              </a:r>
              <a:br>
                <a:rPr lang="zh-CN" altLang="en-US" dirty="0">
                  <a:solidFill>
                    <a:srgbClr val="002060"/>
                  </a:solidFill>
                  <a:effectLst>
                    <a:outerShdw blurRad="38100" dist="38100" dir="2700000" algn="tl">
                      <a:srgbClr val="C0C0C0"/>
                    </a:outerShdw>
                  </a:effectLst>
                  <a:latin typeface="Arial" pitchFamily="34" charset="0"/>
                  <a:ea typeface="黑体" pitchFamily="49" charset="-122"/>
                  <a:cs typeface="Arial" pitchFamily="34" charset="0"/>
                </a:rPr>
              </a:br>
              <a:endParaRPr lang="zh-CN" altLang="en-US" sz="2800" dirty="0">
                <a:solidFill>
                  <a:srgbClr val="002060"/>
                </a:solidFill>
                <a:effectLst>
                  <a:outerShdw blurRad="38100" dist="38100" dir="2700000" algn="tl">
                    <a:srgbClr val="C0C0C0"/>
                  </a:outerShdw>
                </a:effectLst>
                <a:latin typeface="Arial" pitchFamily="34" charset="0"/>
                <a:ea typeface="黑体" pitchFamily="49" charset="-122"/>
                <a:cs typeface="Arial" pitchFamily="34" charset="0"/>
              </a:endParaRPr>
            </a:p>
          </p:txBody>
        </p:sp>
        <p:cxnSp>
          <p:nvCxnSpPr>
            <p:cNvPr id="4" name="直接连接符 3"/>
            <p:cNvCxnSpPr/>
            <p:nvPr/>
          </p:nvCxnSpPr>
          <p:spPr bwMode="auto">
            <a:xfrm>
              <a:off x="1357289" y="1284273"/>
              <a:ext cx="6156000"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grpSp>
      <p:grpSp>
        <p:nvGrpSpPr>
          <p:cNvPr id="5" name="组合 24"/>
          <p:cNvGrpSpPr/>
          <p:nvPr/>
        </p:nvGrpSpPr>
        <p:grpSpPr>
          <a:xfrm>
            <a:off x="500034" y="928670"/>
            <a:ext cx="7929618" cy="5715040"/>
            <a:chOff x="-32" y="957698"/>
            <a:chExt cx="7929618" cy="5715040"/>
          </a:xfrm>
        </p:grpSpPr>
        <p:pic>
          <p:nvPicPr>
            <p:cNvPr id="21" name="Picture 4" descr="http://www.mwrf.com/Files/30/11071/Figure_02.jpg"/>
            <p:cNvPicPr>
              <a:picLocks noChangeAspect="1" noChangeArrowheads="1"/>
            </p:cNvPicPr>
            <p:nvPr/>
          </p:nvPicPr>
          <p:blipFill>
            <a:blip r:embed="rId1" cstate="print"/>
            <a:srcRect l="19395" r="50430" b="23566"/>
            <a:stretch>
              <a:fillRect/>
            </a:stretch>
          </p:blipFill>
          <p:spPr bwMode="auto">
            <a:xfrm>
              <a:off x="142843" y="2285984"/>
              <a:ext cx="1571625" cy="1511300"/>
            </a:xfrm>
            <a:prstGeom prst="rect">
              <a:avLst/>
            </a:prstGeom>
            <a:noFill/>
            <a:ln w="9525">
              <a:noFill/>
              <a:miter lim="800000"/>
              <a:headEnd/>
              <a:tailEnd/>
            </a:ln>
          </p:spPr>
        </p:pic>
        <p:pic>
          <p:nvPicPr>
            <p:cNvPr id="22" name="Picture 2" descr="http://neo.lcc.uma.es/staff/guillermo/index_files/Images/F304CROE0105.gif"/>
            <p:cNvPicPr>
              <a:picLocks noChangeAspect="1" noChangeArrowheads="1"/>
            </p:cNvPicPr>
            <p:nvPr/>
          </p:nvPicPr>
          <p:blipFill>
            <a:blip r:embed="rId2" cstate="print"/>
            <a:srcRect t="5330" b="4051"/>
            <a:stretch>
              <a:fillRect/>
            </a:stretch>
          </p:blipFill>
          <p:spPr bwMode="auto">
            <a:xfrm>
              <a:off x="-32" y="1071546"/>
              <a:ext cx="1552575" cy="1247775"/>
            </a:xfrm>
            <a:prstGeom prst="rect">
              <a:avLst/>
            </a:prstGeom>
            <a:noFill/>
            <a:ln w="9525">
              <a:noFill/>
              <a:miter lim="800000"/>
              <a:headEnd/>
              <a:tailEnd/>
            </a:ln>
          </p:spPr>
        </p:pic>
        <p:pic>
          <p:nvPicPr>
            <p:cNvPr id="23" name="Picture 6" descr="http://www.defence-industries.com/contractor_images/genet/wireless-sensor-node.jpg"/>
            <p:cNvPicPr>
              <a:picLocks noChangeAspect="1" noChangeArrowheads="1"/>
            </p:cNvPicPr>
            <p:nvPr/>
          </p:nvPicPr>
          <p:blipFill>
            <a:blip r:embed="rId3" cstate="print"/>
            <a:srcRect/>
            <a:stretch>
              <a:fillRect/>
            </a:stretch>
          </p:blipFill>
          <p:spPr bwMode="auto">
            <a:xfrm>
              <a:off x="214280" y="3857609"/>
              <a:ext cx="1231900" cy="1071562"/>
            </a:xfrm>
            <a:prstGeom prst="rect">
              <a:avLst/>
            </a:prstGeom>
            <a:noFill/>
            <a:ln w="9525">
              <a:noFill/>
              <a:miter lim="800000"/>
              <a:headEnd/>
              <a:tailEnd/>
            </a:ln>
          </p:spPr>
        </p:pic>
        <p:pic>
          <p:nvPicPr>
            <p:cNvPr id="24" name="图片 23" descr="节能减排.jpg"/>
            <p:cNvPicPr>
              <a:picLocks noChangeAspect="1"/>
            </p:cNvPicPr>
            <p:nvPr/>
          </p:nvPicPr>
          <p:blipFill>
            <a:blip r:embed="rId4" cstate="print"/>
            <a:srcRect l="18636" t="14536" r="43897" b="37679"/>
            <a:stretch>
              <a:fillRect/>
            </a:stretch>
          </p:blipFill>
          <p:spPr bwMode="auto">
            <a:xfrm>
              <a:off x="357582" y="5142722"/>
              <a:ext cx="1000132" cy="1005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0" name="组合 19"/>
            <p:cNvGrpSpPr/>
            <p:nvPr/>
          </p:nvGrpSpPr>
          <p:grpSpPr>
            <a:xfrm>
              <a:off x="1500166" y="957698"/>
              <a:ext cx="6429420" cy="5715040"/>
              <a:chOff x="1500166" y="957698"/>
              <a:chExt cx="6429420" cy="5715040"/>
            </a:xfrm>
          </p:grpSpPr>
          <p:sp>
            <p:nvSpPr>
              <p:cNvPr id="19" name="矩形 18"/>
              <p:cNvSpPr/>
              <p:nvPr/>
            </p:nvSpPr>
            <p:spPr bwMode="auto">
              <a:xfrm>
                <a:off x="1500166" y="957698"/>
                <a:ext cx="6429420" cy="5715040"/>
              </a:xfrm>
              <a:prstGeom prst="rect">
                <a:avLst/>
              </a:prstGeom>
              <a:solidFill>
                <a:schemeClr val="accent2"/>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grpSp>
            <p:nvGrpSpPr>
              <p:cNvPr id="25" name="组合 4"/>
              <p:cNvGrpSpPr/>
              <p:nvPr/>
            </p:nvGrpSpPr>
            <p:grpSpPr>
              <a:xfrm>
                <a:off x="2010227" y="1046583"/>
                <a:ext cx="5062103" cy="5525689"/>
                <a:chOff x="1500166" y="529070"/>
                <a:chExt cx="5062103" cy="5525689"/>
              </a:xfrm>
            </p:grpSpPr>
            <p:sp>
              <p:nvSpPr>
                <p:cNvPr id="6" name="AutoShape 7"/>
                <p:cNvSpPr>
                  <a:spLocks noChangeArrowheads="1"/>
                </p:cNvSpPr>
                <p:nvPr/>
              </p:nvSpPr>
              <p:spPr bwMode="auto">
                <a:xfrm>
                  <a:off x="2685584" y="5214950"/>
                  <a:ext cx="3876685" cy="839809"/>
                </a:xfrm>
                <a:prstGeom prst="flowChartAlternateProcess">
                  <a:avLst/>
                </a:prstGeom>
                <a:solidFill>
                  <a:schemeClr val="accent1"/>
                </a:solidFill>
                <a:ln w="12700">
                  <a:noFill/>
                  <a:prstDash val="lgDashDot"/>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pPr marL="342900" indent="-342900" algn="ctr"/>
                  <a:r>
                    <a:rPr lang="zh-CN" altLang="en-US" sz="2400" dirty="0"/>
                    <a:t>传感器节点</a:t>
                  </a:r>
                  <a:r>
                    <a:rPr lang="en-US" altLang="zh-CN" sz="2400" dirty="0">
                      <a:sym typeface="Wingdings" pitchFamily="2" charset="2"/>
                    </a:rPr>
                    <a:t>: </a:t>
                  </a:r>
                  <a:endParaRPr lang="en-US" altLang="zh-CN" sz="2400" dirty="0">
                    <a:sym typeface="Wingdings" pitchFamily="2" charset="2"/>
                  </a:endParaRPr>
                </a:p>
                <a:p>
                  <a:pPr marL="342900" indent="-342900" algn="ctr"/>
                  <a:r>
                    <a:rPr lang="zh-CN" altLang="en-US" sz="2400" dirty="0">
                      <a:sym typeface="Wingdings" pitchFamily="2" charset="2"/>
                    </a:rPr>
                    <a:t>数据采集、存储、计算等</a:t>
                  </a:r>
                  <a:endParaRPr lang="en-US" altLang="zh-CN" sz="2400" dirty="0"/>
                </a:p>
              </p:txBody>
            </p:sp>
            <p:sp>
              <p:nvSpPr>
                <p:cNvPr id="7" name="AutoShape 14"/>
                <p:cNvSpPr>
                  <a:spLocks noChangeArrowheads="1"/>
                </p:cNvSpPr>
                <p:nvPr/>
              </p:nvSpPr>
              <p:spPr bwMode="auto">
                <a:xfrm>
                  <a:off x="1500166" y="1714488"/>
                  <a:ext cx="642942" cy="3230571"/>
                </a:xfrm>
                <a:prstGeom prst="flowChartAlternateProcess">
                  <a:avLst/>
                </a:prstGeom>
                <a:solidFill>
                  <a:schemeClr val="accent1"/>
                </a:solidFill>
                <a:ln w="12700">
                  <a:noFill/>
                  <a:prstDash val="lgDashDot"/>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eaVert" wrap="none"/>
                <a:lstStyle/>
                <a:p>
                  <a:pPr marL="342900" indent="-342900" algn="ctr"/>
                  <a:r>
                    <a:rPr lang="zh-CN" altLang="en-US" sz="2400"/>
                    <a:t>网 络 通 信 协 议</a:t>
                  </a:r>
                  <a:endParaRPr lang="zh-CN" altLang="en-US" sz="2400"/>
                </a:p>
              </p:txBody>
            </p:sp>
            <p:sp>
              <p:nvSpPr>
                <p:cNvPr id="8" name="AutoShape 15"/>
                <p:cNvSpPr>
                  <a:spLocks noChangeArrowheads="1"/>
                </p:cNvSpPr>
                <p:nvPr/>
              </p:nvSpPr>
              <p:spPr bwMode="auto">
                <a:xfrm>
                  <a:off x="2684239" y="3956962"/>
                  <a:ext cx="3873511" cy="857256"/>
                </a:xfrm>
                <a:prstGeom prst="flowChartAlternateProcess">
                  <a:avLst/>
                </a:prstGeom>
                <a:solidFill>
                  <a:schemeClr val="accent1"/>
                </a:solidFill>
                <a:ln w="12700">
                  <a:noFill/>
                  <a:prstDash val="lgDashDot"/>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pPr marL="342900" indent="-342900" algn="ctr"/>
                  <a:r>
                    <a:rPr lang="zh-CN" altLang="en-US" sz="2400" dirty="0"/>
                    <a:t>存储模块：</a:t>
                  </a:r>
                  <a:endParaRPr lang="zh-CN" altLang="en-US" sz="2400" dirty="0"/>
                </a:p>
                <a:p>
                  <a:pPr marL="342900" indent="-342900" algn="ctr"/>
                  <a:r>
                    <a:rPr lang="zh-CN" altLang="en-US" sz="2400" dirty="0"/>
                    <a:t>分布式数据存储与索引方法</a:t>
                  </a:r>
                  <a:endParaRPr lang="zh-CN" altLang="en-US" sz="2400" dirty="0"/>
                </a:p>
              </p:txBody>
            </p:sp>
            <p:sp>
              <p:nvSpPr>
                <p:cNvPr id="9" name="AutoShape 16"/>
                <p:cNvSpPr>
                  <a:spLocks noChangeArrowheads="1"/>
                </p:cNvSpPr>
                <p:nvPr/>
              </p:nvSpPr>
              <p:spPr bwMode="auto">
                <a:xfrm>
                  <a:off x="2886516" y="2643182"/>
                  <a:ext cx="3443299" cy="933452"/>
                </a:xfrm>
                <a:prstGeom prst="flowChartAlternateProcess">
                  <a:avLst/>
                </a:prstGeom>
                <a:solidFill>
                  <a:schemeClr val="accent1"/>
                </a:solidFill>
                <a:ln w="12700">
                  <a:noFill/>
                  <a:prstDash val="lgDashDot"/>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pPr marL="342900" indent="-342900" algn="ctr"/>
                  <a:r>
                    <a:rPr lang="zh-CN" altLang="en-US" sz="2400" dirty="0"/>
                    <a:t>分布式数据操作算法模块</a:t>
                  </a:r>
                  <a:endParaRPr lang="zh-CN" altLang="en-US" sz="2400" dirty="0"/>
                </a:p>
                <a:p>
                  <a:pPr marL="342900" indent="-342900" algn="ctr"/>
                  <a:r>
                    <a:rPr lang="zh-CN" altLang="en-US" sz="2400" dirty="0"/>
                    <a:t>（简单操作及复杂操作）</a:t>
                  </a:r>
                  <a:endParaRPr lang="zh-CN" altLang="en-US" sz="2400" dirty="0"/>
                </a:p>
              </p:txBody>
            </p:sp>
            <p:sp>
              <p:nvSpPr>
                <p:cNvPr id="10" name="AutoShape 17"/>
                <p:cNvSpPr>
                  <a:spLocks noChangeArrowheads="1"/>
                </p:cNvSpPr>
                <p:nvPr/>
              </p:nvSpPr>
              <p:spPr bwMode="auto">
                <a:xfrm>
                  <a:off x="3343279" y="1412875"/>
                  <a:ext cx="2514605" cy="873117"/>
                </a:xfrm>
                <a:prstGeom prst="flowChartAlternateProcess">
                  <a:avLst/>
                </a:prstGeom>
                <a:solidFill>
                  <a:schemeClr val="accent1"/>
                </a:solidFill>
                <a:ln w="12700">
                  <a:noFill/>
                  <a:prstDash val="lgDashDot"/>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pPr marL="342900" indent="-342900" algn="ctr"/>
                  <a:r>
                    <a:rPr lang="zh-CN" altLang="en-US" sz="2400"/>
                    <a:t>分布式查询优化</a:t>
                  </a:r>
                  <a:endParaRPr lang="zh-CN" altLang="en-US" sz="2400"/>
                </a:p>
                <a:p>
                  <a:pPr marL="342900" indent="-342900" algn="ctr"/>
                  <a:r>
                    <a:rPr lang="zh-CN" altLang="en-US" sz="2400"/>
                    <a:t>及处理模块</a:t>
                  </a:r>
                  <a:endParaRPr lang="zh-CN" altLang="en-US" sz="2400"/>
                </a:p>
              </p:txBody>
            </p:sp>
            <p:sp>
              <p:nvSpPr>
                <p:cNvPr id="11" name="AutoShape 19"/>
                <p:cNvSpPr>
                  <a:spLocks noChangeArrowheads="1"/>
                </p:cNvSpPr>
                <p:nvPr/>
              </p:nvSpPr>
              <p:spPr bwMode="auto">
                <a:xfrm>
                  <a:off x="3471641" y="529070"/>
                  <a:ext cx="2300291" cy="496869"/>
                </a:xfrm>
                <a:prstGeom prst="flowChartAlternateProcess">
                  <a:avLst/>
                </a:prstGeom>
                <a:solidFill>
                  <a:schemeClr val="accent1"/>
                </a:solidFill>
                <a:ln w="19050">
                  <a:noFill/>
                  <a:prstDash val="lgDashDot"/>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pPr marL="342900" indent="-342900" algn="ctr"/>
                  <a:r>
                    <a:rPr lang="zh-CN" altLang="en-US" sz="2400"/>
                    <a:t>用户界面</a:t>
                  </a:r>
                  <a:endParaRPr lang="zh-CN" altLang="en-US" sz="2400"/>
                </a:p>
              </p:txBody>
            </p:sp>
            <p:sp>
              <p:nvSpPr>
                <p:cNvPr id="12" name="AutoShape 20"/>
                <p:cNvSpPr>
                  <a:spLocks noChangeArrowheads="1"/>
                </p:cNvSpPr>
                <p:nvPr/>
              </p:nvSpPr>
              <p:spPr bwMode="auto">
                <a:xfrm>
                  <a:off x="4427538" y="1030288"/>
                  <a:ext cx="360362" cy="360362"/>
                </a:xfrm>
                <a:prstGeom prst="upDownArrow">
                  <a:avLst>
                    <a:gd name="adj1" fmla="val 50000"/>
                    <a:gd name="adj2" fmla="val 20000"/>
                  </a:avLst>
                </a:prstGeom>
                <a:solidFill>
                  <a:schemeClr val="tx2">
                    <a:lumMod val="20000"/>
                    <a:lumOff val="80000"/>
                  </a:schemeClr>
                </a:solidFill>
                <a:ln w="12700">
                  <a:solidFill>
                    <a:schemeClr val="bg2"/>
                  </a:solidFill>
                  <a:miter lim="800000"/>
                </a:ln>
                <a:effectLst/>
              </p:spPr>
              <p:txBody>
                <a:bodyPr wrap="none" anchor="ctr"/>
                <a:lstStyle/>
                <a:p>
                  <a:endParaRPr lang="zh-CN" altLang="en-US" sz="2400"/>
                </a:p>
              </p:txBody>
            </p:sp>
            <p:sp>
              <p:nvSpPr>
                <p:cNvPr id="13" name="AutoShape 21"/>
                <p:cNvSpPr>
                  <a:spLocks noChangeArrowheads="1"/>
                </p:cNvSpPr>
                <p:nvPr/>
              </p:nvSpPr>
              <p:spPr bwMode="auto">
                <a:xfrm>
                  <a:off x="4427538" y="2285992"/>
                  <a:ext cx="360362" cy="360363"/>
                </a:xfrm>
                <a:prstGeom prst="upDownArrow">
                  <a:avLst>
                    <a:gd name="adj1" fmla="val 50000"/>
                    <a:gd name="adj2" fmla="val 20000"/>
                  </a:avLst>
                </a:prstGeom>
                <a:solidFill>
                  <a:schemeClr val="tx2">
                    <a:lumMod val="20000"/>
                    <a:lumOff val="80000"/>
                  </a:schemeClr>
                </a:solidFill>
                <a:ln w="12700">
                  <a:solidFill>
                    <a:schemeClr val="bg2"/>
                  </a:solidFill>
                  <a:miter lim="800000"/>
                </a:ln>
                <a:effectLst/>
              </p:spPr>
              <p:txBody>
                <a:bodyPr wrap="none" anchor="ctr"/>
                <a:lstStyle/>
                <a:p>
                  <a:endParaRPr lang="zh-CN" altLang="en-US" sz="2400"/>
                </a:p>
              </p:txBody>
            </p:sp>
            <p:sp>
              <p:nvSpPr>
                <p:cNvPr id="14" name="AutoShape 23"/>
                <p:cNvSpPr>
                  <a:spLocks noChangeArrowheads="1"/>
                </p:cNvSpPr>
                <p:nvPr/>
              </p:nvSpPr>
              <p:spPr bwMode="auto">
                <a:xfrm>
                  <a:off x="4427538" y="3567572"/>
                  <a:ext cx="360362" cy="360362"/>
                </a:xfrm>
                <a:prstGeom prst="upDownArrow">
                  <a:avLst>
                    <a:gd name="adj1" fmla="val 50000"/>
                    <a:gd name="adj2" fmla="val 20000"/>
                  </a:avLst>
                </a:prstGeom>
                <a:solidFill>
                  <a:schemeClr val="tx2">
                    <a:lumMod val="20000"/>
                    <a:lumOff val="80000"/>
                  </a:schemeClr>
                </a:solidFill>
                <a:ln w="12700">
                  <a:solidFill>
                    <a:schemeClr val="bg2"/>
                  </a:solidFill>
                  <a:miter lim="800000"/>
                </a:ln>
                <a:effectLst/>
              </p:spPr>
              <p:txBody>
                <a:bodyPr wrap="none" anchor="ctr"/>
                <a:lstStyle/>
                <a:p>
                  <a:endParaRPr lang="zh-CN" altLang="en-US" sz="2400"/>
                </a:p>
              </p:txBody>
            </p:sp>
            <p:sp>
              <p:nvSpPr>
                <p:cNvPr id="15" name="AutoShape 24"/>
                <p:cNvSpPr>
                  <a:spLocks noChangeArrowheads="1"/>
                </p:cNvSpPr>
                <p:nvPr/>
              </p:nvSpPr>
              <p:spPr bwMode="auto">
                <a:xfrm>
                  <a:off x="4427538" y="4828732"/>
                  <a:ext cx="360362" cy="360362"/>
                </a:xfrm>
                <a:prstGeom prst="upDownArrow">
                  <a:avLst>
                    <a:gd name="adj1" fmla="val 50000"/>
                    <a:gd name="adj2" fmla="val 20000"/>
                  </a:avLst>
                </a:prstGeom>
                <a:solidFill>
                  <a:schemeClr val="tx2">
                    <a:lumMod val="20000"/>
                    <a:lumOff val="80000"/>
                  </a:schemeClr>
                </a:solidFill>
                <a:ln w="12700">
                  <a:solidFill>
                    <a:schemeClr val="bg2"/>
                  </a:solidFill>
                  <a:miter lim="800000"/>
                </a:ln>
                <a:effectLst/>
              </p:spPr>
              <p:txBody>
                <a:bodyPr wrap="none" anchor="ctr"/>
                <a:lstStyle/>
                <a:p>
                  <a:endParaRPr lang="zh-CN" altLang="en-US" sz="2400"/>
                </a:p>
              </p:txBody>
            </p:sp>
            <p:cxnSp>
              <p:nvCxnSpPr>
                <p:cNvPr id="16" name="直接连接符 15"/>
                <p:cNvCxnSpPr/>
                <p:nvPr/>
              </p:nvCxnSpPr>
              <p:spPr bwMode="auto">
                <a:xfrm flipV="1">
                  <a:off x="2143108" y="1857364"/>
                  <a:ext cx="1214446" cy="642942"/>
                </a:xfrm>
                <a:prstGeom prst="line">
                  <a:avLst/>
                </a:prstGeom>
                <a:solidFill>
                  <a:schemeClr val="accent1"/>
                </a:solidFill>
                <a:ln w="57150" cap="flat" cmpd="sng" algn="ctr">
                  <a:solidFill>
                    <a:srgbClr val="FF0000"/>
                  </a:solidFill>
                  <a:prstDash val="solid"/>
                  <a:round/>
                  <a:headEnd type="triangle" w="med" len="med"/>
                  <a:tailEnd type="triangle" w="med" len="med"/>
                </a:ln>
                <a:effectLst/>
              </p:spPr>
            </p:cxnSp>
            <p:cxnSp>
              <p:nvCxnSpPr>
                <p:cNvPr id="17" name="直接连接符 16"/>
                <p:cNvCxnSpPr>
                  <a:stCxn id="7" idx="3"/>
                  <a:endCxn id="9" idx="1"/>
                </p:cNvCxnSpPr>
                <p:nvPr/>
              </p:nvCxnSpPr>
              <p:spPr bwMode="auto">
                <a:xfrm flipV="1">
                  <a:off x="2143108" y="3109908"/>
                  <a:ext cx="743408" cy="219866"/>
                </a:xfrm>
                <a:prstGeom prst="line">
                  <a:avLst/>
                </a:prstGeom>
                <a:solidFill>
                  <a:schemeClr val="accent1"/>
                </a:solidFill>
                <a:ln w="57150" cap="flat" cmpd="sng" algn="ctr">
                  <a:solidFill>
                    <a:srgbClr val="FF0000"/>
                  </a:solidFill>
                  <a:prstDash val="solid"/>
                  <a:round/>
                  <a:headEnd type="triangle" w="med" len="med"/>
                  <a:tailEnd type="triangle" w="med" len="med"/>
                </a:ln>
                <a:effectLst/>
              </p:spPr>
            </p:cxnSp>
            <p:cxnSp>
              <p:nvCxnSpPr>
                <p:cNvPr id="18" name="直接连接符 17"/>
                <p:cNvCxnSpPr>
                  <a:endCxn id="8" idx="1"/>
                </p:cNvCxnSpPr>
                <p:nvPr/>
              </p:nvCxnSpPr>
              <p:spPr bwMode="auto">
                <a:xfrm>
                  <a:off x="2143108" y="3929066"/>
                  <a:ext cx="541131" cy="456524"/>
                </a:xfrm>
                <a:prstGeom prst="line">
                  <a:avLst/>
                </a:prstGeom>
                <a:solidFill>
                  <a:schemeClr val="accent1"/>
                </a:solidFill>
                <a:ln w="57150" cap="flat" cmpd="sng" algn="ctr">
                  <a:solidFill>
                    <a:srgbClr val="FF0000"/>
                  </a:solidFill>
                  <a:prstDash val="solid"/>
                  <a:round/>
                  <a:headEnd type="triangle" w="med" len="med"/>
                  <a:tailEnd type="triangle" w="med" len="med"/>
                </a:ln>
                <a:effectLst/>
              </p:spPr>
            </p:cxnSp>
          </p:grpSp>
        </p:grpSp>
      </p:grpSp>
      <p:grpSp>
        <p:nvGrpSpPr>
          <p:cNvPr id="31" name="组合 30"/>
          <p:cNvGrpSpPr/>
          <p:nvPr/>
        </p:nvGrpSpPr>
        <p:grpSpPr>
          <a:xfrm>
            <a:off x="214314" y="928670"/>
            <a:ext cx="8786842" cy="5786454"/>
            <a:chOff x="357158" y="1071546"/>
            <a:chExt cx="8786842" cy="5786454"/>
          </a:xfrm>
        </p:grpSpPr>
        <p:sp>
          <p:nvSpPr>
            <p:cNvPr id="32" name="矩形 31"/>
            <p:cNvSpPr/>
            <p:nvPr/>
          </p:nvSpPr>
          <p:spPr bwMode="auto">
            <a:xfrm>
              <a:off x="357158" y="1071546"/>
              <a:ext cx="8786842" cy="5786454"/>
            </a:xfrm>
            <a:prstGeom prst="rect">
              <a:avLst/>
            </a:prstGeom>
            <a:solidFill>
              <a:schemeClr val="accent4">
                <a:lumMod val="20000"/>
                <a:lumOff val="8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pPr>
              <a:endParaRPr kumimoji="1" lang="zh-CN" altLang="en-US" sz="3000" b="1" i="0" u="none" strike="noStrike" cap="none" normalizeH="0" baseline="0">
                <a:ln>
                  <a:noFill/>
                </a:ln>
                <a:solidFill>
                  <a:schemeClr val="bg2"/>
                </a:solidFill>
                <a:effectLst/>
                <a:latin typeface="Times New Roman" pitchFamily="18" charset="0"/>
                <a:ea typeface="华文新魏" pitchFamily="2" charset="-122"/>
              </a:endParaRPr>
            </a:p>
          </p:txBody>
        </p:sp>
        <p:sp>
          <p:nvSpPr>
            <p:cNvPr id="33" name="Rectangle 7"/>
            <p:cNvSpPr>
              <a:spLocks noChangeArrowheads="1"/>
            </p:cNvSpPr>
            <p:nvPr/>
          </p:nvSpPr>
          <p:spPr bwMode="auto">
            <a:xfrm>
              <a:off x="2857488" y="1142984"/>
              <a:ext cx="4429128" cy="762000"/>
            </a:xfrm>
            <a:prstGeom prst="rect">
              <a:avLst/>
            </a:prstGeom>
            <a:noFill/>
            <a:ln w="9525">
              <a:noFill/>
              <a:miter lim="800000"/>
            </a:ln>
          </p:spPr>
          <p:txBody>
            <a:bodyPr anchor="ctr"/>
            <a:lstStyle/>
            <a:p>
              <a:r>
                <a:rPr lang="zh-CN" altLang="en-US" sz="4000" b="0" dirty="0">
                  <a:solidFill>
                    <a:srgbClr val="FF0000"/>
                  </a:solidFill>
                  <a:latin typeface="Tahoma" pitchFamily="34" charset="0"/>
                  <a:ea typeface="华文琥珀" pitchFamily="2" charset="-122"/>
                </a:rPr>
                <a:t>蓝莓生长监控系统</a:t>
              </a:r>
              <a:endParaRPr lang="zh-CN" altLang="en-US" sz="4000" b="0" dirty="0">
                <a:solidFill>
                  <a:srgbClr val="FF0000"/>
                </a:solidFill>
                <a:latin typeface="Tahoma" pitchFamily="34" charset="0"/>
                <a:ea typeface="华文琥珀" pitchFamily="2" charset="-122"/>
              </a:endParaRPr>
            </a:p>
          </p:txBody>
        </p:sp>
        <p:pic>
          <p:nvPicPr>
            <p:cNvPr id="34" name="Picture 13"/>
            <p:cNvPicPr>
              <a:picLocks noChangeAspect="1" noChangeArrowheads="1"/>
            </p:cNvPicPr>
            <p:nvPr/>
          </p:nvPicPr>
          <p:blipFill>
            <a:blip r:embed="rId5" cstate="print"/>
            <a:srcRect l="68469" b="50949"/>
            <a:stretch>
              <a:fillRect/>
            </a:stretch>
          </p:blipFill>
          <p:spPr bwMode="auto">
            <a:xfrm>
              <a:off x="785813" y="1916113"/>
              <a:ext cx="4056062" cy="4608512"/>
            </a:xfrm>
            <a:prstGeom prst="rect">
              <a:avLst/>
            </a:prstGeom>
            <a:noFill/>
            <a:ln w="9525">
              <a:noFill/>
              <a:miter lim="800000"/>
              <a:headEnd/>
              <a:tailEnd/>
            </a:ln>
          </p:spPr>
        </p:pic>
        <p:sp>
          <p:nvSpPr>
            <p:cNvPr id="35" name="Rectangle 22"/>
            <p:cNvSpPr>
              <a:spLocks noChangeArrowheads="1"/>
            </p:cNvSpPr>
            <p:nvPr/>
          </p:nvSpPr>
          <p:spPr bwMode="auto">
            <a:xfrm>
              <a:off x="4779963" y="2143125"/>
              <a:ext cx="1265237" cy="3194050"/>
            </a:xfrm>
            <a:prstGeom prst="rect">
              <a:avLst/>
            </a:prstGeom>
            <a:noFill/>
            <a:ln w="9525">
              <a:noFill/>
              <a:miter lim="800000"/>
            </a:ln>
            <a:effectLst>
              <a:prstShdw prst="shdw17" dist="17961" dir="2700000">
                <a:schemeClr val="bg2"/>
              </a:prstShdw>
            </a:effectLst>
          </p:spPr>
          <p:txBody>
            <a:bodyPr>
              <a:spAutoFit/>
            </a:bodyPr>
            <a:lstStyle/>
            <a:p>
              <a:r>
                <a:rPr lang="zh-CN" altLang="en-US" sz="3200" b="0">
                  <a:solidFill>
                    <a:srgbClr val="FF0000"/>
                  </a:solidFill>
                  <a:latin typeface="黑体" pitchFamily="49" charset="-122"/>
                  <a:ea typeface="华文行楷" pitchFamily="2" charset="-122"/>
                </a:rPr>
                <a:t>青岛</a:t>
              </a:r>
              <a:endParaRPr lang="zh-CN" altLang="en-US" sz="3200" b="0">
                <a:solidFill>
                  <a:srgbClr val="FF0000"/>
                </a:solidFill>
                <a:latin typeface="黑体" pitchFamily="49" charset="-122"/>
                <a:ea typeface="华文行楷" pitchFamily="2" charset="-122"/>
              </a:endParaRPr>
            </a:p>
            <a:p>
              <a:r>
                <a:rPr lang="zh-CN" altLang="en-US" sz="3200" b="0">
                  <a:solidFill>
                    <a:srgbClr val="FF0000"/>
                  </a:solidFill>
                  <a:latin typeface="黑体" pitchFamily="49" charset="-122"/>
                  <a:ea typeface="华文行楷" pitchFamily="2" charset="-122"/>
                </a:rPr>
                <a:t>威海</a:t>
              </a:r>
              <a:endParaRPr lang="zh-CN" altLang="en-US" sz="3200" b="0">
                <a:solidFill>
                  <a:srgbClr val="FF0000"/>
                </a:solidFill>
                <a:latin typeface="黑体" pitchFamily="49" charset="-122"/>
                <a:ea typeface="华文行楷" pitchFamily="2" charset="-122"/>
              </a:endParaRPr>
            </a:p>
            <a:p>
              <a:r>
                <a:rPr lang="zh-CN" altLang="en-US" sz="3200" b="0">
                  <a:solidFill>
                    <a:srgbClr val="FF0000"/>
                  </a:solidFill>
                  <a:latin typeface="黑体" pitchFamily="49" charset="-122"/>
                  <a:ea typeface="华文行楷" pitchFamily="2" charset="-122"/>
                </a:rPr>
                <a:t>丹东</a:t>
              </a:r>
              <a:endParaRPr lang="zh-CN" altLang="en-US" sz="3200" b="0">
                <a:solidFill>
                  <a:srgbClr val="FF0000"/>
                </a:solidFill>
                <a:latin typeface="黑体" pitchFamily="49" charset="-122"/>
                <a:ea typeface="华文行楷" pitchFamily="2" charset="-122"/>
              </a:endParaRPr>
            </a:p>
            <a:p>
              <a:r>
                <a:rPr lang="zh-CN" altLang="en-US" sz="3200" b="0">
                  <a:solidFill>
                    <a:srgbClr val="FF0000"/>
                  </a:solidFill>
                  <a:latin typeface="黑体" pitchFamily="49" charset="-122"/>
                  <a:ea typeface="华文行楷" pitchFamily="2" charset="-122"/>
                </a:rPr>
                <a:t>九台</a:t>
              </a:r>
              <a:endParaRPr lang="zh-CN" altLang="en-US" sz="3200" b="0">
                <a:solidFill>
                  <a:srgbClr val="FF0000"/>
                </a:solidFill>
                <a:latin typeface="黑体" pitchFamily="49" charset="-122"/>
                <a:ea typeface="华文行楷" pitchFamily="2" charset="-122"/>
              </a:endParaRPr>
            </a:p>
            <a:p>
              <a:r>
                <a:rPr lang="zh-CN" altLang="en-US" sz="3200" b="0">
                  <a:solidFill>
                    <a:srgbClr val="FF0000"/>
                  </a:solidFill>
                  <a:latin typeface="黑体" pitchFamily="49" charset="-122"/>
                  <a:ea typeface="华文行楷" pitchFamily="2" charset="-122"/>
                </a:rPr>
                <a:t>安图</a:t>
              </a:r>
              <a:endParaRPr lang="zh-CN" altLang="en-US" sz="3200" b="0">
                <a:solidFill>
                  <a:srgbClr val="FF0000"/>
                </a:solidFill>
                <a:latin typeface="黑体" pitchFamily="49" charset="-122"/>
                <a:ea typeface="华文行楷" pitchFamily="2" charset="-122"/>
              </a:endParaRPr>
            </a:p>
          </p:txBody>
        </p:sp>
        <p:pic>
          <p:nvPicPr>
            <p:cNvPr id="36" name="Picture 1" descr="C:\Documents and Settings\Administrator\桌面\2010吉林\IMG_0031.jpg"/>
            <p:cNvPicPr>
              <a:picLocks noChangeAspect="1" noChangeArrowheads="1"/>
            </p:cNvPicPr>
            <p:nvPr/>
          </p:nvPicPr>
          <p:blipFill>
            <a:blip r:embed="rId6" cstate="print"/>
            <a:srcRect t="13948" b="7455"/>
            <a:stretch>
              <a:fillRect/>
            </a:stretch>
          </p:blipFill>
          <p:spPr bwMode="auto">
            <a:xfrm>
              <a:off x="5851525" y="2500313"/>
              <a:ext cx="3000375" cy="2551112"/>
            </a:xfrm>
            <a:prstGeom prst="rect">
              <a:avLst/>
            </a:prstGeom>
            <a:noFill/>
            <a:ln w="9525">
              <a:noFill/>
              <a:miter lim="800000"/>
              <a:headEnd/>
              <a:tailEnd/>
            </a:ln>
          </p:spPr>
        </p:pic>
        <p:sp>
          <p:nvSpPr>
            <p:cNvPr id="37" name="Text Box 21"/>
            <p:cNvSpPr txBox="1">
              <a:spLocks noChangeArrowheads="1"/>
            </p:cNvSpPr>
            <p:nvPr/>
          </p:nvSpPr>
          <p:spPr bwMode="auto">
            <a:xfrm>
              <a:off x="4008440" y="5140347"/>
              <a:ext cx="4849840" cy="1431925"/>
            </a:xfrm>
            <a:prstGeom prst="rect">
              <a:avLst/>
            </a:prstGeom>
            <a:solidFill>
              <a:schemeClr val="folHlink"/>
            </a:solidFill>
            <a:ln w="9525">
              <a:noFill/>
              <a:miter lim="800000"/>
            </a:ln>
            <a:effectLst>
              <a:prstShdw prst="shdw17" dist="17961" dir="2700000">
                <a:schemeClr val="folHlink">
                  <a:gamma/>
                  <a:shade val="60000"/>
                  <a:invGamma/>
                </a:schemeClr>
              </a:prstShdw>
            </a:effectLst>
          </p:spPr>
          <p:txBody>
            <a:bodyPr wrap="square">
              <a:spAutoFit/>
            </a:bodyPr>
            <a:lstStyle/>
            <a:p>
              <a:pPr>
                <a:lnSpc>
                  <a:spcPts val="2600"/>
                </a:lnSpc>
                <a:spcBef>
                  <a:spcPts val="0"/>
                </a:spcBef>
                <a:buFont typeface="Monotype Sorts" pitchFamily="2" charset="2"/>
                <a:buNone/>
                <a:defRPr/>
              </a:pPr>
              <a:r>
                <a:rPr lang="zh-CN" altLang="en-US" sz="2400" b="0" dirty="0">
                  <a:solidFill>
                    <a:srgbClr val="800000"/>
                  </a:solidFill>
                  <a:ea typeface="华文行楷" pitchFamily="2" charset="-122"/>
                </a:rPr>
                <a:t>工作背景</a:t>
              </a:r>
              <a:endParaRPr lang="zh-CN" altLang="en-US" sz="2400" b="0" dirty="0">
                <a:solidFill>
                  <a:srgbClr val="800000"/>
                </a:solidFill>
                <a:ea typeface="华文行楷" pitchFamily="2" charset="-122"/>
              </a:endParaRPr>
            </a:p>
            <a:p>
              <a:pPr>
                <a:lnSpc>
                  <a:spcPts val="2600"/>
                </a:lnSpc>
                <a:spcBef>
                  <a:spcPts val="0"/>
                </a:spcBef>
                <a:buClr>
                  <a:srgbClr val="800000"/>
                </a:buClr>
                <a:buSzPct val="60000"/>
                <a:buFont typeface="Wingdings" pitchFamily="2" charset="2"/>
                <a:buChar char="u"/>
                <a:defRPr/>
              </a:pPr>
              <a:r>
                <a:rPr lang="zh-CN" altLang="en-US" sz="2400" b="0" dirty="0">
                  <a:solidFill>
                    <a:srgbClr val="000066"/>
                  </a:solidFill>
                  <a:ea typeface="华文行楷" pitchFamily="2" charset="-122"/>
                </a:rPr>
                <a:t>与吉林一个大型农业企业合作</a:t>
              </a:r>
              <a:endParaRPr lang="zh-CN" altLang="en-US" sz="2400" b="0" dirty="0">
                <a:solidFill>
                  <a:srgbClr val="000066"/>
                </a:solidFill>
                <a:ea typeface="华文行楷" pitchFamily="2" charset="-122"/>
              </a:endParaRPr>
            </a:p>
            <a:p>
              <a:pPr>
                <a:lnSpc>
                  <a:spcPts val="2600"/>
                </a:lnSpc>
                <a:spcBef>
                  <a:spcPts val="0"/>
                </a:spcBef>
                <a:buClr>
                  <a:srgbClr val="800000"/>
                </a:buClr>
                <a:buSzPct val="60000"/>
                <a:buFont typeface="Wingdings" pitchFamily="2" charset="2"/>
                <a:buChar char="u"/>
                <a:defRPr/>
              </a:pPr>
              <a:r>
                <a:rPr lang="zh-CN" altLang="en-US" sz="2400" b="0" dirty="0">
                  <a:solidFill>
                    <a:srgbClr val="000066"/>
                  </a:solidFill>
                  <a:ea typeface="华文行楷" pitchFamily="2" charset="-122"/>
                </a:rPr>
                <a:t>该企业蓝莓种植园横跨</a:t>
              </a:r>
              <a:r>
                <a:rPr lang="en-US" altLang="zh-CN" sz="2400" b="0" dirty="0">
                  <a:solidFill>
                    <a:srgbClr val="000066"/>
                  </a:solidFill>
                  <a:ea typeface="华文行楷" pitchFamily="2" charset="-122"/>
                </a:rPr>
                <a:t>3</a:t>
              </a:r>
              <a:r>
                <a:rPr lang="zh-CN" altLang="en-US" sz="2400" b="0" dirty="0">
                  <a:solidFill>
                    <a:srgbClr val="000066"/>
                  </a:solidFill>
                  <a:ea typeface="华文行楷" pitchFamily="2" charset="-122"/>
                </a:rPr>
                <a:t>省</a:t>
              </a:r>
              <a:r>
                <a:rPr lang="en-US" altLang="zh-CN" sz="2400" b="0" dirty="0">
                  <a:solidFill>
                    <a:srgbClr val="000066"/>
                  </a:solidFill>
                  <a:ea typeface="华文行楷" pitchFamily="2" charset="-122"/>
                </a:rPr>
                <a:t>5</a:t>
              </a:r>
              <a:r>
                <a:rPr lang="zh-CN" altLang="en-US" sz="2400" b="0" dirty="0">
                  <a:solidFill>
                    <a:srgbClr val="000066"/>
                  </a:solidFill>
                  <a:ea typeface="华文行楷" pitchFamily="2" charset="-122"/>
                </a:rPr>
                <a:t>地区</a:t>
              </a:r>
              <a:endParaRPr lang="zh-CN" altLang="en-US" sz="2400" b="0" dirty="0">
                <a:solidFill>
                  <a:srgbClr val="000066"/>
                </a:solidFill>
                <a:ea typeface="华文行楷" pitchFamily="2" charset="-122"/>
              </a:endParaRPr>
            </a:p>
            <a:p>
              <a:pPr>
                <a:lnSpc>
                  <a:spcPts val="2600"/>
                </a:lnSpc>
                <a:spcBef>
                  <a:spcPts val="0"/>
                </a:spcBef>
                <a:buClr>
                  <a:srgbClr val="800000"/>
                </a:buClr>
                <a:buSzPct val="60000"/>
                <a:buFont typeface="Wingdings" pitchFamily="2" charset="2"/>
                <a:buChar char="u"/>
                <a:defRPr/>
              </a:pPr>
              <a:r>
                <a:rPr lang="zh-CN" altLang="en-US" sz="2400" b="0" dirty="0">
                  <a:solidFill>
                    <a:srgbClr val="000066"/>
                  </a:solidFill>
                  <a:ea typeface="华文行楷" pitchFamily="2" charset="-122"/>
                </a:rPr>
                <a:t>蓝莓种植面积达</a:t>
              </a:r>
              <a:r>
                <a:rPr lang="en-US" altLang="zh-CN" sz="2400" b="0" dirty="0">
                  <a:solidFill>
                    <a:srgbClr val="000066"/>
                  </a:solidFill>
                  <a:ea typeface="华文行楷" pitchFamily="2" charset="-122"/>
                </a:rPr>
                <a:t>5</a:t>
              </a:r>
              <a:r>
                <a:rPr lang="zh-CN" altLang="en-US" sz="2400" b="0" dirty="0">
                  <a:solidFill>
                    <a:srgbClr val="000066"/>
                  </a:solidFill>
                  <a:ea typeface="华文行楷" pitchFamily="2" charset="-122"/>
                </a:rPr>
                <a:t>万亩</a:t>
              </a:r>
              <a:endParaRPr lang="zh-CN" altLang="en-US" sz="2400" b="0" dirty="0">
                <a:solidFill>
                  <a:srgbClr val="000066"/>
                </a:solidFill>
                <a:ea typeface="华文行楷" pitchFamily="2" charset="-122"/>
              </a:endParaRPr>
            </a:p>
          </p:txBody>
        </p:sp>
      </p:grpSp>
      <p:sp>
        <p:nvSpPr>
          <p:cNvPr id="26" name="Oval 32"/>
          <p:cNvSpPr>
            <a:spLocks noChangeArrowheads="1"/>
          </p:cNvSpPr>
          <p:nvPr/>
        </p:nvSpPr>
        <p:spPr bwMode="auto">
          <a:xfrm>
            <a:off x="2128869" y="5373687"/>
            <a:ext cx="144462" cy="144462"/>
          </a:xfrm>
          <a:prstGeom prst="ellipse">
            <a:avLst/>
          </a:prstGeom>
          <a:solidFill>
            <a:srgbClr val="339966"/>
          </a:solidFill>
          <a:ln w="9525">
            <a:noFill/>
            <a:round/>
          </a:ln>
          <a:effectLst>
            <a:prstShdw prst="shdw17" dist="17961" dir="2700000">
              <a:srgbClr val="1F5C3D"/>
            </a:prstShdw>
          </a:effectLst>
        </p:spPr>
        <p:txBody>
          <a:bodyPr wrap="none" anchor="ctr"/>
          <a:lstStyle/>
          <a:p>
            <a:endParaRPr lang="zh-CN" altLang="en-US"/>
          </a:p>
        </p:txBody>
      </p:sp>
      <p:sp>
        <p:nvSpPr>
          <p:cNvPr id="27" name="Oval 33"/>
          <p:cNvSpPr>
            <a:spLocks noChangeArrowheads="1"/>
          </p:cNvSpPr>
          <p:nvPr/>
        </p:nvSpPr>
        <p:spPr bwMode="auto">
          <a:xfrm>
            <a:off x="2603531" y="5014912"/>
            <a:ext cx="144463" cy="144462"/>
          </a:xfrm>
          <a:prstGeom prst="ellipse">
            <a:avLst/>
          </a:prstGeom>
          <a:solidFill>
            <a:srgbClr val="339966"/>
          </a:solidFill>
          <a:ln w="9525">
            <a:noFill/>
            <a:round/>
          </a:ln>
          <a:effectLst>
            <a:prstShdw prst="shdw17" dist="17961" dir="2700000">
              <a:srgbClr val="1F5C3D"/>
            </a:prstShdw>
          </a:effectLst>
        </p:spPr>
        <p:txBody>
          <a:bodyPr wrap="none" anchor="ctr"/>
          <a:lstStyle/>
          <a:p>
            <a:endParaRPr lang="zh-CN" altLang="en-US"/>
          </a:p>
        </p:txBody>
      </p:sp>
      <p:sp>
        <p:nvSpPr>
          <p:cNvPr id="28" name="Oval 34"/>
          <p:cNvSpPr>
            <a:spLocks noChangeArrowheads="1"/>
          </p:cNvSpPr>
          <p:nvPr/>
        </p:nvSpPr>
        <p:spPr bwMode="auto">
          <a:xfrm>
            <a:off x="2849594" y="4149724"/>
            <a:ext cx="144462" cy="144463"/>
          </a:xfrm>
          <a:prstGeom prst="ellipse">
            <a:avLst/>
          </a:prstGeom>
          <a:solidFill>
            <a:srgbClr val="339966"/>
          </a:solidFill>
          <a:ln w="9525">
            <a:noFill/>
            <a:round/>
          </a:ln>
          <a:effectLst>
            <a:prstShdw prst="shdw17" dist="17961" dir="2700000">
              <a:srgbClr val="1F5C3D"/>
            </a:prstShdw>
          </a:effectLst>
        </p:spPr>
        <p:txBody>
          <a:bodyPr wrap="none" anchor="ctr"/>
          <a:lstStyle/>
          <a:p>
            <a:endParaRPr lang="zh-CN" altLang="en-US"/>
          </a:p>
        </p:txBody>
      </p:sp>
      <p:sp>
        <p:nvSpPr>
          <p:cNvPr id="29" name="Oval 35"/>
          <p:cNvSpPr>
            <a:spLocks noChangeArrowheads="1"/>
          </p:cNvSpPr>
          <p:nvPr/>
        </p:nvSpPr>
        <p:spPr bwMode="auto">
          <a:xfrm>
            <a:off x="3525869" y="3717924"/>
            <a:ext cx="144462" cy="144463"/>
          </a:xfrm>
          <a:prstGeom prst="ellipse">
            <a:avLst/>
          </a:prstGeom>
          <a:solidFill>
            <a:srgbClr val="339966"/>
          </a:solidFill>
          <a:ln w="9525">
            <a:noFill/>
            <a:round/>
          </a:ln>
          <a:effectLst>
            <a:prstShdw prst="shdw17" dist="17961" dir="2700000">
              <a:srgbClr val="1F5C3D"/>
            </a:prstShdw>
          </a:effectLst>
        </p:spPr>
        <p:txBody>
          <a:bodyPr wrap="none" anchor="ctr"/>
          <a:lstStyle/>
          <a:p>
            <a:endParaRPr lang="zh-CN" altLang="en-US"/>
          </a:p>
        </p:txBody>
      </p:sp>
      <p:sp>
        <p:nvSpPr>
          <p:cNvPr id="30" name="Oval 36"/>
          <p:cNvSpPr>
            <a:spLocks noChangeArrowheads="1"/>
          </p:cNvSpPr>
          <p:nvPr/>
        </p:nvSpPr>
        <p:spPr bwMode="auto">
          <a:xfrm>
            <a:off x="2776569" y="3430587"/>
            <a:ext cx="144462" cy="144462"/>
          </a:xfrm>
          <a:prstGeom prst="ellipse">
            <a:avLst/>
          </a:prstGeom>
          <a:solidFill>
            <a:srgbClr val="339966"/>
          </a:solidFill>
          <a:ln w="9525">
            <a:noFill/>
            <a:round/>
          </a:ln>
          <a:effectLst>
            <a:prstShdw prst="shdw17" dist="17961" dir="2700000">
              <a:srgbClr val="1F5C3D"/>
            </a:prstShdw>
          </a:effec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ppt_w</p:attrName>
                                        </p:attrNameLst>
                                      </p:cBhvr>
                                      <p:tavLst>
                                        <p:tav tm="0">
                                          <p:val>
                                            <p:fltVal val="0"/>
                                          </p:val>
                                        </p:tav>
                                        <p:tav tm="100000">
                                          <p:val>
                                            <p:strVal val="#ppt_w"/>
                                          </p:val>
                                        </p:tav>
                                      </p:tavLst>
                                    </p:anim>
                                    <p:anim calcmode="lin" valueType="num">
                                      <p:cBhvr>
                                        <p:cTn id="15" dur="500" fill="hold"/>
                                        <p:tgtEl>
                                          <p:spTgt spid="31"/>
                                        </p:tgtEl>
                                        <p:attrNameLst>
                                          <p:attrName>ppt_h</p:attrName>
                                        </p:attrNameLst>
                                      </p:cBhvr>
                                      <p:tavLst>
                                        <p:tav tm="0">
                                          <p:val>
                                            <p:fltVal val="0"/>
                                          </p:val>
                                        </p:tav>
                                        <p:tav tm="100000">
                                          <p:val>
                                            <p:strVal val="#ppt_h"/>
                                          </p:val>
                                        </p:tav>
                                      </p:tavLst>
                                    </p:anim>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1"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53" presetClass="entr" presetSubtype="0" fill="hold" grpId="1"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par>
                                <p:cTn id="29" presetID="53" presetClass="entr"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0" fill="hold" grpId="1" nodeType="with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53" presetClass="entr" presetSubtype="0" fill="hold" grpId="1"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27" presetClass="emph" presetSubtype="0" repeatCount="indefinite" fill="hold" grpId="0" nodeType="clickEffect">
                                  <p:stCondLst>
                                    <p:cond delay="0"/>
                                  </p:stCondLst>
                                  <p:childTnLst>
                                    <p:animClr clrSpc="rgb" dir="cw">
                                      <p:cBhvr override="childStyle">
                                        <p:cTn id="47" dur="250" autoRev="1" fill="hold"/>
                                        <p:tgtEl>
                                          <p:spTgt spid="26"/>
                                        </p:tgtEl>
                                        <p:attrNameLst>
                                          <p:attrName>style.color</p:attrName>
                                        </p:attrNameLst>
                                      </p:cBhvr>
                                      <p:to>
                                        <a:schemeClr val="bg1"/>
                                      </p:to>
                                    </p:animClr>
                                    <p:animClr clrSpc="rgb" dir="cw">
                                      <p:cBhvr>
                                        <p:cTn id="48" dur="250" autoRev="1" fill="hold"/>
                                        <p:tgtEl>
                                          <p:spTgt spid="26"/>
                                        </p:tgtEl>
                                        <p:attrNameLst>
                                          <p:attrName>fillcolor</p:attrName>
                                        </p:attrNameLst>
                                      </p:cBhvr>
                                      <p:to>
                                        <a:schemeClr val="bg1"/>
                                      </p:to>
                                    </p:animClr>
                                    <p:set>
                                      <p:cBhvr>
                                        <p:cTn id="49" dur="250" autoRev="1" fill="hold"/>
                                        <p:tgtEl>
                                          <p:spTgt spid="26"/>
                                        </p:tgtEl>
                                        <p:attrNameLst>
                                          <p:attrName>fill.type</p:attrName>
                                        </p:attrNameLst>
                                      </p:cBhvr>
                                      <p:to>
                                        <p:strVal val="solid"/>
                                      </p:to>
                                    </p:set>
                                    <p:set>
                                      <p:cBhvr>
                                        <p:cTn id="50" dur="250" autoRev="1" fill="hold"/>
                                        <p:tgtEl>
                                          <p:spTgt spid="26"/>
                                        </p:tgtEl>
                                        <p:attrNameLst>
                                          <p:attrName>fill.on</p:attrName>
                                        </p:attrNameLst>
                                      </p:cBhvr>
                                      <p:to>
                                        <p:strVal val="true"/>
                                      </p:to>
                                    </p:set>
                                  </p:childTnLst>
                                </p:cTn>
                              </p:par>
                              <p:par>
                                <p:cTn id="51" presetID="27" presetClass="emph" presetSubtype="0" repeatCount="indefinite" fill="hold" grpId="0" nodeType="withEffect">
                                  <p:stCondLst>
                                    <p:cond delay="0"/>
                                  </p:stCondLst>
                                  <p:childTnLst>
                                    <p:animClr clrSpc="rgb" dir="cw">
                                      <p:cBhvr override="childStyle">
                                        <p:cTn id="52" dur="250" autoRev="1" fill="hold"/>
                                        <p:tgtEl>
                                          <p:spTgt spid="27"/>
                                        </p:tgtEl>
                                        <p:attrNameLst>
                                          <p:attrName>style.color</p:attrName>
                                        </p:attrNameLst>
                                      </p:cBhvr>
                                      <p:to>
                                        <a:schemeClr val="bg1"/>
                                      </p:to>
                                    </p:animClr>
                                    <p:animClr clrSpc="rgb" dir="cw">
                                      <p:cBhvr>
                                        <p:cTn id="53" dur="250" autoRev="1" fill="hold"/>
                                        <p:tgtEl>
                                          <p:spTgt spid="27"/>
                                        </p:tgtEl>
                                        <p:attrNameLst>
                                          <p:attrName>fillcolor</p:attrName>
                                        </p:attrNameLst>
                                      </p:cBhvr>
                                      <p:to>
                                        <a:schemeClr val="bg1"/>
                                      </p:to>
                                    </p:animClr>
                                    <p:set>
                                      <p:cBhvr>
                                        <p:cTn id="54" dur="250" autoRev="1" fill="hold"/>
                                        <p:tgtEl>
                                          <p:spTgt spid="27"/>
                                        </p:tgtEl>
                                        <p:attrNameLst>
                                          <p:attrName>fill.type</p:attrName>
                                        </p:attrNameLst>
                                      </p:cBhvr>
                                      <p:to>
                                        <p:strVal val="solid"/>
                                      </p:to>
                                    </p:set>
                                    <p:set>
                                      <p:cBhvr>
                                        <p:cTn id="55" dur="250" autoRev="1" fill="hold"/>
                                        <p:tgtEl>
                                          <p:spTgt spid="27"/>
                                        </p:tgtEl>
                                        <p:attrNameLst>
                                          <p:attrName>fill.on</p:attrName>
                                        </p:attrNameLst>
                                      </p:cBhvr>
                                      <p:to>
                                        <p:strVal val="true"/>
                                      </p:to>
                                    </p:set>
                                  </p:childTnLst>
                                </p:cTn>
                              </p:par>
                              <p:par>
                                <p:cTn id="56" presetID="27" presetClass="emph" presetSubtype="0" repeatCount="indefinite" fill="hold" grpId="0" nodeType="withEffect">
                                  <p:stCondLst>
                                    <p:cond delay="0"/>
                                  </p:stCondLst>
                                  <p:childTnLst>
                                    <p:animClr clrSpc="rgb" dir="cw">
                                      <p:cBhvr override="childStyle">
                                        <p:cTn id="57" dur="250" autoRev="1" fill="hold"/>
                                        <p:tgtEl>
                                          <p:spTgt spid="28"/>
                                        </p:tgtEl>
                                        <p:attrNameLst>
                                          <p:attrName>style.color</p:attrName>
                                        </p:attrNameLst>
                                      </p:cBhvr>
                                      <p:to>
                                        <a:schemeClr val="bg1"/>
                                      </p:to>
                                    </p:animClr>
                                    <p:animClr clrSpc="rgb" dir="cw">
                                      <p:cBhvr>
                                        <p:cTn id="58" dur="250" autoRev="1" fill="hold"/>
                                        <p:tgtEl>
                                          <p:spTgt spid="28"/>
                                        </p:tgtEl>
                                        <p:attrNameLst>
                                          <p:attrName>fillcolor</p:attrName>
                                        </p:attrNameLst>
                                      </p:cBhvr>
                                      <p:to>
                                        <a:schemeClr val="bg1"/>
                                      </p:to>
                                    </p:animClr>
                                    <p:set>
                                      <p:cBhvr>
                                        <p:cTn id="59" dur="250" autoRev="1" fill="hold"/>
                                        <p:tgtEl>
                                          <p:spTgt spid="28"/>
                                        </p:tgtEl>
                                        <p:attrNameLst>
                                          <p:attrName>fill.type</p:attrName>
                                        </p:attrNameLst>
                                      </p:cBhvr>
                                      <p:to>
                                        <p:strVal val="solid"/>
                                      </p:to>
                                    </p:set>
                                    <p:set>
                                      <p:cBhvr>
                                        <p:cTn id="60" dur="250" autoRev="1" fill="hold"/>
                                        <p:tgtEl>
                                          <p:spTgt spid="28"/>
                                        </p:tgtEl>
                                        <p:attrNameLst>
                                          <p:attrName>fill.on</p:attrName>
                                        </p:attrNameLst>
                                      </p:cBhvr>
                                      <p:to>
                                        <p:strVal val="true"/>
                                      </p:to>
                                    </p:set>
                                  </p:childTnLst>
                                </p:cTn>
                              </p:par>
                              <p:par>
                                <p:cTn id="61" presetID="27" presetClass="emph" presetSubtype="0" repeatCount="indefinite" fill="hold" grpId="0" nodeType="withEffect">
                                  <p:stCondLst>
                                    <p:cond delay="0"/>
                                  </p:stCondLst>
                                  <p:childTnLst>
                                    <p:animClr clrSpc="rgb" dir="cw">
                                      <p:cBhvr override="childStyle">
                                        <p:cTn id="62" dur="250" autoRev="1" fill="hold"/>
                                        <p:tgtEl>
                                          <p:spTgt spid="29"/>
                                        </p:tgtEl>
                                        <p:attrNameLst>
                                          <p:attrName>style.color</p:attrName>
                                        </p:attrNameLst>
                                      </p:cBhvr>
                                      <p:to>
                                        <a:schemeClr val="bg1"/>
                                      </p:to>
                                    </p:animClr>
                                    <p:animClr clrSpc="rgb" dir="cw">
                                      <p:cBhvr>
                                        <p:cTn id="63" dur="250" autoRev="1" fill="hold"/>
                                        <p:tgtEl>
                                          <p:spTgt spid="29"/>
                                        </p:tgtEl>
                                        <p:attrNameLst>
                                          <p:attrName>fillcolor</p:attrName>
                                        </p:attrNameLst>
                                      </p:cBhvr>
                                      <p:to>
                                        <a:schemeClr val="bg1"/>
                                      </p:to>
                                    </p:animClr>
                                    <p:set>
                                      <p:cBhvr>
                                        <p:cTn id="64" dur="250" autoRev="1" fill="hold"/>
                                        <p:tgtEl>
                                          <p:spTgt spid="29"/>
                                        </p:tgtEl>
                                        <p:attrNameLst>
                                          <p:attrName>fill.type</p:attrName>
                                        </p:attrNameLst>
                                      </p:cBhvr>
                                      <p:to>
                                        <p:strVal val="solid"/>
                                      </p:to>
                                    </p:set>
                                    <p:set>
                                      <p:cBhvr>
                                        <p:cTn id="65" dur="250" autoRev="1" fill="hold"/>
                                        <p:tgtEl>
                                          <p:spTgt spid="29"/>
                                        </p:tgtEl>
                                        <p:attrNameLst>
                                          <p:attrName>fill.on</p:attrName>
                                        </p:attrNameLst>
                                      </p:cBhvr>
                                      <p:to>
                                        <p:strVal val="true"/>
                                      </p:to>
                                    </p:set>
                                  </p:childTnLst>
                                </p:cTn>
                              </p:par>
                              <p:par>
                                <p:cTn id="66" presetID="27" presetClass="emph" presetSubtype="0" repeatCount="indefinite" fill="hold" grpId="0" nodeType="withEffect">
                                  <p:stCondLst>
                                    <p:cond delay="0"/>
                                  </p:stCondLst>
                                  <p:childTnLst>
                                    <p:animClr clrSpc="rgb" dir="cw">
                                      <p:cBhvr override="childStyle">
                                        <p:cTn id="67" dur="250" autoRev="1" fill="hold"/>
                                        <p:tgtEl>
                                          <p:spTgt spid="30"/>
                                        </p:tgtEl>
                                        <p:attrNameLst>
                                          <p:attrName>style.color</p:attrName>
                                        </p:attrNameLst>
                                      </p:cBhvr>
                                      <p:to>
                                        <a:schemeClr val="bg1"/>
                                      </p:to>
                                    </p:animClr>
                                    <p:animClr clrSpc="rgb" dir="cw">
                                      <p:cBhvr>
                                        <p:cTn id="68" dur="250" autoRev="1" fill="hold"/>
                                        <p:tgtEl>
                                          <p:spTgt spid="30"/>
                                        </p:tgtEl>
                                        <p:attrNameLst>
                                          <p:attrName>fillcolor</p:attrName>
                                        </p:attrNameLst>
                                      </p:cBhvr>
                                      <p:to>
                                        <a:schemeClr val="bg1"/>
                                      </p:to>
                                    </p:animClr>
                                    <p:set>
                                      <p:cBhvr>
                                        <p:cTn id="69" dur="250" autoRev="1" fill="hold"/>
                                        <p:tgtEl>
                                          <p:spTgt spid="30"/>
                                        </p:tgtEl>
                                        <p:attrNameLst>
                                          <p:attrName>fill.type</p:attrName>
                                        </p:attrNameLst>
                                      </p:cBhvr>
                                      <p:to>
                                        <p:strVal val="solid"/>
                                      </p:to>
                                    </p:set>
                                    <p:set>
                                      <p:cBhvr>
                                        <p:cTn id="70" dur="250" autoRev="1" fill="hold"/>
                                        <p:tgtEl>
                                          <p:spTgt spid="3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Documents and Settings\ibm\桌面\dg1.jpg"/>
          <p:cNvPicPr>
            <a:picLocks noChangeAspect="1" noChangeArrowheads="1"/>
          </p:cNvPicPr>
          <p:nvPr/>
        </p:nvPicPr>
        <p:blipFill>
          <a:blip r:embed="rId1" cstate="print"/>
          <a:srcRect/>
          <a:stretch>
            <a:fillRect/>
          </a:stretch>
        </p:blipFill>
        <p:spPr bwMode="auto">
          <a:xfrm>
            <a:off x="468313" y="188913"/>
            <a:ext cx="8558212" cy="4357687"/>
          </a:xfrm>
          <a:prstGeom prst="rect">
            <a:avLst/>
          </a:prstGeom>
          <a:noFill/>
          <a:ln w="9525">
            <a:noFill/>
            <a:miter lim="800000"/>
            <a:headEnd/>
            <a:tailEnd/>
          </a:ln>
        </p:spPr>
      </p:pic>
      <p:pic>
        <p:nvPicPr>
          <p:cNvPr id="3"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38225" y="2544763"/>
            <a:ext cx="214313" cy="158750"/>
          </a:xfrm>
          <a:prstGeom prst="rect">
            <a:avLst/>
          </a:prstGeom>
          <a:noFill/>
          <a:ln w="9525">
            <a:noFill/>
            <a:miter lim="800000"/>
            <a:headEnd/>
            <a:tailEnd/>
          </a:ln>
        </p:spPr>
      </p:pic>
      <p:pic>
        <p:nvPicPr>
          <p:cNvPr id="4"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609850" y="2330450"/>
            <a:ext cx="214313" cy="158750"/>
          </a:xfrm>
          <a:prstGeom prst="rect">
            <a:avLst/>
          </a:prstGeom>
          <a:noFill/>
          <a:ln w="9525">
            <a:noFill/>
            <a:miter lim="800000"/>
            <a:headEnd/>
            <a:tailEnd/>
          </a:ln>
        </p:spPr>
      </p:pic>
      <p:pic>
        <p:nvPicPr>
          <p:cNvPr id="5"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681288" y="3616325"/>
            <a:ext cx="214312" cy="158750"/>
          </a:xfrm>
          <a:prstGeom prst="rect">
            <a:avLst/>
          </a:prstGeom>
          <a:noFill/>
          <a:ln w="9525">
            <a:noFill/>
            <a:miter lim="800000"/>
            <a:headEnd/>
            <a:tailEnd/>
          </a:ln>
        </p:spPr>
      </p:pic>
      <p:pic>
        <p:nvPicPr>
          <p:cNvPr id="6"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324225" y="2759075"/>
            <a:ext cx="214313" cy="158750"/>
          </a:xfrm>
          <a:prstGeom prst="rect">
            <a:avLst/>
          </a:prstGeom>
          <a:noFill/>
          <a:ln w="9525">
            <a:noFill/>
            <a:miter lim="800000"/>
            <a:headEnd/>
            <a:tailEnd/>
          </a:ln>
        </p:spPr>
      </p:pic>
      <p:pic>
        <p:nvPicPr>
          <p:cNvPr id="7"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038600" y="2116138"/>
            <a:ext cx="214313" cy="158750"/>
          </a:xfrm>
          <a:prstGeom prst="rect">
            <a:avLst/>
          </a:prstGeom>
          <a:noFill/>
          <a:ln w="9525">
            <a:noFill/>
            <a:miter lim="800000"/>
            <a:headEnd/>
            <a:tailEnd/>
          </a:ln>
        </p:spPr>
      </p:pic>
      <p:pic>
        <p:nvPicPr>
          <p:cNvPr id="8"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81538" y="2973388"/>
            <a:ext cx="214312" cy="158750"/>
          </a:xfrm>
          <a:prstGeom prst="rect">
            <a:avLst/>
          </a:prstGeom>
          <a:noFill/>
          <a:ln w="9525">
            <a:noFill/>
            <a:miter lim="800000"/>
            <a:headEnd/>
            <a:tailEnd/>
          </a:ln>
        </p:spPr>
      </p:pic>
      <p:pic>
        <p:nvPicPr>
          <p:cNvPr id="9"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52913" y="3616325"/>
            <a:ext cx="214312" cy="158750"/>
          </a:xfrm>
          <a:prstGeom prst="rect">
            <a:avLst/>
          </a:prstGeom>
          <a:noFill/>
          <a:ln w="9525">
            <a:noFill/>
            <a:miter lim="800000"/>
            <a:headEnd/>
            <a:tailEnd/>
          </a:ln>
        </p:spPr>
      </p:pic>
      <p:pic>
        <p:nvPicPr>
          <p:cNvPr id="10"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753100" y="3187700"/>
            <a:ext cx="214313" cy="158750"/>
          </a:xfrm>
          <a:prstGeom prst="rect">
            <a:avLst/>
          </a:prstGeom>
          <a:noFill/>
          <a:ln w="9525">
            <a:noFill/>
            <a:miter lim="800000"/>
            <a:headEnd/>
            <a:tailEnd/>
          </a:ln>
        </p:spPr>
      </p:pic>
      <p:pic>
        <p:nvPicPr>
          <p:cNvPr id="11"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10225" y="1901825"/>
            <a:ext cx="214313" cy="158750"/>
          </a:xfrm>
          <a:prstGeom prst="rect">
            <a:avLst/>
          </a:prstGeom>
          <a:noFill/>
          <a:ln w="9525">
            <a:noFill/>
            <a:miter lim="800000"/>
            <a:headEnd/>
            <a:tailEnd/>
          </a:ln>
        </p:spPr>
      </p:pic>
      <p:pic>
        <p:nvPicPr>
          <p:cNvPr id="12"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181600" y="2473325"/>
            <a:ext cx="214313" cy="158750"/>
          </a:xfrm>
          <a:prstGeom prst="rect">
            <a:avLst/>
          </a:prstGeom>
          <a:noFill/>
          <a:ln w="9525">
            <a:noFill/>
            <a:miter lim="800000"/>
            <a:headEnd/>
            <a:tailEnd/>
          </a:ln>
        </p:spPr>
      </p:pic>
      <p:pic>
        <p:nvPicPr>
          <p:cNvPr id="13"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538913" y="2616200"/>
            <a:ext cx="214312" cy="158750"/>
          </a:xfrm>
          <a:prstGeom prst="rect">
            <a:avLst/>
          </a:prstGeom>
          <a:noFill/>
          <a:ln w="9525">
            <a:noFill/>
            <a:miter lim="800000"/>
            <a:headEnd/>
            <a:tailEnd/>
          </a:ln>
        </p:spPr>
      </p:pic>
      <p:pic>
        <p:nvPicPr>
          <p:cNvPr id="14"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324725" y="3187700"/>
            <a:ext cx="214313" cy="158750"/>
          </a:xfrm>
          <a:prstGeom prst="rect">
            <a:avLst/>
          </a:prstGeom>
          <a:noFill/>
          <a:ln w="9525">
            <a:noFill/>
            <a:miter lim="800000"/>
            <a:headEnd/>
            <a:tailEnd/>
          </a:ln>
        </p:spPr>
      </p:pic>
      <p:cxnSp>
        <p:nvCxnSpPr>
          <p:cNvPr id="15" name="直接连接符 14"/>
          <p:cNvCxnSpPr>
            <a:cxnSpLocks noChangeShapeType="1"/>
          </p:cNvCxnSpPr>
          <p:nvPr/>
        </p:nvCxnSpPr>
        <p:spPr bwMode="auto">
          <a:xfrm flipV="1">
            <a:off x="3538538" y="2195513"/>
            <a:ext cx="500062" cy="642937"/>
          </a:xfrm>
          <a:prstGeom prst="line">
            <a:avLst/>
          </a:prstGeom>
          <a:noFill/>
          <a:ln w="19050" algn="ctr">
            <a:solidFill>
              <a:srgbClr val="FF0000"/>
            </a:solidFill>
            <a:prstDash val="sysDash"/>
            <a:round/>
          </a:ln>
        </p:spPr>
      </p:cxnSp>
      <p:cxnSp>
        <p:nvCxnSpPr>
          <p:cNvPr id="16" name="直接连接符 15"/>
          <p:cNvCxnSpPr>
            <a:cxnSpLocks noChangeShapeType="1"/>
          </p:cNvCxnSpPr>
          <p:nvPr/>
        </p:nvCxnSpPr>
        <p:spPr bwMode="auto">
          <a:xfrm rot="16200000" flipH="1">
            <a:off x="2845594" y="2359819"/>
            <a:ext cx="349250" cy="608012"/>
          </a:xfrm>
          <a:prstGeom prst="line">
            <a:avLst/>
          </a:prstGeom>
          <a:noFill/>
          <a:ln w="19050" algn="ctr">
            <a:solidFill>
              <a:srgbClr val="FF0000"/>
            </a:solidFill>
            <a:prstDash val="sysDash"/>
            <a:round/>
          </a:ln>
        </p:spPr>
      </p:cxnSp>
      <p:cxnSp>
        <p:nvCxnSpPr>
          <p:cNvPr id="17" name="直接连接符 16"/>
          <p:cNvCxnSpPr>
            <a:cxnSpLocks noChangeShapeType="1"/>
          </p:cNvCxnSpPr>
          <p:nvPr/>
        </p:nvCxnSpPr>
        <p:spPr bwMode="auto">
          <a:xfrm flipV="1">
            <a:off x="2895600" y="2838450"/>
            <a:ext cx="428625" cy="857250"/>
          </a:xfrm>
          <a:prstGeom prst="line">
            <a:avLst/>
          </a:prstGeom>
          <a:noFill/>
          <a:ln w="19050" algn="ctr">
            <a:solidFill>
              <a:srgbClr val="FF0000"/>
            </a:solidFill>
            <a:prstDash val="sysDash"/>
            <a:round/>
          </a:ln>
        </p:spPr>
      </p:cxnSp>
      <p:cxnSp>
        <p:nvCxnSpPr>
          <p:cNvPr id="18" name="直接连接符 17"/>
          <p:cNvCxnSpPr>
            <a:cxnSpLocks noChangeShapeType="1"/>
          </p:cNvCxnSpPr>
          <p:nvPr/>
        </p:nvCxnSpPr>
        <p:spPr bwMode="auto">
          <a:xfrm rot="16200000" flipV="1">
            <a:off x="3504406" y="2872582"/>
            <a:ext cx="817563" cy="749300"/>
          </a:xfrm>
          <a:prstGeom prst="line">
            <a:avLst/>
          </a:prstGeom>
          <a:noFill/>
          <a:ln w="19050" algn="ctr">
            <a:solidFill>
              <a:srgbClr val="FF0000"/>
            </a:solidFill>
            <a:prstDash val="sysDash"/>
            <a:round/>
          </a:ln>
        </p:spPr>
      </p:cxnSp>
      <p:cxnSp>
        <p:nvCxnSpPr>
          <p:cNvPr id="19" name="直接连接符 18"/>
          <p:cNvCxnSpPr>
            <a:cxnSpLocks noChangeShapeType="1"/>
          </p:cNvCxnSpPr>
          <p:nvPr/>
        </p:nvCxnSpPr>
        <p:spPr bwMode="auto">
          <a:xfrm flipV="1">
            <a:off x="4467225" y="3132138"/>
            <a:ext cx="322263" cy="563562"/>
          </a:xfrm>
          <a:prstGeom prst="line">
            <a:avLst/>
          </a:prstGeom>
          <a:noFill/>
          <a:ln w="19050" algn="ctr">
            <a:solidFill>
              <a:srgbClr val="FF0000"/>
            </a:solidFill>
            <a:prstDash val="sysDash"/>
            <a:round/>
          </a:ln>
        </p:spPr>
      </p:cxnSp>
      <p:cxnSp>
        <p:nvCxnSpPr>
          <p:cNvPr id="20" name="直接连接符 19"/>
          <p:cNvCxnSpPr>
            <a:cxnSpLocks noChangeShapeType="1"/>
          </p:cNvCxnSpPr>
          <p:nvPr/>
        </p:nvCxnSpPr>
        <p:spPr bwMode="auto">
          <a:xfrm rot="16200000" flipH="1">
            <a:off x="5203825" y="2717801"/>
            <a:ext cx="134937" cy="963612"/>
          </a:xfrm>
          <a:prstGeom prst="line">
            <a:avLst/>
          </a:prstGeom>
          <a:noFill/>
          <a:ln w="19050" algn="ctr">
            <a:solidFill>
              <a:srgbClr val="FF0000"/>
            </a:solidFill>
            <a:prstDash val="sysDash"/>
            <a:round/>
          </a:ln>
        </p:spPr>
      </p:cxnSp>
      <p:cxnSp>
        <p:nvCxnSpPr>
          <p:cNvPr id="21" name="直接连接符 20"/>
          <p:cNvCxnSpPr>
            <a:cxnSpLocks noChangeShapeType="1"/>
          </p:cNvCxnSpPr>
          <p:nvPr/>
        </p:nvCxnSpPr>
        <p:spPr bwMode="auto">
          <a:xfrm rot="5400000" flipH="1" flipV="1">
            <a:off x="4774406" y="2566194"/>
            <a:ext cx="420688" cy="393700"/>
          </a:xfrm>
          <a:prstGeom prst="line">
            <a:avLst/>
          </a:prstGeom>
          <a:noFill/>
          <a:ln w="19050" algn="ctr">
            <a:solidFill>
              <a:srgbClr val="FF0000"/>
            </a:solidFill>
            <a:prstDash val="sysDash"/>
            <a:round/>
          </a:ln>
        </p:spPr>
      </p:cxnSp>
      <p:cxnSp>
        <p:nvCxnSpPr>
          <p:cNvPr id="22" name="直接连接符 21"/>
          <p:cNvCxnSpPr>
            <a:cxnSpLocks noChangeShapeType="1"/>
          </p:cNvCxnSpPr>
          <p:nvPr/>
        </p:nvCxnSpPr>
        <p:spPr bwMode="auto">
          <a:xfrm>
            <a:off x="4252913" y="2195513"/>
            <a:ext cx="928687" cy="357187"/>
          </a:xfrm>
          <a:prstGeom prst="line">
            <a:avLst/>
          </a:prstGeom>
          <a:noFill/>
          <a:ln w="19050" algn="ctr">
            <a:solidFill>
              <a:srgbClr val="FF0000"/>
            </a:solidFill>
            <a:prstDash val="sysDash"/>
            <a:round/>
          </a:ln>
        </p:spPr>
      </p:cxnSp>
      <p:cxnSp>
        <p:nvCxnSpPr>
          <p:cNvPr id="23" name="直接连接符 22"/>
          <p:cNvCxnSpPr>
            <a:cxnSpLocks noChangeShapeType="1"/>
          </p:cNvCxnSpPr>
          <p:nvPr/>
        </p:nvCxnSpPr>
        <p:spPr bwMode="auto">
          <a:xfrm flipV="1">
            <a:off x="5967413" y="2695575"/>
            <a:ext cx="571500" cy="571500"/>
          </a:xfrm>
          <a:prstGeom prst="line">
            <a:avLst/>
          </a:prstGeom>
          <a:noFill/>
          <a:ln w="19050" algn="ctr">
            <a:solidFill>
              <a:srgbClr val="FF0000"/>
            </a:solidFill>
            <a:prstDash val="sysDash"/>
            <a:round/>
          </a:ln>
        </p:spPr>
      </p:cxnSp>
      <p:cxnSp>
        <p:nvCxnSpPr>
          <p:cNvPr id="24" name="直接连接符 23"/>
          <p:cNvCxnSpPr>
            <a:cxnSpLocks noChangeShapeType="1"/>
          </p:cNvCxnSpPr>
          <p:nvPr/>
        </p:nvCxnSpPr>
        <p:spPr bwMode="auto">
          <a:xfrm>
            <a:off x="5395913" y="2552700"/>
            <a:ext cx="1143000" cy="142875"/>
          </a:xfrm>
          <a:prstGeom prst="line">
            <a:avLst/>
          </a:prstGeom>
          <a:noFill/>
          <a:ln w="19050" algn="ctr">
            <a:solidFill>
              <a:srgbClr val="FF0000"/>
            </a:solidFill>
            <a:prstDash val="sysDash"/>
            <a:round/>
          </a:ln>
        </p:spPr>
      </p:cxnSp>
      <p:cxnSp>
        <p:nvCxnSpPr>
          <p:cNvPr id="25" name="直接连接符 24"/>
          <p:cNvCxnSpPr>
            <a:cxnSpLocks noChangeShapeType="1"/>
          </p:cNvCxnSpPr>
          <p:nvPr/>
        </p:nvCxnSpPr>
        <p:spPr bwMode="auto">
          <a:xfrm rot="10800000">
            <a:off x="6538913" y="2695575"/>
            <a:ext cx="785812" cy="571500"/>
          </a:xfrm>
          <a:prstGeom prst="line">
            <a:avLst/>
          </a:prstGeom>
          <a:noFill/>
          <a:ln w="19050" algn="ctr">
            <a:solidFill>
              <a:srgbClr val="FF0000"/>
            </a:solidFill>
            <a:prstDash val="sysDash"/>
            <a:round/>
          </a:ln>
        </p:spPr>
      </p:cxnSp>
      <p:cxnSp>
        <p:nvCxnSpPr>
          <p:cNvPr id="26" name="直接连接符 25"/>
          <p:cNvCxnSpPr>
            <a:cxnSpLocks noChangeShapeType="1"/>
          </p:cNvCxnSpPr>
          <p:nvPr/>
        </p:nvCxnSpPr>
        <p:spPr bwMode="auto">
          <a:xfrm flipV="1">
            <a:off x="5395913" y="1981200"/>
            <a:ext cx="214312" cy="571500"/>
          </a:xfrm>
          <a:prstGeom prst="line">
            <a:avLst/>
          </a:prstGeom>
          <a:noFill/>
          <a:ln w="19050" algn="ctr">
            <a:solidFill>
              <a:srgbClr val="FF0000"/>
            </a:solidFill>
            <a:prstDash val="sysDash"/>
            <a:round/>
          </a:ln>
        </p:spPr>
      </p:cxnSp>
      <p:cxnSp>
        <p:nvCxnSpPr>
          <p:cNvPr id="27" name="直接连接符 26"/>
          <p:cNvCxnSpPr>
            <a:cxnSpLocks noChangeShapeType="1"/>
          </p:cNvCxnSpPr>
          <p:nvPr/>
        </p:nvCxnSpPr>
        <p:spPr bwMode="auto">
          <a:xfrm flipV="1">
            <a:off x="4252913" y="1981200"/>
            <a:ext cx="1357312" cy="214313"/>
          </a:xfrm>
          <a:prstGeom prst="line">
            <a:avLst/>
          </a:prstGeom>
          <a:noFill/>
          <a:ln w="19050" algn="ctr">
            <a:solidFill>
              <a:srgbClr val="FF0000"/>
            </a:solidFill>
            <a:prstDash val="sysDash"/>
            <a:round/>
          </a:ln>
        </p:spPr>
      </p:cxnSp>
      <p:pic>
        <p:nvPicPr>
          <p:cNvPr id="28" name="Picture 12"/>
          <p:cNvPicPr>
            <a:picLocks noChangeAspect="1" noChangeArrowheads="1"/>
          </p:cNvPicPr>
          <p:nvPr/>
        </p:nvPicPr>
        <p:blipFill>
          <a:blip r:embed="rId3" cstate="print"/>
          <a:srcRect/>
          <a:stretch>
            <a:fillRect/>
          </a:stretch>
        </p:blipFill>
        <p:spPr bwMode="auto">
          <a:xfrm>
            <a:off x="8610600" y="1687513"/>
            <a:ext cx="504825" cy="695325"/>
          </a:xfrm>
          <a:prstGeom prst="rect">
            <a:avLst/>
          </a:prstGeom>
          <a:noFill/>
          <a:ln w="9525">
            <a:noFill/>
            <a:miter lim="800000"/>
            <a:headEnd/>
            <a:tailEnd/>
          </a:ln>
        </p:spPr>
      </p:pic>
      <p:cxnSp>
        <p:nvCxnSpPr>
          <p:cNvPr id="29" name="直接连接符 28"/>
          <p:cNvCxnSpPr>
            <a:cxnSpLocks noChangeShapeType="1"/>
          </p:cNvCxnSpPr>
          <p:nvPr/>
        </p:nvCxnSpPr>
        <p:spPr bwMode="auto">
          <a:xfrm flipV="1">
            <a:off x="1252538" y="2489200"/>
            <a:ext cx="1463675" cy="134938"/>
          </a:xfrm>
          <a:prstGeom prst="line">
            <a:avLst/>
          </a:prstGeom>
          <a:noFill/>
          <a:ln w="19050" algn="ctr">
            <a:solidFill>
              <a:srgbClr val="FF0000"/>
            </a:solidFill>
            <a:prstDash val="sysDash"/>
            <a:round/>
          </a:ln>
        </p:spPr>
      </p:cxnSp>
      <p:cxnSp>
        <p:nvCxnSpPr>
          <p:cNvPr id="30" name="直接连接符 29"/>
          <p:cNvCxnSpPr>
            <a:cxnSpLocks noChangeShapeType="1"/>
          </p:cNvCxnSpPr>
          <p:nvPr/>
        </p:nvCxnSpPr>
        <p:spPr bwMode="auto">
          <a:xfrm>
            <a:off x="5967413" y="3267075"/>
            <a:ext cx="1357312" cy="1588"/>
          </a:xfrm>
          <a:prstGeom prst="line">
            <a:avLst/>
          </a:prstGeom>
          <a:noFill/>
          <a:ln w="19050" algn="ctr">
            <a:solidFill>
              <a:srgbClr val="FF0000"/>
            </a:solidFill>
            <a:prstDash val="sysDash"/>
            <a:round/>
          </a:ln>
        </p:spPr>
      </p:cxnSp>
      <p:pic>
        <p:nvPicPr>
          <p:cNvPr id="31"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681913" y="2259013"/>
            <a:ext cx="214312" cy="158750"/>
          </a:xfrm>
          <a:prstGeom prst="rect">
            <a:avLst/>
          </a:prstGeom>
          <a:noFill/>
          <a:ln w="9525">
            <a:noFill/>
            <a:miter lim="800000"/>
            <a:headEnd/>
            <a:tailEnd/>
          </a:ln>
        </p:spPr>
      </p:pic>
      <p:cxnSp>
        <p:nvCxnSpPr>
          <p:cNvPr id="32" name="直接连接符 31"/>
          <p:cNvCxnSpPr>
            <a:cxnSpLocks noChangeShapeType="1"/>
          </p:cNvCxnSpPr>
          <p:nvPr/>
        </p:nvCxnSpPr>
        <p:spPr bwMode="auto">
          <a:xfrm>
            <a:off x="5824538" y="1981200"/>
            <a:ext cx="1857375" cy="357188"/>
          </a:xfrm>
          <a:prstGeom prst="line">
            <a:avLst/>
          </a:prstGeom>
          <a:noFill/>
          <a:ln w="19050" algn="ctr">
            <a:solidFill>
              <a:srgbClr val="FF0000"/>
            </a:solidFill>
            <a:prstDash val="sysDash"/>
            <a:round/>
          </a:ln>
        </p:spPr>
      </p:cxnSp>
      <p:cxnSp>
        <p:nvCxnSpPr>
          <p:cNvPr id="33" name="直接连接符 32"/>
          <p:cNvCxnSpPr>
            <a:cxnSpLocks noChangeShapeType="1"/>
          </p:cNvCxnSpPr>
          <p:nvPr/>
        </p:nvCxnSpPr>
        <p:spPr bwMode="auto">
          <a:xfrm flipV="1">
            <a:off x="6753225" y="2338388"/>
            <a:ext cx="928688" cy="357187"/>
          </a:xfrm>
          <a:prstGeom prst="line">
            <a:avLst/>
          </a:prstGeom>
          <a:noFill/>
          <a:ln w="19050" algn="ctr">
            <a:solidFill>
              <a:srgbClr val="FF0000"/>
            </a:solidFill>
            <a:prstDash val="sysDash"/>
            <a:round/>
          </a:ln>
        </p:spPr>
      </p:cxnSp>
      <p:cxnSp>
        <p:nvCxnSpPr>
          <p:cNvPr id="34" name="直接连接符 33"/>
          <p:cNvCxnSpPr>
            <a:cxnSpLocks noChangeShapeType="1"/>
          </p:cNvCxnSpPr>
          <p:nvPr/>
        </p:nvCxnSpPr>
        <p:spPr bwMode="auto">
          <a:xfrm flipV="1">
            <a:off x="7539038" y="2338388"/>
            <a:ext cx="142875" cy="928687"/>
          </a:xfrm>
          <a:prstGeom prst="line">
            <a:avLst/>
          </a:prstGeom>
          <a:noFill/>
          <a:ln w="19050" algn="ctr">
            <a:solidFill>
              <a:srgbClr val="FF0000"/>
            </a:solidFill>
            <a:prstDash val="sysDash"/>
            <a:round/>
          </a:ln>
        </p:spPr>
      </p:cxnSp>
      <p:pic>
        <p:nvPicPr>
          <p:cNvPr id="35" name="Picture 11" descr="C:\Documents and Settings\ibm\桌面\未标题-4.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895475" y="3116263"/>
            <a:ext cx="214313" cy="158750"/>
          </a:xfrm>
          <a:prstGeom prst="rect">
            <a:avLst/>
          </a:prstGeom>
          <a:noFill/>
          <a:ln w="9525">
            <a:noFill/>
            <a:miter lim="800000"/>
            <a:headEnd/>
            <a:tailEnd/>
          </a:ln>
        </p:spPr>
      </p:pic>
      <p:cxnSp>
        <p:nvCxnSpPr>
          <p:cNvPr id="36" name="直接连接符 35"/>
          <p:cNvCxnSpPr>
            <a:cxnSpLocks noChangeShapeType="1"/>
          </p:cNvCxnSpPr>
          <p:nvPr/>
        </p:nvCxnSpPr>
        <p:spPr bwMode="auto">
          <a:xfrm flipV="1">
            <a:off x="2109788" y="2838450"/>
            <a:ext cx="1214437" cy="357188"/>
          </a:xfrm>
          <a:prstGeom prst="line">
            <a:avLst/>
          </a:prstGeom>
          <a:noFill/>
          <a:ln w="19050" algn="ctr">
            <a:solidFill>
              <a:srgbClr val="FF0000"/>
            </a:solidFill>
            <a:prstDash val="sysDash"/>
            <a:round/>
          </a:ln>
        </p:spPr>
      </p:cxnSp>
      <p:cxnSp>
        <p:nvCxnSpPr>
          <p:cNvPr id="37" name="直接连接符 36"/>
          <p:cNvCxnSpPr>
            <a:cxnSpLocks noChangeShapeType="1"/>
          </p:cNvCxnSpPr>
          <p:nvPr/>
        </p:nvCxnSpPr>
        <p:spPr bwMode="auto">
          <a:xfrm flipV="1">
            <a:off x="7896225" y="2035175"/>
            <a:ext cx="714375" cy="303213"/>
          </a:xfrm>
          <a:prstGeom prst="line">
            <a:avLst/>
          </a:prstGeom>
          <a:noFill/>
          <a:ln w="19050" algn="ctr">
            <a:solidFill>
              <a:srgbClr val="FF0000"/>
            </a:solidFill>
            <a:prstDash val="sysDash"/>
            <a:round/>
            <a:tailEnd type="triangle" w="med" len="med"/>
          </a:ln>
        </p:spPr>
      </p:cxnSp>
      <p:cxnSp>
        <p:nvCxnSpPr>
          <p:cNvPr id="38" name="直接连接符 37"/>
          <p:cNvCxnSpPr>
            <a:cxnSpLocks noChangeShapeType="1"/>
          </p:cNvCxnSpPr>
          <p:nvPr/>
        </p:nvCxnSpPr>
        <p:spPr bwMode="auto">
          <a:xfrm>
            <a:off x="1252538" y="2624138"/>
            <a:ext cx="857250" cy="571500"/>
          </a:xfrm>
          <a:prstGeom prst="line">
            <a:avLst/>
          </a:prstGeom>
          <a:noFill/>
          <a:ln w="19050" algn="ctr">
            <a:solidFill>
              <a:srgbClr val="FF0000"/>
            </a:solidFill>
            <a:prstDash val="sysDash"/>
            <a:round/>
          </a:ln>
        </p:spPr>
      </p:cxnSp>
      <p:cxnSp>
        <p:nvCxnSpPr>
          <p:cNvPr id="39" name="直接连接符 38"/>
          <p:cNvCxnSpPr>
            <a:cxnSpLocks noChangeShapeType="1"/>
          </p:cNvCxnSpPr>
          <p:nvPr/>
        </p:nvCxnSpPr>
        <p:spPr bwMode="auto">
          <a:xfrm flipV="1">
            <a:off x="2824163" y="2195513"/>
            <a:ext cx="1214437" cy="214312"/>
          </a:xfrm>
          <a:prstGeom prst="line">
            <a:avLst/>
          </a:prstGeom>
          <a:noFill/>
          <a:ln w="19050" algn="ctr">
            <a:solidFill>
              <a:srgbClr val="FF0000"/>
            </a:solidFill>
            <a:prstDash val="sysDash"/>
            <a:round/>
          </a:ln>
        </p:spPr>
      </p:cxnSp>
      <p:cxnSp>
        <p:nvCxnSpPr>
          <p:cNvPr id="40" name="直接连接符 39"/>
          <p:cNvCxnSpPr>
            <a:cxnSpLocks noChangeShapeType="1"/>
          </p:cNvCxnSpPr>
          <p:nvPr/>
        </p:nvCxnSpPr>
        <p:spPr bwMode="auto">
          <a:xfrm>
            <a:off x="2895600" y="3687763"/>
            <a:ext cx="1357313" cy="7937"/>
          </a:xfrm>
          <a:prstGeom prst="line">
            <a:avLst/>
          </a:prstGeom>
          <a:noFill/>
          <a:ln w="19050" algn="ctr">
            <a:solidFill>
              <a:srgbClr val="FF0000"/>
            </a:solidFill>
            <a:prstDash val="sysDash"/>
            <a:round/>
          </a:ln>
        </p:spPr>
      </p:cxnSp>
      <p:sp>
        <p:nvSpPr>
          <p:cNvPr id="41" name="矩形标注 40"/>
          <p:cNvSpPr>
            <a:spLocks noChangeArrowheads="1"/>
          </p:cNvSpPr>
          <p:nvPr/>
        </p:nvSpPr>
        <p:spPr bwMode="auto">
          <a:xfrm rot="10800000">
            <a:off x="538163" y="3786188"/>
            <a:ext cx="1285875" cy="785812"/>
          </a:xfrm>
          <a:prstGeom prst="wedgeRectCallout">
            <a:avLst>
              <a:gd name="adj1" fmla="val -59069"/>
              <a:gd name="adj2" fmla="val 120829"/>
            </a:avLst>
          </a:prstGeom>
          <a:solidFill>
            <a:schemeClr val="bg1"/>
          </a:solidFill>
          <a:ln w="25400" algn="ctr">
            <a:solidFill>
              <a:schemeClr val="tx1"/>
            </a:solidFill>
            <a:miter lim="800000"/>
          </a:ln>
        </p:spPr>
        <p:txBody>
          <a:bodyPr rot="10800000" anchor="ctr"/>
          <a:lstStyle/>
          <a:p>
            <a:pPr algn="ctr">
              <a:spcBef>
                <a:spcPts val="0"/>
              </a:spcBef>
              <a:spcAft>
                <a:spcPts val="0"/>
              </a:spcAft>
              <a:buFont typeface="Monotype Sorts" pitchFamily="2" charset="2"/>
              <a:buNone/>
              <a:defRPr/>
            </a:pPr>
            <a:endParaRPr lang="zh-CN" altLang="en-US">
              <a:solidFill>
                <a:schemeClr val="dk1"/>
              </a:solidFill>
              <a:latin typeface="+mn-lt"/>
              <a:ea typeface="+mn-ea"/>
            </a:endParaRPr>
          </a:p>
        </p:txBody>
      </p:sp>
      <p:pic>
        <p:nvPicPr>
          <p:cNvPr id="42" name="Picture 13" descr="C:\Documents and Settings\ibm\桌面\未标题-4.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38163" y="3722688"/>
            <a:ext cx="1214437" cy="901700"/>
          </a:xfrm>
          <a:prstGeom prst="rect">
            <a:avLst/>
          </a:prstGeom>
          <a:noFill/>
          <a:ln w="9525">
            <a:noFill/>
            <a:miter lim="800000"/>
            <a:headEnd/>
            <a:tailEnd/>
          </a:ln>
        </p:spPr>
      </p:pic>
      <p:sp>
        <p:nvSpPr>
          <p:cNvPr id="43" name="矩形标注 42"/>
          <p:cNvSpPr/>
          <p:nvPr/>
        </p:nvSpPr>
        <p:spPr>
          <a:xfrm>
            <a:off x="395288" y="115888"/>
            <a:ext cx="1500187" cy="1285875"/>
          </a:xfrm>
          <a:prstGeom prst="wedgeRectCallout">
            <a:avLst>
              <a:gd name="adj1" fmla="val 64145"/>
              <a:gd name="adj2" fmla="val 116409"/>
            </a:avLst>
          </a:prstGeom>
        </p:spPr>
        <p:style>
          <a:lnRef idx="2">
            <a:schemeClr val="dk1"/>
          </a:lnRef>
          <a:fillRef idx="1">
            <a:schemeClr val="lt1"/>
          </a:fillRef>
          <a:effectRef idx="0">
            <a:schemeClr val="dk1"/>
          </a:effectRef>
          <a:fontRef idx="minor">
            <a:schemeClr val="dk1"/>
          </a:fontRef>
        </p:style>
        <p:txBody>
          <a:bodyPr anchor="ctr"/>
          <a:lstStyle/>
          <a:p>
            <a:pPr algn="ctr">
              <a:spcBef>
                <a:spcPts val="0"/>
              </a:spcBef>
              <a:spcAft>
                <a:spcPts val="0"/>
              </a:spcAft>
              <a:buFont typeface="Monotype Sorts" pitchFamily="2" charset="2"/>
              <a:buNone/>
              <a:defRPr/>
            </a:pPr>
            <a:endParaRPr lang="zh-CN" altLang="en-US"/>
          </a:p>
        </p:txBody>
      </p:sp>
      <p:grpSp>
        <p:nvGrpSpPr>
          <p:cNvPr id="44" name="组合 100"/>
          <p:cNvGrpSpPr/>
          <p:nvPr/>
        </p:nvGrpSpPr>
        <p:grpSpPr bwMode="auto">
          <a:xfrm>
            <a:off x="466725" y="163513"/>
            <a:ext cx="1357313" cy="1214437"/>
            <a:chOff x="1243013" y="1795498"/>
            <a:chExt cx="3289300" cy="2476500"/>
          </a:xfrm>
        </p:grpSpPr>
        <p:grpSp>
          <p:nvGrpSpPr>
            <p:cNvPr id="45" name="组合 8"/>
            <p:cNvGrpSpPr/>
            <p:nvPr/>
          </p:nvGrpSpPr>
          <p:grpSpPr bwMode="auto">
            <a:xfrm>
              <a:off x="1243013" y="1795498"/>
              <a:ext cx="3289300" cy="2476500"/>
              <a:chOff x="1243013" y="1795498"/>
              <a:chExt cx="3289300" cy="2476500"/>
            </a:xfrm>
          </p:grpSpPr>
          <p:pic>
            <p:nvPicPr>
              <p:cNvPr id="47" name="Picture 2" descr="C:\Documents and Settings\ibm\桌面\images.jpg"/>
              <p:cNvPicPr>
                <a:picLocks noChangeAspect="1" noChangeArrowheads="1"/>
              </p:cNvPicPr>
              <p:nvPr/>
            </p:nvPicPr>
            <p:blipFill>
              <a:blip r:embed="rId5" cstate="print"/>
              <a:srcRect/>
              <a:stretch>
                <a:fillRect/>
              </a:stretch>
            </p:blipFill>
            <p:spPr bwMode="auto">
              <a:xfrm>
                <a:off x="1243013" y="1795498"/>
                <a:ext cx="3289300" cy="2476500"/>
              </a:xfrm>
              <a:prstGeom prst="rect">
                <a:avLst/>
              </a:prstGeom>
              <a:noFill/>
              <a:ln w="9525">
                <a:noFill/>
                <a:miter lim="800000"/>
                <a:headEnd/>
                <a:tailEnd/>
              </a:ln>
            </p:spPr>
          </p:pic>
          <p:pic>
            <p:nvPicPr>
              <p:cNvPr id="48" name="Picture 3" descr="C:\Documents and Settings\ibm\桌面\未标题-4.pn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3896305">
                <a:off x="3822930" y="3327580"/>
                <a:ext cx="770636" cy="571504"/>
              </a:xfrm>
              <a:prstGeom prst="rect">
                <a:avLst/>
              </a:prstGeom>
              <a:noFill/>
              <a:ln w="9525">
                <a:noFill/>
                <a:miter lim="800000"/>
                <a:headEnd/>
                <a:tailEnd/>
              </a:ln>
            </p:spPr>
          </p:pic>
        </p:grpSp>
        <p:pic>
          <p:nvPicPr>
            <p:cNvPr id="46" name="Picture 3" descr="C:\Documents and Settings\ibm\桌面\未标题-4.pn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214546" y="2786058"/>
              <a:ext cx="770636" cy="571504"/>
            </a:xfrm>
            <a:prstGeom prst="rect">
              <a:avLst/>
            </a:prstGeom>
            <a:noFill/>
            <a:ln w="9525">
              <a:noFill/>
              <a:miter lim="800000"/>
              <a:headEnd/>
              <a:tailEnd/>
            </a:ln>
          </p:spPr>
        </p:pic>
      </p:grpSp>
      <p:pic>
        <p:nvPicPr>
          <p:cNvPr id="49" name="Picture 1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324350" y="2252663"/>
            <a:ext cx="500063" cy="677862"/>
          </a:xfrm>
          <a:prstGeom prst="rect">
            <a:avLst/>
          </a:prstGeom>
          <a:noFill/>
          <a:ln w="9525">
            <a:noFill/>
            <a:miter lim="800000"/>
            <a:headEnd/>
            <a:tailEnd/>
          </a:ln>
        </p:spPr>
      </p:pic>
      <p:pic>
        <p:nvPicPr>
          <p:cNvPr id="50" name="Picture 1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252788" y="1973263"/>
            <a:ext cx="500062" cy="679450"/>
          </a:xfrm>
          <a:prstGeom prst="rect">
            <a:avLst/>
          </a:prstGeom>
          <a:noFill/>
          <a:ln w="9525">
            <a:noFill/>
            <a:miter lim="800000"/>
            <a:headEnd/>
            <a:tailEnd/>
          </a:ln>
        </p:spPr>
      </p:pic>
      <p:pic>
        <p:nvPicPr>
          <p:cNvPr id="51" name="Picture 1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967413" y="1544638"/>
            <a:ext cx="500062" cy="679450"/>
          </a:xfrm>
          <a:prstGeom prst="rect">
            <a:avLst/>
          </a:prstGeom>
          <a:noFill/>
          <a:ln w="9525">
            <a:noFill/>
            <a:miter lim="800000"/>
            <a:headEnd/>
            <a:tailEnd/>
          </a:ln>
        </p:spPr>
      </p:pic>
      <p:pic>
        <p:nvPicPr>
          <p:cNvPr id="52" name="Picture 1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538413" y="2901950"/>
            <a:ext cx="500062" cy="679450"/>
          </a:xfrm>
          <a:prstGeom prst="rect">
            <a:avLst/>
          </a:prstGeom>
          <a:noFill/>
          <a:ln w="9525">
            <a:noFill/>
            <a:miter lim="800000"/>
            <a:headEnd/>
            <a:tailEnd/>
          </a:ln>
        </p:spPr>
      </p:pic>
      <p:pic>
        <p:nvPicPr>
          <p:cNvPr id="53" name="Picture 1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466850" y="1758950"/>
            <a:ext cx="500063" cy="679450"/>
          </a:xfrm>
          <a:prstGeom prst="rect">
            <a:avLst/>
          </a:prstGeom>
          <a:noFill/>
          <a:ln w="9525">
            <a:noFill/>
            <a:miter lim="800000"/>
            <a:headEnd/>
            <a:tailEnd/>
          </a:ln>
        </p:spPr>
      </p:pic>
      <p:pic>
        <p:nvPicPr>
          <p:cNvPr id="54" name="Picture 1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824288" y="3187700"/>
            <a:ext cx="500062" cy="679450"/>
          </a:xfrm>
          <a:prstGeom prst="rect">
            <a:avLst/>
          </a:prstGeom>
          <a:noFill/>
          <a:ln w="9525">
            <a:noFill/>
            <a:miter lim="800000"/>
            <a:headEnd/>
            <a:tailEnd/>
          </a:ln>
        </p:spPr>
      </p:pic>
      <p:pic>
        <p:nvPicPr>
          <p:cNvPr id="55" name="Picture 1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681788" y="2759075"/>
            <a:ext cx="500062" cy="679450"/>
          </a:xfrm>
          <a:prstGeom prst="rect">
            <a:avLst/>
          </a:prstGeom>
          <a:noFill/>
          <a:ln w="9525">
            <a:noFill/>
            <a:miter lim="800000"/>
            <a:headEnd/>
            <a:tailEnd/>
          </a:ln>
        </p:spPr>
      </p:pic>
      <p:sp>
        <p:nvSpPr>
          <p:cNvPr id="56" name="右箭头 55"/>
          <p:cNvSpPr>
            <a:spLocks noChangeArrowheads="1"/>
          </p:cNvSpPr>
          <p:nvPr/>
        </p:nvSpPr>
        <p:spPr bwMode="auto">
          <a:xfrm rot="9350281">
            <a:off x="8039100" y="2220913"/>
            <a:ext cx="534988" cy="112712"/>
          </a:xfrm>
          <a:prstGeom prst="rightArrow">
            <a:avLst>
              <a:gd name="adj1" fmla="val 50000"/>
              <a:gd name="adj2" fmla="val 49992"/>
            </a:avLst>
          </a:prstGeom>
          <a:solidFill>
            <a:schemeClr val="bg1"/>
          </a:solidFill>
          <a:ln w="25400" algn="ctr">
            <a:solidFill>
              <a:srgbClr val="800000"/>
            </a:solidFill>
            <a:miter lim="800000"/>
          </a:ln>
        </p:spPr>
        <p:txBody>
          <a:bodyPr rot="10800000" anchor="ctr"/>
          <a:lstStyle/>
          <a:p>
            <a:pPr algn="ctr">
              <a:spcBef>
                <a:spcPts val="0"/>
              </a:spcBef>
              <a:spcAft>
                <a:spcPts val="0"/>
              </a:spcAft>
              <a:buFont typeface="Monotype Sorts" pitchFamily="2" charset="2"/>
              <a:buNone/>
              <a:defRPr/>
            </a:pPr>
            <a:endParaRPr lang="zh-CN" altLang="en-US">
              <a:solidFill>
                <a:schemeClr val="dk1"/>
              </a:solidFill>
              <a:latin typeface="+mn-lt"/>
              <a:ea typeface="+mn-ea"/>
            </a:endParaRPr>
          </a:p>
        </p:txBody>
      </p:sp>
      <p:sp>
        <p:nvSpPr>
          <p:cNvPr id="57" name="右箭头 56"/>
          <p:cNvSpPr>
            <a:spLocks noChangeArrowheads="1"/>
          </p:cNvSpPr>
          <p:nvPr/>
        </p:nvSpPr>
        <p:spPr bwMode="auto">
          <a:xfrm rot="11387295">
            <a:off x="6829425" y="2085975"/>
            <a:ext cx="536575" cy="112713"/>
          </a:xfrm>
          <a:prstGeom prst="rightArrow">
            <a:avLst>
              <a:gd name="adj1" fmla="val 50000"/>
              <a:gd name="adj2" fmla="val 50008"/>
            </a:avLst>
          </a:prstGeom>
          <a:solidFill>
            <a:schemeClr val="bg1"/>
          </a:solidFill>
          <a:ln w="25400" algn="ctr">
            <a:solidFill>
              <a:srgbClr val="800000"/>
            </a:solidFill>
            <a:miter lim="800000"/>
          </a:ln>
        </p:spPr>
        <p:txBody>
          <a:bodyPr rot="10800000" anchor="ctr"/>
          <a:lstStyle/>
          <a:p>
            <a:pPr algn="ctr">
              <a:spcBef>
                <a:spcPts val="0"/>
              </a:spcBef>
              <a:spcAft>
                <a:spcPts val="0"/>
              </a:spcAft>
              <a:buFont typeface="Monotype Sorts" pitchFamily="2" charset="2"/>
              <a:buNone/>
              <a:defRPr/>
            </a:pPr>
            <a:endParaRPr lang="zh-CN" altLang="en-US">
              <a:solidFill>
                <a:schemeClr val="dk1"/>
              </a:solidFill>
              <a:latin typeface="+mn-lt"/>
              <a:ea typeface="+mn-ea"/>
            </a:endParaRPr>
          </a:p>
        </p:txBody>
      </p:sp>
      <p:sp>
        <p:nvSpPr>
          <p:cNvPr id="58" name="右箭头 57"/>
          <p:cNvSpPr>
            <a:spLocks noChangeArrowheads="1"/>
          </p:cNvSpPr>
          <p:nvPr/>
        </p:nvSpPr>
        <p:spPr bwMode="auto">
          <a:xfrm rot="10333319">
            <a:off x="4616450" y="1944688"/>
            <a:ext cx="534988" cy="112712"/>
          </a:xfrm>
          <a:prstGeom prst="rightArrow">
            <a:avLst>
              <a:gd name="adj1" fmla="val 50000"/>
              <a:gd name="adj2" fmla="val 49992"/>
            </a:avLst>
          </a:prstGeom>
          <a:solidFill>
            <a:schemeClr val="bg1"/>
          </a:solidFill>
          <a:ln w="25400" algn="ctr">
            <a:solidFill>
              <a:srgbClr val="800000"/>
            </a:solidFill>
            <a:miter lim="800000"/>
          </a:ln>
        </p:spPr>
        <p:txBody>
          <a:bodyPr rot="10800000" anchor="ctr"/>
          <a:lstStyle/>
          <a:p>
            <a:pPr algn="ctr"/>
            <a:endParaRPr lang="zh-CN" altLang="en-US" sz="1800">
              <a:solidFill>
                <a:srgbClr val="009999"/>
              </a:solidFill>
              <a:latin typeface="Arial" pitchFamily="34" charset="0"/>
            </a:endParaRPr>
          </a:p>
        </p:txBody>
      </p:sp>
      <p:sp>
        <p:nvSpPr>
          <p:cNvPr id="59" name="右箭头 58"/>
          <p:cNvSpPr>
            <a:spLocks noChangeArrowheads="1"/>
          </p:cNvSpPr>
          <p:nvPr/>
        </p:nvSpPr>
        <p:spPr bwMode="auto">
          <a:xfrm rot="11142006">
            <a:off x="5757863" y="2500313"/>
            <a:ext cx="534987" cy="111125"/>
          </a:xfrm>
          <a:prstGeom prst="rightArrow">
            <a:avLst>
              <a:gd name="adj1" fmla="val 50000"/>
              <a:gd name="adj2" fmla="val 49993"/>
            </a:avLst>
          </a:prstGeom>
          <a:solidFill>
            <a:schemeClr val="bg1"/>
          </a:solidFill>
          <a:ln w="25400" algn="ctr">
            <a:solidFill>
              <a:srgbClr val="800000"/>
            </a:solidFill>
            <a:miter lim="800000"/>
          </a:ln>
        </p:spPr>
        <p:txBody>
          <a:bodyPr rot="10800000" anchor="ctr"/>
          <a:lstStyle/>
          <a:p>
            <a:pPr algn="ctr"/>
            <a:endParaRPr lang="zh-CN" altLang="en-US" sz="1800">
              <a:solidFill>
                <a:srgbClr val="009999"/>
              </a:solidFill>
              <a:latin typeface="Arial" pitchFamily="34" charset="0"/>
            </a:endParaRPr>
          </a:p>
        </p:txBody>
      </p:sp>
      <p:sp>
        <p:nvSpPr>
          <p:cNvPr id="60" name="右箭头 59"/>
          <p:cNvSpPr>
            <a:spLocks noChangeArrowheads="1"/>
          </p:cNvSpPr>
          <p:nvPr/>
        </p:nvSpPr>
        <p:spPr bwMode="auto">
          <a:xfrm rot="11211242">
            <a:off x="5043488" y="3070225"/>
            <a:ext cx="534987" cy="112713"/>
          </a:xfrm>
          <a:prstGeom prst="rightArrow">
            <a:avLst>
              <a:gd name="adj1" fmla="val 50000"/>
              <a:gd name="adj2" fmla="val 49992"/>
            </a:avLst>
          </a:prstGeom>
          <a:solidFill>
            <a:schemeClr val="bg1"/>
          </a:solidFill>
          <a:ln w="25400" algn="ctr">
            <a:solidFill>
              <a:srgbClr val="800000"/>
            </a:solidFill>
            <a:miter lim="800000"/>
          </a:ln>
        </p:spPr>
        <p:txBody>
          <a:bodyPr rot="10800000" anchor="ctr"/>
          <a:lstStyle/>
          <a:p>
            <a:pPr algn="ctr"/>
            <a:endParaRPr lang="zh-CN" altLang="en-US" sz="1800">
              <a:solidFill>
                <a:srgbClr val="009999"/>
              </a:solidFill>
              <a:latin typeface="Arial" pitchFamily="34" charset="0"/>
            </a:endParaRPr>
          </a:p>
        </p:txBody>
      </p:sp>
      <p:sp>
        <p:nvSpPr>
          <p:cNvPr id="61" name="右箭头 60"/>
          <p:cNvSpPr>
            <a:spLocks noChangeArrowheads="1"/>
          </p:cNvSpPr>
          <p:nvPr/>
        </p:nvSpPr>
        <p:spPr bwMode="auto">
          <a:xfrm rot="10800000">
            <a:off x="6324600" y="3116263"/>
            <a:ext cx="536575" cy="112712"/>
          </a:xfrm>
          <a:prstGeom prst="rightArrow">
            <a:avLst>
              <a:gd name="adj1" fmla="val 50000"/>
              <a:gd name="adj2" fmla="val 50008"/>
            </a:avLst>
          </a:prstGeom>
          <a:solidFill>
            <a:schemeClr val="bg1"/>
          </a:solidFill>
          <a:ln w="25400" algn="ctr">
            <a:solidFill>
              <a:srgbClr val="800000"/>
            </a:solidFill>
            <a:miter lim="800000"/>
          </a:ln>
        </p:spPr>
        <p:txBody>
          <a:bodyPr rot="10800000" anchor="ctr"/>
          <a:lstStyle/>
          <a:p>
            <a:pPr algn="ctr"/>
            <a:endParaRPr lang="zh-CN" altLang="en-US" sz="1800">
              <a:solidFill>
                <a:srgbClr val="009999"/>
              </a:solidFill>
              <a:latin typeface="Arial" pitchFamily="34" charset="0"/>
            </a:endParaRPr>
          </a:p>
        </p:txBody>
      </p:sp>
      <p:sp>
        <p:nvSpPr>
          <p:cNvPr id="62" name="右箭头 61"/>
          <p:cNvSpPr>
            <a:spLocks noChangeArrowheads="1"/>
          </p:cNvSpPr>
          <p:nvPr/>
        </p:nvSpPr>
        <p:spPr bwMode="auto">
          <a:xfrm rot="9560549">
            <a:off x="6929438" y="2555875"/>
            <a:ext cx="534987" cy="112713"/>
          </a:xfrm>
          <a:prstGeom prst="rightArrow">
            <a:avLst>
              <a:gd name="adj1" fmla="val 50000"/>
              <a:gd name="adj2" fmla="val 49992"/>
            </a:avLst>
          </a:prstGeom>
          <a:solidFill>
            <a:schemeClr val="bg1"/>
          </a:solidFill>
          <a:ln w="25400" algn="ctr">
            <a:solidFill>
              <a:srgbClr val="800000"/>
            </a:solidFill>
            <a:miter lim="800000"/>
          </a:ln>
        </p:spPr>
        <p:txBody>
          <a:bodyPr rot="10800000" anchor="ctr"/>
          <a:lstStyle/>
          <a:p>
            <a:pPr algn="ctr"/>
            <a:endParaRPr lang="zh-CN" altLang="en-US" sz="1800">
              <a:solidFill>
                <a:srgbClr val="009999"/>
              </a:solidFill>
              <a:latin typeface="Arial" pitchFamily="34" charset="0"/>
            </a:endParaRPr>
          </a:p>
        </p:txBody>
      </p:sp>
      <p:sp>
        <p:nvSpPr>
          <p:cNvPr id="63" name="右箭头 62"/>
          <p:cNvSpPr>
            <a:spLocks noChangeArrowheads="1"/>
          </p:cNvSpPr>
          <p:nvPr/>
        </p:nvSpPr>
        <p:spPr bwMode="auto">
          <a:xfrm rot="10242043">
            <a:off x="2971800" y="2230438"/>
            <a:ext cx="536575" cy="112712"/>
          </a:xfrm>
          <a:prstGeom prst="rightArrow">
            <a:avLst>
              <a:gd name="adj1" fmla="val 50000"/>
              <a:gd name="adj2" fmla="val 50008"/>
            </a:avLst>
          </a:prstGeom>
          <a:solidFill>
            <a:schemeClr val="bg1"/>
          </a:solidFill>
          <a:ln w="25400" algn="ctr">
            <a:solidFill>
              <a:srgbClr val="800000"/>
            </a:solidFill>
            <a:miter lim="800000"/>
          </a:ln>
        </p:spPr>
        <p:txBody>
          <a:bodyPr rot="10800000" anchor="ctr"/>
          <a:lstStyle/>
          <a:p>
            <a:pPr algn="ctr"/>
            <a:endParaRPr lang="zh-CN" altLang="en-US" sz="1800">
              <a:solidFill>
                <a:srgbClr val="009999"/>
              </a:solidFill>
              <a:latin typeface="Arial" pitchFamily="34" charset="0"/>
            </a:endParaRPr>
          </a:p>
        </p:txBody>
      </p:sp>
      <p:sp>
        <p:nvSpPr>
          <p:cNvPr id="64" name="右箭头 63"/>
          <p:cNvSpPr>
            <a:spLocks noChangeArrowheads="1"/>
          </p:cNvSpPr>
          <p:nvPr/>
        </p:nvSpPr>
        <p:spPr bwMode="auto">
          <a:xfrm rot="7259294">
            <a:off x="4314031" y="3318670"/>
            <a:ext cx="536575" cy="112712"/>
          </a:xfrm>
          <a:prstGeom prst="rightArrow">
            <a:avLst>
              <a:gd name="adj1" fmla="val 50000"/>
              <a:gd name="adj2" fmla="val 50008"/>
            </a:avLst>
          </a:prstGeom>
          <a:solidFill>
            <a:schemeClr val="bg1"/>
          </a:solidFill>
          <a:ln w="25400" algn="ctr">
            <a:solidFill>
              <a:srgbClr val="800000"/>
            </a:solidFill>
            <a:miter lim="800000"/>
          </a:ln>
        </p:spPr>
        <p:txBody>
          <a:bodyPr rot="10800000" vert="eaVert" anchor="ctr"/>
          <a:lstStyle/>
          <a:p>
            <a:pPr algn="ctr"/>
            <a:endParaRPr lang="zh-CN" altLang="en-US" sz="1800">
              <a:solidFill>
                <a:srgbClr val="009999"/>
              </a:solidFill>
              <a:latin typeface="Arial" pitchFamily="34" charset="0"/>
            </a:endParaRPr>
          </a:p>
        </p:txBody>
      </p:sp>
      <p:sp>
        <p:nvSpPr>
          <p:cNvPr id="65" name="右箭头 64"/>
          <p:cNvSpPr>
            <a:spLocks noChangeArrowheads="1"/>
          </p:cNvSpPr>
          <p:nvPr/>
        </p:nvSpPr>
        <p:spPr bwMode="auto">
          <a:xfrm rot="13610004">
            <a:off x="3709988" y="3151187"/>
            <a:ext cx="534988" cy="112713"/>
          </a:xfrm>
          <a:prstGeom prst="rightArrow">
            <a:avLst>
              <a:gd name="adj1" fmla="val 50000"/>
              <a:gd name="adj2" fmla="val 49992"/>
            </a:avLst>
          </a:prstGeom>
          <a:solidFill>
            <a:schemeClr val="bg1"/>
          </a:solidFill>
          <a:ln w="25400" algn="ctr">
            <a:solidFill>
              <a:srgbClr val="800000"/>
            </a:solidFill>
            <a:miter lim="800000"/>
          </a:ln>
        </p:spPr>
        <p:txBody>
          <a:bodyPr vert="eaVert" anchor="ctr"/>
          <a:lstStyle/>
          <a:p>
            <a:pPr algn="ctr"/>
            <a:endParaRPr lang="zh-CN" altLang="en-US" sz="1800">
              <a:solidFill>
                <a:srgbClr val="009999"/>
              </a:solidFill>
              <a:latin typeface="Arial" pitchFamily="34" charset="0"/>
            </a:endParaRPr>
          </a:p>
        </p:txBody>
      </p:sp>
      <p:sp>
        <p:nvSpPr>
          <p:cNvPr id="66" name="右箭头 65"/>
          <p:cNvSpPr>
            <a:spLocks noChangeArrowheads="1"/>
          </p:cNvSpPr>
          <p:nvPr/>
        </p:nvSpPr>
        <p:spPr bwMode="auto">
          <a:xfrm rot="9827424">
            <a:off x="2257425" y="2932113"/>
            <a:ext cx="536575" cy="111125"/>
          </a:xfrm>
          <a:prstGeom prst="rightArrow">
            <a:avLst>
              <a:gd name="adj1" fmla="val 50000"/>
              <a:gd name="adj2" fmla="val 50007"/>
            </a:avLst>
          </a:prstGeom>
          <a:solidFill>
            <a:schemeClr val="bg1"/>
          </a:solidFill>
          <a:ln w="25400" algn="ctr">
            <a:solidFill>
              <a:srgbClr val="800000"/>
            </a:solidFill>
            <a:miter lim="800000"/>
          </a:ln>
        </p:spPr>
        <p:txBody>
          <a:bodyPr rot="10800000" anchor="ctr"/>
          <a:lstStyle/>
          <a:p>
            <a:pPr algn="ctr"/>
            <a:endParaRPr lang="zh-CN" altLang="en-US" sz="1800">
              <a:solidFill>
                <a:srgbClr val="009999"/>
              </a:solidFill>
              <a:latin typeface="Arial" pitchFamily="34" charset="0"/>
            </a:endParaRPr>
          </a:p>
        </p:txBody>
      </p:sp>
      <p:sp>
        <p:nvSpPr>
          <p:cNvPr id="67" name="右箭头 66"/>
          <p:cNvSpPr>
            <a:spLocks noChangeArrowheads="1"/>
          </p:cNvSpPr>
          <p:nvPr/>
        </p:nvSpPr>
        <p:spPr bwMode="auto">
          <a:xfrm rot="10509241">
            <a:off x="1752600" y="2409825"/>
            <a:ext cx="534988" cy="112713"/>
          </a:xfrm>
          <a:prstGeom prst="rightArrow">
            <a:avLst>
              <a:gd name="adj1" fmla="val 50000"/>
              <a:gd name="adj2" fmla="val 49992"/>
            </a:avLst>
          </a:prstGeom>
          <a:solidFill>
            <a:schemeClr val="bg1"/>
          </a:solidFill>
          <a:ln w="25400" algn="ctr">
            <a:solidFill>
              <a:srgbClr val="800000"/>
            </a:solidFill>
            <a:miter lim="800000"/>
          </a:ln>
        </p:spPr>
        <p:txBody>
          <a:bodyPr rot="10800000" anchor="ctr"/>
          <a:lstStyle/>
          <a:p>
            <a:pPr algn="ctr"/>
            <a:endParaRPr lang="zh-CN" altLang="en-US" sz="1800">
              <a:solidFill>
                <a:srgbClr val="009999"/>
              </a:solidFill>
              <a:latin typeface="Arial" pitchFamily="34" charset="0"/>
            </a:endParaRPr>
          </a:p>
        </p:txBody>
      </p:sp>
      <p:sp>
        <p:nvSpPr>
          <p:cNvPr id="68" name="右箭头 67"/>
          <p:cNvSpPr>
            <a:spLocks noChangeArrowheads="1"/>
          </p:cNvSpPr>
          <p:nvPr/>
        </p:nvSpPr>
        <p:spPr bwMode="auto">
          <a:xfrm rot="12799149">
            <a:off x="1301750" y="2897188"/>
            <a:ext cx="534988" cy="112712"/>
          </a:xfrm>
          <a:prstGeom prst="rightArrow">
            <a:avLst>
              <a:gd name="adj1" fmla="val 50000"/>
              <a:gd name="adj2" fmla="val 49992"/>
            </a:avLst>
          </a:prstGeom>
          <a:solidFill>
            <a:schemeClr val="bg1"/>
          </a:solidFill>
          <a:ln w="25400" algn="ctr">
            <a:solidFill>
              <a:srgbClr val="800000"/>
            </a:solidFill>
            <a:miter lim="800000"/>
          </a:ln>
        </p:spPr>
        <p:txBody>
          <a:bodyPr rot="10800000" anchor="ctr"/>
          <a:lstStyle/>
          <a:p>
            <a:pPr algn="ctr"/>
            <a:endParaRPr lang="zh-CN" altLang="en-US" sz="1800">
              <a:solidFill>
                <a:srgbClr val="009999"/>
              </a:solidFill>
              <a:latin typeface="Arial" pitchFamily="34" charset="0"/>
            </a:endParaRPr>
          </a:p>
        </p:txBody>
      </p:sp>
      <p:sp>
        <p:nvSpPr>
          <p:cNvPr id="69" name="右箭头 68"/>
          <p:cNvSpPr>
            <a:spLocks noChangeArrowheads="1"/>
          </p:cNvSpPr>
          <p:nvPr/>
        </p:nvSpPr>
        <p:spPr bwMode="auto">
          <a:xfrm rot="10800000">
            <a:off x="3181350" y="3575050"/>
            <a:ext cx="534988" cy="112713"/>
          </a:xfrm>
          <a:prstGeom prst="rightArrow">
            <a:avLst>
              <a:gd name="adj1" fmla="val 50000"/>
              <a:gd name="adj2" fmla="val 49992"/>
            </a:avLst>
          </a:prstGeom>
          <a:solidFill>
            <a:schemeClr val="bg1"/>
          </a:solidFill>
          <a:ln w="25400" algn="ctr">
            <a:solidFill>
              <a:srgbClr val="800000"/>
            </a:solidFill>
            <a:miter lim="800000"/>
          </a:ln>
        </p:spPr>
        <p:txBody>
          <a:bodyPr rot="10800000" anchor="ctr"/>
          <a:lstStyle/>
          <a:p>
            <a:pPr algn="ctr"/>
            <a:endParaRPr lang="zh-CN" altLang="en-US" sz="1800">
              <a:solidFill>
                <a:srgbClr val="009999"/>
              </a:solidFill>
              <a:latin typeface="Arial" pitchFamily="34" charset="0"/>
            </a:endParaRPr>
          </a:p>
        </p:txBody>
      </p:sp>
      <p:pic>
        <p:nvPicPr>
          <p:cNvPr id="70" name="Picture 2" descr="C:\Users\Think\Desktop\picasion.com_b2431c7a0a32499058a9b4cc250cdb7f0099.gif"/>
          <p:cNvPicPr>
            <a:picLocks noChangeAspect="1" noChangeArrowheads="1" noCrop="1"/>
          </p:cNvPicPr>
          <p:nvPr/>
        </p:nvPicPr>
        <p:blipFill>
          <a:blip r:embed="rId9" cstate="print"/>
          <a:srcRect/>
          <a:stretch>
            <a:fillRect/>
          </a:stretch>
        </p:blipFill>
        <p:spPr bwMode="auto">
          <a:xfrm>
            <a:off x="7897813" y="2901950"/>
            <a:ext cx="434975" cy="517525"/>
          </a:xfrm>
          <a:prstGeom prst="rect">
            <a:avLst/>
          </a:prstGeom>
          <a:noFill/>
          <a:ln w="9525">
            <a:noFill/>
            <a:miter lim="800000"/>
            <a:headEnd/>
            <a:tailEnd/>
          </a:ln>
        </p:spPr>
      </p:pic>
      <p:pic>
        <p:nvPicPr>
          <p:cNvPr id="71" name="Picture 2" descr="C:\Users\Think\Desktop\picasion.com_b2431c7a0a32499058a9b4cc250cdb7f0099.gif"/>
          <p:cNvPicPr>
            <a:picLocks noChangeAspect="1" noChangeArrowheads="1" noCrop="1"/>
          </p:cNvPicPr>
          <p:nvPr/>
        </p:nvPicPr>
        <p:blipFill>
          <a:blip r:embed="rId9" cstate="print"/>
          <a:srcRect/>
          <a:stretch>
            <a:fillRect/>
          </a:stretch>
        </p:blipFill>
        <p:spPr bwMode="auto">
          <a:xfrm>
            <a:off x="6324600" y="1576388"/>
            <a:ext cx="434975" cy="517525"/>
          </a:xfrm>
          <a:prstGeom prst="rect">
            <a:avLst/>
          </a:prstGeom>
          <a:noFill/>
          <a:ln w="9525">
            <a:noFill/>
            <a:miter lim="800000"/>
            <a:headEnd/>
            <a:tailEnd/>
          </a:ln>
        </p:spPr>
      </p:pic>
      <p:pic>
        <p:nvPicPr>
          <p:cNvPr id="72" name="Picture 2" descr="C:\Users\Think\Desktop\picasion.com_b2431c7a0a32499058a9b4cc250cdb7f0099.gif"/>
          <p:cNvPicPr>
            <a:picLocks noChangeAspect="1" noChangeArrowheads="1" noCrop="1"/>
          </p:cNvPicPr>
          <p:nvPr/>
        </p:nvPicPr>
        <p:blipFill>
          <a:blip r:embed="rId9" cstate="print"/>
          <a:srcRect/>
          <a:stretch>
            <a:fillRect/>
          </a:stretch>
        </p:blipFill>
        <p:spPr bwMode="auto">
          <a:xfrm>
            <a:off x="4875213" y="3314700"/>
            <a:ext cx="434975" cy="519113"/>
          </a:xfrm>
          <a:prstGeom prst="rect">
            <a:avLst/>
          </a:prstGeom>
          <a:noFill/>
          <a:ln w="9525">
            <a:noFill/>
            <a:miter lim="800000"/>
            <a:headEnd/>
            <a:tailEnd/>
          </a:ln>
        </p:spPr>
      </p:pic>
      <p:pic>
        <p:nvPicPr>
          <p:cNvPr id="73" name="Picture 2" descr="C:\Users\Think\Desktop\picasion.com_b2431c7a0a32499058a9b4cc250cdb7f0099.gif"/>
          <p:cNvPicPr>
            <a:picLocks noChangeAspect="1" noChangeArrowheads="1" noCrop="1"/>
          </p:cNvPicPr>
          <p:nvPr/>
        </p:nvPicPr>
        <p:blipFill>
          <a:blip r:embed="rId9" cstate="print"/>
          <a:srcRect/>
          <a:stretch>
            <a:fillRect/>
          </a:stretch>
        </p:blipFill>
        <p:spPr bwMode="auto">
          <a:xfrm>
            <a:off x="2889250" y="3487738"/>
            <a:ext cx="434975" cy="519112"/>
          </a:xfrm>
          <a:prstGeom prst="rect">
            <a:avLst/>
          </a:prstGeom>
          <a:noFill/>
          <a:ln w="9525">
            <a:noFill/>
            <a:miter lim="800000"/>
            <a:headEnd/>
            <a:tailEnd/>
          </a:ln>
        </p:spPr>
      </p:pic>
      <p:pic>
        <p:nvPicPr>
          <p:cNvPr id="74" name="Picture 2" descr="C:\Users\Think\Desktop\picasion.com_b2431c7a0a32499058a9b4cc250cdb7f0099.gif"/>
          <p:cNvPicPr>
            <a:picLocks noChangeAspect="1" noChangeArrowheads="1" noCrop="1"/>
          </p:cNvPicPr>
          <p:nvPr/>
        </p:nvPicPr>
        <p:blipFill>
          <a:blip r:embed="rId9" cstate="print"/>
          <a:srcRect/>
          <a:stretch>
            <a:fillRect/>
          </a:stretch>
        </p:blipFill>
        <p:spPr bwMode="auto">
          <a:xfrm>
            <a:off x="2090738" y="3108325"/>
            <a:ext cx="434975" cy="519113"/>
          </a:xfrm>
          <a:prstGeom prst="rect">
            <a:avLst/>
          </a:prstGeom>
          <a:noFill/>
          <a:ln w="9525">
            <a:noFill/>
            <a:miter lim="800000"/>
            <a:headEnd/>
            <a:tailEnd/>
          </a:ln>
        </p:spPr>
      </p:pic>
      <p:pic>
        <p:nvPicPr>
          <p:cNvPr id="75" name="Picture 2" descr="C:\Users\Think\Desktop\picasion.com_b2431c7a0a32499058a9b4cc250cdb7f0099.gif"/>
          <p:cNvPicPr>
            <a:picLocks noChangeAspect="1" noChangeArrowheads="1" noCrop="1"/>
          </p:cNvPicPr>
          <p:nvPr/>
        </p:nvPicPr>
        <p:blipFill>
          <a:blip r:embed="rId9" cstate="print"/>
          <a:srcRect/>
          <a:stretch>
            <a:fillRect/>
          </a:stretch>
        </p:blipFill>
        <p:spPr bwMode="auto">
          <a:xfrm>
            <a:off x="1327150" y="1892300"/>
            <a:ext cx="434975" cy="517525"/>
          </a:xfrm>
          <a:prstGeom prst="rect">
            <a:avLst/>
          </a:prstGeom>
          <a:noFill/>
          <a:ln w="9525">
            <a:noFill/>
            <a:miter lim="800000"/>
            <a:headEnd/>
            <a:tailEnd/>
          </a:ln>
        </p:spPr>
      </p:pic>
      <p:pic>
        <p:nvPicPr>
          <p:cNvPr id="76" name="Picture 2" descr="C:\Users\Think\Desktop\picasion.com_b2431c7a0a32499058a9b4cc250cdb7f0099.gif"/>
          <p:cNvPicPr>
            <a:picLocks noChangeAspect="1" noChangeArrowheads="1" noCrop="1"/>
          </p:cNvPicPr>
          <p:nvPr/>
        </p:nvPicPr>
        <p:blipFill>
          <a:blip r:embed="rId10" cstate="print"/>
          <a:srcRect/>
          <a:stretch>
            <a:fillRect/>
          </a:stretch>
        </p:blipFill>
        <p:spPr bwMode="auto">
          <a:xfrm>
            <a:off x="3502025" y="2089150"/>
            <a:ext cx="436563" cy="517525"/>
          </a:xfrm>
          <a:prstGeom prst="rect">
            <a:avLst/>
          </a:prstGeom>
          <a:noFill/>
          <a:ln w="9525">
            <a:noFill/>
            <a:miter lim="800000"/>
            <a:headEnd/>
            <a:tailEnd/>
          </a:ln>
        </p:spPr>
      </p:pic>
      <p:pic>
        <p:nvPicPr>
          <p:cNvPr id="77" name="Picture 2" descr="C:\Users\Think\Desktop\picasion.com_b2431c7a0a32499058a9b4cc250cdb7f0099.gif"/>
          <p:cNvPicPr>
            <a:picLocks noChangeAspect="1" noChangeArrowheads="1" noCrop="1"/>
          </p:cNvPicPr>
          <p:nvPr/>
        </p:nvPicPr>
        <p:blipFill>
          <a:blip r:embed="rId10" cstate="print"/>
          <a:srcRect/>
          <a:stretch>
            <a:fillRect/>
          </a:stretch>
        </p:blipFill>
        <p:spPr bwMode="auto">
          <a:xfrm>
            <a:off x="4716463" y="2205038"/>
            <a:ext cx="436562" cy="517525"/>
          </a:xfrm>
          <a:prstGeom prst="rect">
            <a:avLst/>
          </a:prstGeom>
          <a:noFill/>
          <a:ln w="9525">
            <a:noFill/>
            <a:miter lim="800000"/>
            <a:headEnd/>
            <a:tailEnd/>
          </a:ln>
        </p:spPr>
      </p:pic>
      <p:pic>
        <p:nvPicPr>
          <p:cNvPr id="78" name="Picture 2" descr="C:\Users\Think\Desktop\picasion.com_b2431c7a0a32499058a9b4cc250cdb7f0099.gif"/>
          <p:cNvPicPr>
            <a:picLocks noChangeAspect="1" noChangeArrowheads="1" noCrop="1"/>
          </p:cNvPicPr>
          <p:nvPr/>
        </p:nvPicPr>
        <p:blipFill>
          <a:blip r:embed="rId9" cstate="print"/>
          <a:srcRect/>
          <a:stretch>
            <a:fillRect/>
          </a:stretch>
        </p:blipFill>
        <p:spPr bwMode="auto">
          <a:xfrm>
            <a:off x="3295650" y="1528763"/>
            <a:ext cx="434975" cy="517525"/>
          </a:xfrm>
          <a:prstGeom prst="rect">
            <a:avLst/>
          </a:prstGeom>
          <a:noFill/>
          <a:ln w="9525">
            <a:noFill/>
            <a:miter lim="800000"/>
            <a:headEnd/>
            <a:tailEnd/>
          </a:ln>
        </p:spPr>
      </p:pic>
      <p:pic>
        <p:nvPicPr>
          <p:cNvPr id="79" name="Picture 2" descr="C:\Users\Think\Desktop\picasion.com_b2431c7a0a32499058a9b4cc250cdb7f0099.gif"/>
          <p:cNvPicPr>
            <a:picLocks noChangeAspect="1" noChangeArrowheads="1" noCrop="1"/>
          </p:cNvPicPr>
          <p:nvPr/>
        </p:nvPicPr>
        <p:blipFill>
          <a:blip r:embed="rId9" cstate="print"/>
          <a:srcRect/>
          <a:stretch>
            <a:fillRect/>
          </a:stretch>
        </p:blipFill>
        <p:spPr bwMode="auto">
          <a:xfrm>
            <a:off x="6132513" y="3241675"/>
            <a:ext cx="434975" cy="517525"/>
          </a:xfrm>
          <a:prstGeom prst="rect">
            <a:avLst/>
          </a:prstGeom>
          <a:noFill/>
          <a:ln w="9525">
            <a:noFill/>
            <a:miter lim="800000"/>
            <a:headEnd/>
            <a:tailEnd/>
          </a:ln>
        </p:spPr>
      </p:pic>
      <p:pic>
        <p:nvPicPr>
          <p:cNvPr id="80" name="Picture 2" descr="C:\Users\Think\Desktop\picasion.com_b2431c7a0a32499058a9b4cc250cdb7f0099.gif"/>
          <p:cNvPicPr>
            <a:picLocks noChangeAspect="1" noChangeArrowheads="1" noCrop="1"/>
          </p:cNvPicPr>
          <p:nvPr/>
        </p:nvPicPr>
        <p:blipFill>
          <a:blip r:embed="rId10" cstate="print"/>
          <a:srcRect/>
          <a:stretch>
            <a:fillRect/>
          </a:stretch>
        </p:blipFill>
        <p:spPr bwMode="auto">
          <a:xfrm>
            <a:off x="4818063" y="1851025"/>
            <a:ext cx="436562" cy="519113"/>
          </a:xfrm>
          <a:prstGeom prst="rect">
            <a:avLst/>
          </a:prstGeom>
          <a:noFill/>
          <a:ln w="9525">
            <a:noFill/>
            <a:miter lim="800000"/>
            <a:headEnd/>
            <a:tailEnd/>
          </a:ln>
        </p:spPr>
      </p:pic>
      <p:pic>
        <p:nvPicPr>
          <p:cNvPr id="81" name="Picture 2" descr="C:\Users\Think\Desktop\picasion.com_b2431c7a0a32499058a9b4cc250cdb7f0099.gif"/>
          <p:cNvPicPr>
            <a:picLocks noChangeAspect="1" noChangeArrowheads="1" noCrop="1"/>
          </p:cNvPicPr>
          <p:nvPr/>
        </p:nvPicPr>
        <p:blipFill>
          <a:blip r:embed="rId9" cstate="print"/>
          <a:srcRect/>
          <a:stretch>
            <a:fillRect/>
          </a:stretch>
        </p:blipFill>
        <p:spPr bwMode="auto">
          <a:xfrm>
            <a:off x="1797050" y="2320925"/>
            <a:ext cx="434975" cy="517525"/>
          </a:xfrm>
          <a:prstGeom prst="rect">
            <a:avLst/>
          </a:prstGeom>
          <a:noFill/>
          <a:ln w="9525">
            <a:noFill/>
            <a:miter lim="800000"/>
            <a:headEnd/>
            <a:tailEnd/>
          </a:ln>
        </p:spPr>
      </p:pic>
      <p:grpSp>
        <p:nvGrpSpPr>
          <p:cNvPr id="82" name="Group 99"/>
          <p:cNvGrpSpPr/>
          <p:nvPr/>
        </p:nvGrpSpPr>
        <p:grpSpPr bwMode="auto">
          <a:xfrm>
            <a:off x="827088" y="4643438"/>
            <a:ext cx="1673225" cy="1936468"/>
            <a:chOff x="340" y="2986"/>
            <a:chExt cx="1054" cy="1160"/>
          </a:xfrm>
        </p:grpSpPr>
        <p:sp>
          <p:nvSpPr>
            <p:cNvPr id="83" name="TextBox 88"/>
            <p:cNvSpPr txBox="1">
              <a:spLocks noChangeArrowheads="1"/>
            </p:cNvSpPr>
            <p:nvPr/>
          </p:nvSpPr>
          <p:spPr bwMode="auto">
            <a:xfrm>
              <a:off x="340" y="2986"/>
              <a:ext cx="1054" cy="1160"/>
            </a:xfrm>
            <a:prstGeom prst="rect">
              <a:avLst/>
            </a:prstGeom>
            <a:solidFill>
              <a:srgbClr val="66FFFF"/>
            </a:solidFill>
            <a:ln w="9525">
              <a:noFill/>
              <a:miter lim="800000"/>
            </a:ln>
            <a:effectLst>
              <a:outerShdw dist="107763" dir="13500000" algn="ctr" rotWithShape="0">
                <a:srgbClr val="808080">
                  <a:alpha val="50000"/>
                </a:srgbClr>
              </a:outerShdw>
            </a:effectLst>
          </p:spPr>
          <p:txBody>
            <a:bodyPr>
              <a:spAutoFit/>
            </a:bodyPr>
            <a:lstStyle/>
            <a:p>
              <a:pPr>
                <a:buFont typeface="Arial" pitchFamily="34" charset="0"/>
                <a:buNone/>
                <a:defRPr/>
              </a:pPr>
              <a:endParaRPr lang="zh-CN" altLang="en-US" sz="2800" b="0" dirty="0">
                <a:solidFill>
                  <a:srgbClr val="FF0000"/>
                </a:solidFill>
                <a:latin typeface="华文行楷" pitchFamily="2" charset="-122"/>
                <a:ea typeface="华文行楷" pitchFamily="2" charset="-122"/>
                <a:cs typeface="Times New Roman" pitchFamily="18" charset="0"/>
              </a:endParaRPr>
            </a:p>
            <a:p>
              <a:pPr>
                <a:lnSpc>
                  <a:spcPct val="90000"/>
                </a:lnSpc>
                <a:buFont typeface="Arial" pitchFamily="34" charset="0"/>
                <a:buChar char="•"/>
                <a:defRPr/>
              </a:pPr>
              <a:endParaRPr lang="en-US" altLang="zh-CN" b="0" dirty="0">
                <a:solidFill>
                  <a:srgbClr val="FF0000"/>
                </a:solidFill>
                <a:latin typeface="华文行楷" pitchFamily="2" charset="-122"/>
                <a:ea typeface="华文行楷" pitchFamily="2" charset="-122"/>
                <a:cs typeface="Times New Roman" pitchFamily="18" charset="0"/>
              </a:endParaRPr>
            </a:p>
            <a:p>
              <a:pPr>
                <a:lnSpc>
                  <a:spcPct val="90000"/>
                </a:lnSpc>
                <a:spcBef>
                  <a:spcPts val="0"/>
                </a:spcBef>
                <a:buFont typeface="Arial" pitchFamily="34" charset="0"/>
                <a:buChar char="•"/>
                <a:defRPr/>
              </a:pPr>
              <a:r>
                <a:rPr lang="zh-CN" altLang="en-US" sz="2400" b="0" dirty="0">
                  <a:solidFill>
                    <a:srgbClr val="FF0000"/>
                  </a:solidFill>
                  <a:latin typeface="华文行楷" pitchFamily="2" charset="-122"/>
                  <a:ea typeface="华文行楷" pitchFamily="2" charset="-122"/>
                  <a:cs typeface="Times New Roman" pitchFamily="18" charset="0"/>
                </a:rPr>
                <a:t>土壤温湿</a:t>
              </a:r>
              <a:endParaRPr lang="en-US" altLang="zh-CN" sz="2400" b="0" dirty="0">
                <a:solidFill>
                  <a:srgbClr val="FF0000"/>
                </a:solidFill>
                <a:latin typeface="华文行楷" pitchFamily="2" charset="-122"/>
                <a:ea typeface="华文行楷" pitchFamily="2" charset="-122"/>
                <a:cs typeface="Times New Roman" pitchFamily="18" charset="0"/>
              </a:endParaRPr>
            </a:p>
            <a:p>
              <a:pPr>
                <a:lnSpc>
                  <a:spcPct val="90000"/>
                </a:lnSpc>
                <a:spcBef>
                  <a:spcPts val="0"/>
                </a:spcBef>
                <a:buFont typeface="Arial" pitchFamily="34" charset="0"/>
                <a:buChar char="•"/>
                <a:defRPr/>
              </a:pPr>
              <a:r>
                <a:rPr lang="zh-CN" altLang="en-US" sz="2400" b="0" dirty="0">
                  <a:solidFill>
                    <a:srgbClr val="FF0000"/>
                  </a:solidFill>
                  <a:latin typeface="华文行楷" pitchFamily="2" charset="-122"/>
                  <a:ea typeface="华文行楷" pitchFamily="2" charset="-122"/>
                  <a:cs typeface="Times New Roman" pitchFamily="18" charset="0"/>
                </a:rPr>
                <a:t>土壤养分</a:t>
              </a:r>
              <a:endParaRPr lang="en-US" altLang="zh-CN" sz="2400" b="0" dirty="0">
                <a:solidFill>
                  <a:srgbClr val="FF0000"/>
                </a:solidFill>
                <a:latin typeface="华文行楷" pitchFamily="2" charset="-122"/>
                <a:ea typeface="华文行楷" pitchFamily="2" charset="-122"/>
                <a:cs typeface="Times New Roman" pitchFamily="18" charset="0"/>
              </a:endParaRPr>
            </a:p>
            <a:p>
              <a:pPr>
                <a:lnSpc>
                  <a:spcPct val="90000"/>
                </a:lnSpc>
                <a:spcBef>
                  <a:spcPts val="0"/>
                </a:spcBef>
                <a:buFont typeface="Arial" pitchFamily="34" charset="0"/>
                <a:buChar char="•"/>
                <a:defRPr/>
              </a:pPr>
              <a:r>
                <a:rPr lang="zh-CN" altLang="en-US" sz="2400" b="0" dirty="0">
                  <a:solidFill>
                    <a:srgbClr val="FF0000"/>
                  </a:solidFill>
                  <a:latin typeface="华文行楷" pitchFamily="2" charset="-122"/>
                  <a:ea typeface="华文行楷" pitchFamily="2" charset="-122"/>
                  <a:cs typeface="Times New Roman" pitchFamily="18" charset="0"/>
                </a:rPr>
                <a:t>害虫分布</a:t>
              </a:r>
              <a:endParaRPr lang="zh-CN" altLang="en-US" sz="2400" b="0" dirty="0">
                <a:solidFill>
                  <a:srgbClr val="FF0000"/>
                </a:solidFill>
                <a:latin typeface="华文行楷" pitchFamily="2" charset="-122"/>
                <a:ea typeface="华文行楷" pitchFamily="2" charset="-122"/>
                <a:cs typeface="Times New Roman" pitchFamily="18" charset="0"/>
              </a:endParaRPr>
            </a:p>
          </p:txBody>
        </p:sp>
        <p:grpSp>
          <p:nvGrpSpPr>
            <p:cNvPr id="84" name="组合 22"/>
            <p:cNvGrpSpPr/>
            <p:nvPr/>
          </p:nvGrpSpPr>
          <p:grpSpPr bwMode="auto">
            <a:xfrm>
              <a:off x="393" y="3061"/>
              <a:ext cx="787" cy="531"/>
              <a:chOff x="1740604" y="864831"/>
              <a:chExt cx="1323650" cy="1021311"/>
            </a:xfrm>
          </p:grpSpPr>
          <p:pic>
            <p:nvPicPr>
              <p:cNvPr id="85" name="椭圆 23"/>
              <p:cNvPicPr>
                <a:picLocks noChangeArrowheads="1"/>
              </p:cNvPicPr>
              <p:nvPr/>
            </p:nvPicPr>
            <p:blipFill>
              <a:blip r:embed="rId11" cstate="print"/>
              <a:srcRect/>
              <a:stretch>
                <a:fillRect/>
              </a:stretch>
            </p:blipFill>
            <p:spPr bwMode="auto">
              <a:xfrm>
                <a:off x="1986160" y="864831"/>
                <a:ext cx="1078094" cy="1021311"/>
              </a:xfrm>
              <a:prstGeom prst="rect">
                <a:avLst/>
              </a:prstGeom>
              <a:noFill/>
              <a:effectLst>
                <a:outerShdw dist="107763" dir="13500000" algn="ctr" rotWithShape="0">
                  <a:srgbClr val="808080">
                    <a:alpha val="50000"/>
                  </a:srgbClr>
                </a:outerShdw>
              </a:effectLst>
            </p:spPr>
          </p:pic>
          <p:pic>
            <p:nvPicPr>
              <p:cNvPr id="86" name="图片 24" descr="感.png"/>
              <p:cNvPicPr>
                <a:picLocks noChangeAspect="1" noChangeArrowheads="1"/>
              </p:cNvPicPr>
              <p:nvPr/>
            </p:nvPicPr>
            <p:blipFill>
              <a:blip r:embed="rId12" cstate="print"/>
              <a:srcRect/>
              <a:stretch>
                <a:fillRect/>
              </a:stretch>
            </p:blipFill>
            <p:spPr bwMode="auto">
              <a:xfrm>
                <a:off x="2233399" y="950856"/>
                <a:ext cx="795535" cy="792522"/>
              </a:xfrm>
              <a:prstGeom prst="rect">
                <a:avLst/>
              </a:prstGeom>
              <a:noFill/>
              <a:effectLst>
                <a:outerShdw dist="107763" dir="13500000" algn="ctr" rotWithShape="0">
                  <a:srgbClr val="808080">
                    <a:alpha val="50000"/>
                  </a:srgbClr>
                </a:outerShdw>
              </a:effectLst>
            </p:spPr>
          </p:pic>
          <p:pic>
            <p:nvPicPr>
              <p:cNvPr id="87" name="TextBox 10"/>
              <p:cNvPicPr>
                <a:picLocks noChangeArrowheads="1"/>
              </p:cNvPicPr>
              <p:nvPr/>
            </p:nvPicPr>
            <p:blipFill>
              <a:blip r:embed="rId13" cstate="print"/>
              <a:srcRect/>
              <a:stretch>
                <a:fillRect/>
              </a:stretch>
            </p:blipFill>
            <p:spPr bwMode="auto">
              <a:xfrm>
                <a:off x="1740604" y="864831"/>
                <a:ext cx="1071366" cy="808995"/>
              </a:xfrm>
              <a:prstGeom prst="rect">
                <a:avLst/>
              </a:prstGeom>
              <a:noFill/>
              <a:effectLst>
                <a:outerShdw dist="107763" dir="13500000" algn="ctr" rotWithShape="0">
                  <a:srgbClr val="808080">
                    <a:alpha val="50000"/>
                  </a:srgbClr>
                </a:outerShdw>
              </a:effectLst>
            </p:spPr>
          </p:pic>
        </p:grpSp>
      </p:grpSp>
      <p:grpSp>
        <p:nvGrpSpPr>
          <p:cNvPr id="88" name="Group 104"/>
          <p:cNvGrpSpPr/>
          <p:nvPr/>
        </p:nvGrpSpPr>
        <p:grpSpPr bwMode="auto">
          <a:xfrm>
            <a:off x="2698750" y="4643439"/>
            <a:ext cx="1730375" cy="1951038"/>
            <a:chOff x="1656" y="2971"/>
            <a:chExt cx="1090" cy="1229"/>
          </a:xfrm>
        </p:grpSpPr>
        <p:sp>
          <p:nvSpPr>
            <p:cNvPr id="89" name="TextBox 88"/>
            <p:cNvSpPr txBox="1">
              <a:spLocks noChangeArrowheads="1"/>
            </p:cNvSpPr>
            <p:nvPr/>
          </p:nvSpPr>
          <p:spPr bwMode="auto">
            <a:xfrm>
              <a:off x="1656" y="2971"/>
              <a:ext cx="1090" cy="1229"/>
            </a:xfrm>
            <a:prstGeom prst="rect">
              <a:avLst/>
            </a:prstGeom>
            <a:solidFill>
              <a:srgbClr val="66FFFF"/>
            </a:solidFill>
            <a:ln w="9525">
              <a:noFill/>
              <a:miter lim="800000"/>
            </a:ln>
            <a:effectLst>
              <a:outerShdw dist="107763" dir="13500000" algn="ctr" rotWithShape="0">
                <a:srgbClr val="808080">
                  <a:alpha val="50000"/>
                </a:srgbClr>
              </a:outerShdw>
            </a:effectLst>
          </p:spPr>
          <p:txBody>
            <a:bodyPr>
              <a:spAutoFit/>
            </a:bodyPr>
            <a:lstStyle/>
            <a:p>
              <a:pPr>
                <a:buFont typeface="Arial" pitchFamily="34" charset="0"/>
                <a:buChar char="•"/>
                <a:defRPr/>
              </a:pPr>
              <a:endParaRPr lang="zh-CN" altLang="en-US" sz="2800" b="0" dirty="0">
                <a:solidFill>
                  <a:srgbClr val="FF0000"/>
                </a:solidFill>
                <a:latin typeface="华文行楷" pitchFamily="2" charset="-122"/>
                <a:ea typeface="华文行楷" pitchFamily="2" charset="-122"/>
                <a:cs typeface="Times New Roman" pitchFamily="18" charset="0"/>
              </a:endParaRPr>
            </a:p>
            <a:p>
              <a:pPr>
                <a:spcBef>
                  <a:spcPts val="0"/>
                </a:spcBef>
                <a:buFont typeface="Arial" pitchFamily="34" charset="0"/>
                <a:buChar char="•"/>
                <a:defRPr/>
              </a:pPr>
              <a:endParaRPr lang="zh-CN" altLang="en-US" sz="2800" b="0" dirty="0">
                <a:solidFill>
                  <a:srgbClr val="FF0000"/>
                </a:solidFill>
                <a:latin typeface="华文行楷" pitchFamily="2" charset="-122"/>
                <a:ea typeface="华文行楷" pitchFamily="2" charset="-122"/>
                <a:cs typeface="Times New Roman" pitchFamily="18" charset="0"/>
              </a:endParaRPr>
            </a:p>
            <a:p>
              <a:pPr>
                <a:lnSpc>
                  <a:spcPct val="90000"/>
                </a:lnSpc>
                <a:spcBef>
                  <a:spcPts val="0"/>
                </a:spcBef>
                <a:buFont typeface="Arial" pitchFamily="34" charset="0"/>
                <a:buChar char="•"/>
                <a:defRPr/>
              </a:pPr>
              <a:r>
                <a:rPr lang="zh-CN" altLang="en-US" sz="2400" b="0" dirty="0">
                  <a:solidFill>
                    <a:srgbClr val="FF0000"/>
                  </a:solidFill>
                  <a:latin typeface="华文行楷" pitchFamily="2" charset="-122"/>
                  <a:ea typeface="华文行楷" pitchFamily="2" charset="-122"/>
                  <a:cs typeface="Times New Roman" pitchFamily="18" charset="0"/>
                </a:rPr>
                <a:t>协同感知</a:t>
              </a:r>
              <a:endParaRPr lang="en-US" altLang="zh-CN" sz="2400" b="0" dirty="0">
                <a:solidFill>
                  <a:srgbClr val="FF0000"/>
                </a:solidFill>
                <a:latin typeface="华文行楷" pitchFamily="2" charset="-122"/>
                <a:ea typeface="华文行楷" pitchFamily="2" charset="-122"/>
                <a:cs typeface="Times New Roman" pitchFamily="18" charset="0"/>
              </a:endParaRPr>
            </a:p>
            <a:p>
              <a:pPr>
                <a:lnSpc>
                  <a:spcPct val="90000"/>
                </a:lnSpc>
                <a:spcBef>
                  <a:spcPts val="0"/>
                </a:spcBef>
                <a:buFont typeface="Arial" pitchFamily="34" charset="0"/>
                <a:buChar char="•"/>
                <a:defRPr/>
              </a:pPr>
              <a:r>
                <a:rPr lang="zh-CN" altLang="en-US" sz="2400" b="0" dirty="0">
                  <a:solidFill>
                    <a:srgbClr val="FF0000"/>
                  </a:solidFill>
                  <a:latin typeface="华文行楷" pitchFamily="2" charset="-122"/>
                  <a:ea typeface="华文行楷" pitchFamily="2" charset="-122"/>
                  <a:cs typeface="Times New Roman" pitchFamily="18" charset="0"/>
                </a:rPr>
                <a:t>感知数据</a:t>
              </a:r>
              <a:endParaRPr lang="zh-CN" altLang="en-US" sz="2400" b="0" dirty="0">
                <a:solidFill>
                  <a:srgbClr val="FF0000"/>
                </a:solidFill>
                <a:latin typeface="华文行楷" pitchFamily="2" charset="-122"/>
                <a:ea typeface="华文行楷" pitchFamily="2" charset="-122"/>
                <a:cs typeface="Times New Roman" pitchFamily="18" charset="0"/>
              </a:endParaRPr>
            </a:p>
            <a:p>
              <a:pPr>
                <a:lnSpc>
                  <a:spcPct val="90000"/>
                </a:lnSpc>
                <a:spcBef>
                  <a:spcPts val="0"/>
                </a:spcBef>
                <a:buFont typeface="Arial" pitchFamily="34" charset="0"/>
                <a:buChar char="•"/>
                <a:defRPr/>
              </a:pPr>
              <a:r>
                <a:rPr lang="zh-CN" altLang="en-US" sz="2400" b="0" dirty="0">
                  <a:solidFill>
                    <a:srgbClr val="FF0000"/>
                  </a:solidFill>
                  <a:latin typeface="华文行楷" pitchFamily="2" charset="-122"/>
                  <a:ea typeface="华文行楷" pitchFamily="2" charset="-122"/>
                  <a:cs typeface="Times New Roman" pitchFamily="18" charset="0"/>
                </a:rPr>
                <a:t>控制命令</a:t>
              </a:r>
              <a:endParaRPr lang="zh-CN" altLang="en-US" sz="2400" b="0" dirty="0">
                <a:solidFill>
                  <a:srgbClr val="FF0000"/>
                </a:solidFill>
                <a:latin typeface="华文行楷" pitchFamily="2" charset="-122"/>
                <a:ea typeface="华文行楷" pitchFamily="2" charset="-122"/>
                <a:cs typeface="Times New Roman" pitchFamily="18" charset="0"/>
              </a:endParaRPr>
            </a:p>
          </p:txBody>
        </p:sp>
        <p:grpSp>
          <p:nvGrpSpPr>
            <p:cNvPr id="90" name="组合 26"/>
            <p:cNvGrpSpPr/>
            <p:nvPr/>
          </p:nvGrpSpPr>
          <p:grpSpPr bwMode="auto">
            <a:xfrm>
              <a:off x="1807" y="3028"/>
              <a:ext cx="685" cy="569"/>
              <a:chOff x="3615443" y="772369"/>
              <a:chExt cx="1393156" cy="1291389"/>
            </a:xfrm>
          </p:grpSpPr>
          <p:pic>
            <p:nvPicPr>
              <p:cNvPr id="91" name="椭圆 27"/>
              <p:cNvPicPr>
                <a:picLocks noChangeArrowheads="1"/>
              </p:cNvPicPr>
              <p:nvPr/>
            </p:nvPicPr>
            <p:blipFill>
              <a:blip r:embed="rId14" cstate="print"/>
              <a:srcRect/>
              <a:stretch>
                <a:fillRect/>
              </a:stretch>
            </p:blipFill>
            <p:spPr bwMode="auto">
              <a:xfrm>
                <a:off x="3706964" y="822299"/>
                <a:ext cx="1301635" cy="1241459"/>
              </a:xfrm>
              <a:prstGeom prst="rect">
                <a:avLst/>
              </a:prstGeom>
              <a:noFill/>
              <a:effectLst>
                <a:outerShdw dist="107763" dir="13500000" algn="ctr" rotWithShape="0">
                  <a:srgbClr val="808080">
                    <a:alpha val="50000"/>
                  </a:srgbClr>
                </a:outerShdw>
              </a:effectLst>
            </p:spPr>
          </p:pic>
          <p:pic>
            <p:nvPicPr>
              <p:cNvPr id="92" name="图片 28" descr="联.png"/>
              <p:cNvPicPr>
                <a:picLocks noChangeAspect="1" noChangeArrowheads="1"/>
              </p:cNvPicPr>
              <p:nvPr/>
            </p:nvPicPr>
            <p:blipFill>
              <a:blip r:embed="rId15" cstate="print"/>
              <a:srcRect/>
              <a:stretch>
                <a:fillRect/>
              </a:stretch>
            </p:blipFill>
            <p:spPr bwMode="auto">
              <a:xfrm>
                <a:off x="4026272" y="1035639"/>
                <a:ext cx="905043" cy="921448"/>
              </a:xfrm>
              <a:prstGeom prst="rect">
                <a:avLst/>
              </a:prstGeom>
              <a:noFill/>
              <a:effectLst>
                <a:outerShdw dist="107763" dir="13500000" algn="ctr" rotWithShape="0">
                  <a:srgbClr val="808080">
                    <a:alpha val="50000"/>
                  </a:srgbClr>
                </a:outerShdw>
              </a:effectLst>
            </p:spPr>
          </p:pic>
          <p:pic>
            <p:nvPicPr>
              <p:cNvPr id="93" name="TextBox 29"/>
              <p:cNvPicPr>
                <a:picLocks noChangeArrowheads="1"/>
              </p:cNvPicPr>
              <p:nvPr/>
            </p:nvPicPr>
            <p:blipFill>
              <a:blip r:embed="rId16" cstate="print"/>
              <a:srcRect/>
              <a:stretch>
                <a:fillRect/>
              </a:stretch>
            </p:blipFill>
            <p:spPr bwMode="auto">
              <a:xfrm>
                <a:off x="3615443" y="772369"/>
                <a:ext cx="1120626" cy="885135"/>
              </a:xfrm>
              <a:prstGeom prst="rect">
                <a:avLst/>
              </a:prstGeom>
              <a:noFill/>
              <a:effectLst>
                <a:outerShdw dist="107763" dir="13500000" algn="ctr" rotWithShape="0">
                  <a:srgbClr val="808080">
                    <a:alpha val="50000"/>
                  </a:srgbClr>
                </a:outerShdw>
              </a:effectLst>
            </p:spPr>
          </p:pic>
        </p:grpSp>
      </p:grpSp>
      <p:grpSp>
        <p:nvGrpSpPr>
          <p:cNvPr id="94" name="Group 123"/>
          <p:cNvGrpSpPr/>
          <p:nvPr/>
        </p:nvGrpSpPr>
        <p:grpSpPr bwMode="auto">
          <a:xfrm>
            <a:off x="4643438" y="4643439"/>
            <a:ext cx="1730375" cy="1951038"/>
            <a:chOff x="3060" y="3022"/>
            <a:chExt cx="1090" cy="1229"/>
          </a:xfrm>
        </p:grpSpPr>
        <p:sp>
          <p:nvSpPr>
            <p:cNvPr id="95" name="TextBox 88"/>
            <p:cNvSpPr txBox="1">
              <a:spLocks noChangeArrowheads="1"/>
            </p:cNvSpPr>
            <p:nvPr/>
          </p:nvSpPr>
          <p:spPr bwMode="auto">
            <a:xfrm>
              <a:off x="3060" y="3022"/>
              <a:ext cx="1090" cy="1229"/>
            </a:xfrm>
            <a:prstGeom prst="rect">
              <a:avLst/>
            </a:prstGeom>
            <a:solidFill>
              <a:srgbClr val="66FFFF"/>
            </a:solidFill>
            <a:ln w="9525">
              <a:noFill/>
              <a:miter lim="800000"/>
            </a:ln>
            <a:effectLst>
              <a:outerShdw dist="107763" dir="13500000" algn="ctr" rotWithShape="0">
                <a:srgbClr val="808080">
                  <a:alpha val="50000"/>
                </a:srgbClr>
              </a:outerShdw>
            </a:effectLst>
          </p:spPr>
          <p:txBody>
            <a:bodyPr>
              <a:spAutoFit/>
            </a:bodyPr>
            <a:lstStyle/>
            <a:p>
              <a:pPr>
                <a:buFont typeface="Arial" pitchFamily="34" charset="0"/>
                <a:buChar char="•"/>
                <a:defRPr/>
              </a:pPr>
              <a:endParaRPr lang="zh-CN" altLang="en-US" sz="2800" b="0" dirty="0">
                <a:solidFill>
                  <a:srgbClr val="FF0000"/>
                </a:solidFill>
                <a:latin typeface="华文行楷" pitchFamily="2" charset="-122"/>
                <a:ea typeface="华文行楷" pitchFamily="2" charset="-122"/>
                <a:cs typeface="Times New Roman" pitchFamily="18" charset="0"/>
              </a:endParaRPr>
            </a:p>
            <a:p>
              <a:pPr>
                <a:spcBef>
                  <a:spcPts val="0"/>
                </a:spcBef>
                <a:buFont typeface="Arial" pitchFamily="34" charset="0"/>
                <a:buChar char="•"/>
                <a:defRPr/>
              </a:pPr>
              <a:endParaRPr lang="zh-CN" altLang="en-US" sz="2800" b="0" dirty="0">
                <a:solidFill>
                  <a:srgbClr val="FF0000"/>
                </a:solidFill>
                <a:latin typeface="华文行楷" pitchFamily="2" charset="-122"/>
                <a:ea typeface="华文行楷" pitchFamily="2" charset="-122"/>
                <a:cs typeface="Times New Roman" pitchFamily="18" charset="0"/>
              </a:endParaRPr>
            </a:p>
            <a:p>
              <a:pPr>
                <a:lnSpc>
                  <a:spcPct val="90000"/>
                </a:lnSpc>
                <a:spcBef>
                  <a:spcPts val="0"/>
                </a:spcBef>
                <a:buFont typeface="Arial" pitchFamily="34" charset="0"/>
                <a:buChar char="•"/>
                <a:defRPr/>
              </a:pPr>
              <a:r>
                <a:rPr lang="zh-CN" altLang="en-US" sz="2400" b="0" dirty="0">
                  <a:solidFill>
                    <a:srgbClr val="FF0000"/>
                  </a:solidFill>
                  <a:latin typeface="华文行楷" pitchFamily="2" charset="-122"/>
                  <a:ea typeface="华文行楷" pitchFamily="2" charset="-122"/>
                  <a:cs typeface="Times New Roman" pitchFamily="18" charset="0"/>
                </a:rPr>
                <a:t>环境认知</a:t>
              </a:r>
              <a:endParaRPr lang="en-US" altLang="zh-CN" sz="2400" b="0" dirty="0">
                <a:solidFill>
                  <a:srgbClr val="FF0000"/>
                </a:solidFill>
                <a:latin typeface="华文行楷" pitchFamily="2" charset="-122"/>
                <a:ea typeface="华文行楷" pitchFamily="2" charset="-122"/>
                <a:cs typeface="Times New Roman" pitchFamily="18" charset="0"/>
              </a:endParaRPr>
            </a:p>
            <a:p>
              <a:pPr>
                <a:lnSpc>
                  <a:spcPct val="90000"/>
                </a:lnSpc>
                <a:spcBef>
                  <a:spcPts val="0"/>
                </a:spcBef>
                <a:buFont typeface="Arial" pitchFamily="34" charset="0"/>
                <a:buChar char="•"/>
                <a:defRPr/>
              </a:pPr>
              <a:r>
                <a:rPr lang="zh-CN" altLang="en-US" sz="2400" b="0" dirty="0">
                  <a:solidFill>
                    <a:srgbClr val="FF0000"/>
                  </a:solidFill>
                  <a:latin typeface="华文行楷" pitchFamily="2" charset="-122"/>
                  <a:ea typeface="华文行楷" pitchFamily="2" charset="-122"/>
                  <a:cs typeface="Times New Roman" pitchFamily="18" charset="0"/>
                </a:rPr>
                <a:t>推理预测</a:t>
              </a:r>
              <a:endParaRPr lang="zh-CN" altLang="en-US" sz="2400" b="0" dirty="0">
                <a:solidFill>
                  <a:srgbClr val="FF0000"/>
                </a:solidFill>
                <a:latin typeface="华文行楷" pitchFamily="2" charset="-122"/>
                <a:ea typeface="华文行楷" pitchFamily="2" charset="-122"/>
                <a:cs typeface="Times New Roman" pitchFamily="18" charset="0"/>
              </a:endParaRPr>
            </a:p>
            <a:p>
              <a:pPr>
                <a:lnSpc>
                  <a:spcPct val="90000"/>
                </a:lnSpc>
                <a:spcBef>
                  <a:spcPts val="0"/>
                </a:spcBef>
                <a:buFont typeface="Arial" pitchFamily="34" charset="0"/>
                <a:buChar char="•"/>
                <a:defRPr/>
              </a:pPr>
              <a:r>
                <a:rPr lang="zh-CN" altLang="en-US" sz="2400" b="0" dirty="0">
                  <a:solidFill>
                    <a:srgbClr val="FF0000"/>
                  </a:solidFill>
                  <a:latin typeface="华文行楷" pitchFamily="2" charset="-122"/>
                  <a:ea typeface="华文行楷" pitchFamily="2" charset="-122"/>
                  <a:cs typeface="Times New Roman" pitchFamily="18" charset="0"/>
                </a:rPr>
                <a:t>控制决策</a:t>
              </a:r>
              <a:endParaRPr lang="zh-CN" altLang="en-US" sz="2400" b="0" dirty="0">
                <a:solidFill>
                  <a:srgbClr val="FF0000"/>
                </a:solidFill>
                <a:latin typeface="华文行楷" pitchFamily="2" charset="-122"/>
                <a:ea typeface="华文行楷" pitchFamily="2" charset="-122"/>
                <a:cs typeface="Times New Roman" pitchFamily="18" charset="0"/>
              </a:endParaRPr>
            </a:p>
          </p:txBody>
        </p:sp>
        <p:grpSp>
          <p:nvGrpSpPr>
            <p:cNvPr id="96" name="组合 34"/>
            <p:cNvGrpSpPr/>
            <p:nvPr/>
          </p:nvGrpSpPr>
          <p:grpSpPr bwMode="auto">
            <a:xfrm>
              <a:off x="3172" y="3067"/>
              <a:ext cx="788" cy="581"/>
              <a:chOff x="4847317" y="876144"/>
              <a:chExt cx="1526597" cy="1248026"/>
            </a:xfrm>
          </p:grpSpPr>
          <p:pic>
            <p:nvPicPr>
              <p:cNvPr id="97" name="椭圆 35"/>
              <p:cNvPicPr>
                <a:picLocks noChangeArrowheads="1"/>
              </p:cNvPicPr>
              <p:nvPr/>
            </p:nvPicPr>
            <p:blipFill>
              <a:blip r:embed="rId17" cstate="print"/>
              <a:srcRect/>
              <a:stretch>
                <a:fillRect/>
              </a:stretch>
            </p:blipFill>
            <p:spPr bwMode="auto">
              <a:xfrm>
                <a:off x="5064295" y="876144"/>
                <a:ext cx="1309619" cy="1248026"/>
              </a:xfrm>
              <a:prstGeom prst="rect">
                <a:avLst/>
              </a:prstGeom>
              <a:noFill/>
              <a:effectLst>
                <a:outerShdw dist="107763" dir="13500000" algn="ctr" rotWithShape="0">
                  <a:srgbClr val="808080">
                    <a:alpha val="50000"/>
                  </a:srgbClr>
                </a:outerShdw>
              </a:effectLst>
            </p:spPr>
          </p:pic>
          <p:pic>
            <p:nvPicPr>
              <p:cNvPr id="98" name="图片 97" descr="知.png"/>
              <p:cNvPicPr>
                <a:picLocks noChangeAspect="1" noChangeArrowheads="1"/>
              </p:cNvPicPr>
              <p:nvPr/>
            </p:nvPicPr>
            <p:blipFill>
              <a:blip r:embed="rId18" cstate="print"/>
              <a:srcRect/>
              <a:stretch>
                <a:fillRect/>
              </a:stretch>
            </p:blipFill>
            <p:spPr bwMode="auto">
              <a:xfrm>
                <a:off x="5509876" y="1110283"/>
                <a:ext cx="811731" cy="925815"/>
              </a:xfrm>
              <a:prstGeom prst="rect">
                <a:avLst/>
              </a:prstGeom>
              <a:noFill/>
              <a:effectLst>
                <a:outerShdw dist="107763" dir="13500000" algn="ctr" rotWithShape="0">
                  <a:srgbClr val="808080">
                    <a:alpha val="50000"/>
                  </a:srgbClr>
                </a:outerShdw>
              </a:effectLst>
            </p:spPr>
          </p:pic>
          <p:pic>
            <p:nvPicPr>
              <p:cNvPr id="99" name="TextBox 37"/>
              <p:cNvPicPr>
                <a:picLocks noChangeArrowheads="1"/>
              </p:cNvPicPr>
              <p:nvPr/>
            </p:nvPicPr>
            <p:blipFill>
              <a:blip r:embed="rId19" cstate="print"/>
              <a:srcRect/>
              <a:stretch>
                <a:fillRect/>
              </a:stretch>
            </p:blipFill>
            <p:spPr bwMode="auto">
              <a:xfrm>
                <a:off x="4847317" y="1056581"/>
                <a:ext cx="1226314" cy="882855"/>
              </a:xfrm>
              <a:prstGeom prst="rect">
                <a:avLst/>
              </a:prstGeom>
              <a:noFill/>
              <a:effectLst>
                <a:outerShdw dist="107763" dir="13500000" algn="ctr" rotWithShape="0">
                  <a:srgbClr val="808080">
                    <a:alpha val="50000"/>
                  </a:srgbClr>
                </a:outerShdw>
              </a:effectLst>
            </p:spPr>
          </p:pic>
        </p:grpSp>
      </p:grpSp>
      <p:grpSp>
        <p:nvGrpSpPr>
          <p:cNvPr id="100" name="Group 124"/>
          <p:cNvGrpSpPr/>
          <p:nvPr/>
        </p:nvGrpSpPr>
        <p:grpSpPr bwMode="auto">
          <a:xfrm>
            <a:off x="6572250" y="4643437"/>
            <a:ext cx="1873250" cy="1951334"/>
            <a:chOff x="4422" y="2976"/>
            <a:chExt cx="1043" cy="1320"/>
          </a:xfrm>
        </p:grpSpPr>
        <p:sp>
          <p:nvSpPr>
            <p:cNvPr id="101" name="TextBox 88"/>
            <p:cNvSpPr txBox="1">
              <a:spLocks noChangeArrowheads="1"/>
            </p:cNvSpPr>
            <p:nvPr/>
          </p:nvSpPr>
          <p:spPr bwMode="auto">
            <a:xfrm>
              <a:off x="4422" y="2976"/>
              <a:ext cx="1043" cy="1320"/>
            </a:xfrm>
            <a:prstGeom prst="rect">
              <a:avLst/>
            </a:prstGeom>
            <a:solidFill>
              <a:srgbClr val="66FFFF"/>
            </a:solidFill>
            <a:ln w="9525">
              <a:noFill/>
              <a:miter lim="800000"/>
            </a:ln>
            <a:effectLst>
              <a:outerShdw dist="107763" dir="13500000" algn="ctr" rotWithShape="0">
                <a:srgbClr val="808080">
                  <a:alpha val="50000"/>
                </a:srgbClr>
              </a:outerShdw>
            </a:effectLst>
          </p:spPr>
          <p:txBody>
            <a:bodyPr>
              <a:spAutoFit/>
            </a:bodyPr>
            <a:lstStyle/>
            <a:p>
              <a:pPr>
                <a:buFont typeface="Arial" pitchFamily="34" charset="0"/>
                <a:buChar char="•"/>
                <a:defRPr/>
              </a:pPr>
              <a:endParaRPr lang="zh-CN" altLang="en-US" sz="2800" b="0" dirty="0">
                <a:solidFill>
                  <a:srgbClr val="FF0000"/>
                </a:solidFill>
                <a:latin typeface="华文行楷" pitchFamily="2" charset="-122"/>
                <a:ea typeface="华文行楷" pitchFamily="2" charset="-122"/>
                <a:cs typeface="Times New Roman" pitchFamily="18" charset="0"/>
              </a:endParaRPr>
            </a:p>
            <a:p>
              <a:pPr>
                <a:spcBef>
                  <a:spcPts val="0"/>
                </a:spcBef>
                <a:buFont typeface="Arial" pitchFamily="34" charset="0"/>
                <a:buChar char="•"/>
                <a:defRPr/>
              </a:pPr>
              <a:endParaRPr lang="zh-CN" altLang="en-US" sz="2800" b="0" dirty="0">
                <a:solidFill>
                  <a:srgbClr val="FF0000"/>
                </a:solidFill>
                <a:latin typeface="华文行楷" pitchFamily="2" charset="-122"/>
                <a:ea typeface="华文行楷" pitchFamily="2" charset="-122"/>
                <a:cs typeface="Times New Roman" pitchFamily="18" charset="0"/>
              </a:endParaRPr>
            </a:p>
            <a:p>
              <a:pPr>
                <a:lnSpc>
                  <a:spcPct val="90000"/>
                </a:lnSpc>
                <a:spcBef>
                  <a:spcPts val="0"/>
                </a:spcBef>
                <a:buFontTx/>
                <a:buChar char="•"/>
                <a:defRPr/>
              </a:pPr>
              <a:r>
                <a:rPr lang="zh-CN" altLang="en-US" sz="2400" b="0" dirty="0">
                  <a:solidFill>
                    <a:srgbClr val="FF0000"/>
                  </a:solidFill>
                  <a:ea typeface="华文行楷" pitchFamily="2" charset="-122"/>
                  <a:cs typeface="Times New Roman" pitchFamily="18" charset="0"/>
                </a:rPr>
                <a:t>控制灌溉</a:t>
              </a:r>
              <a:endParaRPr lang="en-US" altLang="zh-CN" sz="2400" b="0" dirty="0">
                <a:solidFill>
                  <a:srgbClr val="FF0000"/>
                </a:solidFill>
                <a:ea typeface="华文行楷" pitchFamily="2" charset="-122"/>
                <a:cs typeface="Times New Roman" pitchFamily="18" charset="0"/>
              </a:endParaRPr>
            </a:p>
            <a:p>
              <a:pPr>
                <a:lnSpc>
                  <a:spcPct val="90000"/>
                </a:lnSpc>
                <a:spcBef>
                  <a:spcPts val="0"/>
                </a:spcBef>
                <a:buFontTx/>
                <a:buChar char="•"/>
                <a:defRPr/>
              </a:pPr>
              <a:r>
                <a:rPr lang="zh-CN" altLang="en-US" sz="2400" b="0" dirty="0">
                  <a:solidFill>
                    <a:srgbClr val="FF0000"/>
                  </a:solidFill>
                  <a:ea typeface="华文行楷" pitchFamily="2" charset="-122"/>
                  <a:cs typeface="Times New Roman" pitchFamily="18" charset="0"/>
                </a:rPr>
                <a:t>控制施肥</a:t>
              </a:r>
              <a:endParaRPr lang="en-US" altLang="zh-CN" sz="2400" b="0" dirty="0">
                <a:solidFill>
                  <a:srgbClr val="FF0000"/>
                </a:solidFill>
                <a:ea typeface="华文行楷" pitchFamily="2" charset="-122"/>
                <a:cs typeface="Times New Roman" pitchFamily="18" charset="0"/>
              </a:endParaRPr>
            </a:p>
            <a:p>
              <a:pPr>
                <a:lnSpc>
                  <a:spcPct val="90000"/>
                </a:lnSpc>
                <a:spcBef>
                  <a:spcPts val="0"/>
                </a:spcBef>
                <a:buFontTx/>
                <a:buChar char="•"/>
                <a:defRPr/>
              </a:pPr>
              <a:r>
                <a:rPr lang="zh-CN" altLang="en-US" sz="2400" b="0" dirty="0">
                  <a:solidFill>
                    <a:srgbClr val="FF0000"/>
                  </a:solidFill>
                  <a:ea typeface="华文行楷" pitchFamily="2" charset="-122"/>
                  <a:cs typeface="Times New Roman" pitchFamily="18" charset="0"/>
                </a:rPr>
                <a:t>控制杀虫</a:t>
              </a:r>
              <a:endParaRPr lang="zh-CN" altLang="en-US" sz="2400" b="0" dirty="0">
                <a:solidFill>
                  <a:srgbClr val="FF0000"/>
                </a:solidFill>
                <a:ea typeface="华文行楷" pitchFamily="2" charset="-122"/>
                <a:cs typeface="Times New Roman" pitchFamily="18" charset="0"/>
              </a:endParaRPr>
            </a:p>
          </p:txBody>
        </p:sp>
        <p:pic>
          <p:nvPicPr>
            <p:cNvPr id="102" name="组合 24"/>
            <p:cNvPicPr>
              <a:picLocks noChangeArrowheads="1"/>
            </p:cNvPicPr>
            <p:nvPr/>
          </p:nvPicPr>
          <p:blipFill>
            <a:blip r:embed="rId20" cstate="print"/>
            <a:srcRect/>
            <a:stretch>
              <a:fillRect/>
            </a:stretch>
          </p:blipFill>
          <p:spPr bwMode="auto">
            <a:xfrm>
              <a:off x="4572" y="3018"/>
              <a:ext cx="726" cy="591"/>
            </a:xfrm>
            <a:prstGeom prst="rect">
              <a:avLst/>
            </a:prstGeom>
            <a:noFill/>
            <a:effectLst>
              <a:outerShdw dist="107763" dir="13500000" algn="ctr" rotWithShape="0">
                <a:srgbClr val="808080">
                  <a:alpha val="50000"/>
                </a:srgbClr>
              </a:outerShdw>
            </a:effec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indefinite" fill="hold" nodeType="clickEffect">
                                  <p:stCondLst>
                                    <p:cond delay="0"/>
                                  </p:stCondLst>
                                  <p:endCondLst>
                                    <p:cond evt="onNext" delay="0">
                                      <p:tgtEl>
                                        <p:sldTgt/>
                                      </p:tgtEl>
                                    </p:cond>
                                  </p:end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2000"/>
                                        <p:tgtEl>
                                          <p:spTgt spid="38"/>
                                        </p:tgtEl>
                                      </p:cBhvr>
                                    </p:animEffect>
                                  </p:childTnLst>
                                </p:cTn>
                              </p:par>
                              <p:par>
                                <p:cTn id="11" presetID="22" presetClass="entr" presetSubtype="8" repeatCount="indefinite" fill="hold" nodeType="withEffect">
                                  <p:stCondLst>
                                    <p:cond delay="0"/>
                                  </p:stCondLst>
                                  <p:endCondLst>
                                    <p:cond evt="onNext" delay="0">
                                      <p:tgtEl>
                                        <p:sldTgt/>
                                      </p:tgtEl>
                                    </p:cond>
                                  </p:end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2000"/>
                                        <p:tgtEl>
                                          <p:spTgt spid="39"/>
                                        </p:tgtEl>
                                      </p:cBhvr>
                                    </p:animEffect>
                                  </p:childTnLst>
                                </p:cTn>
                              </p:par>
                              <p:par>
                                <p:cTn id="14" presetID="22" presetClass="entr" presetSubtype="8" repeatCount="indefinite" fill="hold" nodeType="withEffect">
                                  <p:stCondLst>
                                    <p:cond delay="0"/>
                                  </p:stCondLst>
                                  <p:endCondLst>
                                    <p:cond evt="onNext" delay="0">
                                      <p:tgtEl>
                                        <p:sldTgt/>
                                      </p:tgtEl>
                                    </p:cond>
                                  </p:end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2000"/>
                                        <p:tgtEl>
                                          <p:spTgt spid="27"/>
                                        </p:tgtEl>
                                      </p:cBhvr>
                                    </p:animEffect>
                                  </p:childTnLst>
                                </p:cTn>
                              </p:par>
                              <p:par>
                                <p:cTn id="17" presetID="22" presetClass="entr" presetSubtype="8" repeatCount="indefinite" fill="hold" nodeType="withEffect">
                                  <p:stCondLst>
                                    <p:cond delay="0"/>
                                  </p:stCondLst>
                                  <p:endCondLst>
                                    <p:cond evt="onNext" delay="0">
                                      <p:tgtEl>
                                        <p:sldTgt/>
                                      </p:tgtEl>
                                    </p:cond>
                                  </p:end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2000"/>
                                        <p:tgtEl>
                                          <p:spTgt spid="32"/>
                                        </p:tgtEl>
                                      </p:cBhvr>
                                    </p:animEffect>
                                  </p:childTnLst>
                                </p:cTn>
                              </p:par>
                              <p:par>
                                <p:cTn id="20" presetID="22" presetClass="entr" presetSubtype="8" repeatCount="indefinite" fill="hold" nodeType="withEffect">
                                  <p:stCondLst>
                                    <p:cond delay="0"/>
                                  </p:stCondLst>
                                  <p:endCondLst>
                                    <p:cond evt="onNext" delay="0">
                                      <p:tgtEl>
                                        <p:sldTgt/>
                                      </p:tgtEl>
                                    </p:cond>
                                  </p:end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2000"/>
                                        <p:tgtEl>
                                          <p:spTgt spid="37"/>
                                        </p:tgtEl>
                                      </p:cBhvr>
                                    </p:animEffect>
                                  </p:childTnLst>
                                </p:cTn>
                              </p:par>
                              <p:par>
                                <p:cTn id="23" presetID="22" presetClass="entr" presetSubtype="8" repeatCount="indefinite" fill="hold" nodeType="withEffect">
                                  <p:stCondLst>
                                    <p:cond delay="0"/>
                                  </p:stCondLst>
                                  <p:endCondLst>
                                    <p:cond evt="onNext" delay="0">
                                      <p:tgtEl>
                                        <p:sldTgt/>
                                      </p:tgtEl>
                                    </p:cond>
                                  </p:end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000"/>
                                        <p:tgtEl>
                                          <p:spTgt spid="33"/>
                                        </p:tgtEl>
                                      </p:cBhvr>
                                    </p:animEffect>
                                  </p:childTnLst>
                                </p:cTn>
                              </p:par>
                              <p:par>
                                <p:cTn id="26" presetID="22" presetClass="entr" presetSubtype="8" repeatCount="indefinite" fill="hold" nodeType="withEffect">
                                  <p:stCondLst>
                                    <p:cond delay="0"/>
                                  </p:stCondLst>
                                  <p:endCondLst>
                                    <p:cond evt="onNext" delay="0">
                                      <p:tgtEl>
                                        <p:sldTgt/>
                                      </p:tgtEl>
                                    </p:cond>
                                  </p:end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2000"/>
                                        <p:tgtEl>
                                          <p:spTgt spid="24"/>
                                        </p:tgtEl>
                                      </p:cBhvr>
                                    </p:animEffect>
                                  </p:childTnLst>
                                </p:cTn>
                              </p:par>
                              <p:par>
                                <p:cTn id="29" presetID="22" presetClass="entr" presetSubtype="8" repeatCount="indefinite" fill="hold" nodeType="withEffect">
                                  <p:stCondLst>
                                    <p:cond delay="0"/>
                                  </p:stCondLst>
                                  <p:endCondLst>
                                    <p:cond evt="onNext" delay="0">
                                      <p:tgtEl>
                                        <p:sldTgt/>
                                      </p:tgtEl>
                                    </p:cond>
                                  </p:end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2000"/>
                                        <p:tgtEl>
                                          <p:spTgt spid="26"/>
                                        </p:tgtEl>
                                      </p:cBhvr>
                                    </p:animEffect>
                                  </p:childTnLst>
                                </p:cTn>
                              </p:par>
                              <p:par>
                                <p:cTn id="32" presetID="22" presetClass="entr" presetSubtype="8" repeatCount="indefinite" fill="hold" nodeType="withEffect">
                                  <p:stCondLst>
                                    <p:cond delay="0"/>
                                  </p:stCondLst>
                                  <p:endCondLst>
                                    <p:cond evt="onNext" delay="0">
                                      <p:tgtEl>
                                        <p:sldTgt/>
                                      </p:tgtEl>
                                    </p:cond>
                                  </p:end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2000"/>
                                        <p:tgtEl>
                                          <p:spTgt spid="22"/>
                                        </p:tgtEl>
                                      </p:cBhvr>
                                    </p:animEffect>
                                  </p:childTnLst>
                                </p:cTn>
                              </p:par>
                              <p:par>
                                <p:cTn id="35" presetID="22" presetClass="entr" presetSubtype="8" repeatCount="indefinite" fill="hold" nodeType="withEffect">
                                  <p:stCondLst>
                                    <p:cond delay="0"/>
                                  </p:stCondLst>
                                  <p:endCondLst>
                                    <p:cond evt="onNext" delay="0">
                                      <p:tgtEl>
                                        <p:sldTgt/>
                                      </p:tgtEl>
                                    </p:cond>
                                  </p:end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2000"/>
                                        <p:tgtEl>
                                          <p:spTgt spid="15"/>
                                        </p:tgtEl>
                                      </p:cBhvr>
                                    </p:animEffect>
                                  </p:childTnLst>
                                </p:cTn>
                              </p:par>
                              <p:par>
                                <p:cTn id="38" presetID="22" presetClass="entr" presetSubtype="8" repeatCount="indefinite" fill="hold" nodeType="withEffect">
                                  <p:stCondLst>
                                    <p:cond delay="0"/>
                                  </p:stCondLst>
                                  <p:endCondLst>
                                    <p:cond evt="onNext" delay="0">
                                      <p:tgtEl>
                                        <p:sldTgt/>
                                      </p:tgtEl>
                                    </p:cond>
                                  </p:end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2000"/>
                                        <p:tgtEl>
                                          <p:spTgt spid="19"/>
                                        </p:tgtEl>
                                      </p:cBhvr>
                                    </p:animEffect>
                                  </p:childTnLst>
                                </p:cTn>
                              </p:par>
                              <p:par>
                                <p:cTn id="41" presetID="22" presetClass="entr" presetSubtype="8" repeatCount="indefinite" fill="hold" nodeType="withEffect">
                                  <p:stCondLst>
                                    <p:cond delay="0"/>
                                  </p:stCondLst>
                                  <p:endCondLst>
                                    <p:cond evt="onNext" delay="0">
                                      <p:tgtEl>
                                        <p:sldTgt/>
                                      </p:tgtEl>
                                    </p:cond>
                                  </p:end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2000"/>
                                        <p:tgtEl>
                                          <p:spTgt spid="20"/>
                                        </p:tgtEl>
                                      </p:cBhvr>
                                    </p:animEffect>
                                  </p:childTnLst>
                                </p:cTn>
                              </p:par>
                              <p:par>
                                <p:cTn id="44" presetID="22" presetClass="entr" presetSubtype="8" repeatCount="indefinite" fill="hold" nodeType="withEffect">
                                  <p:stCondLst>
                                    <p:cond delay="0"/>
                                  </p:stCondLst>
                                  <p:endCondLst>
                                    <p:cond evt="onNext" delay="0">
                                      <p:tgtEl>
                                        <p:sldTgt/>
                                      </p:tgtEl>
                                    </p:cond>
                                  </p:end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2000"/>
                                        <p:tgtEl>
                                          <p:spTgt spid="23"/>
                                        </p:tgtEl>
                                      </p:cBhvr>
                                    </p:animEffect>
                                  </p:childTnLst>
                                </p:cTn>
                              </p:par>
                              <p:par>
                                <p:cTn id="47" presetID="22" presetClass="entr" presetSubtype="8" repeatCount="indefinite" fill="hold" nodeType="withEffect">
                                  <p:stCondLst>
                                    <p:cond delay="0"/>
                                  </p:stCondLst>
                                  <p:endCondLst>
                                    <p:cond evt="onNext" delay="0">
                                      <p:tgtEl>
                                        <p:sldTgt/>
                                      </p:tgtEl>
                                    </p:cond>
                                  </p:end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2000"/>
                                        <p:tgtEl>
                                          <p:spTgt spid="30"/>
                                        </p:tgtEl>
                                      </p:cBhvr>
                                    </p:animEffect>
                                  </p:childTnLst>
                                </p:cTn>
                              </p:par>
                              <p:par>
                                <p:cTn id="50" presetID="22" presetClass="entr" presetSubtype="8" repeatCount="indefinite" fill="hold" nodeType="withEffect">
                                  <p:stCondLst>
                                    <p:cond delay="0"/>
                                  </p:stCondLst>
                                  <p:endCondLst>
                                    <p:cond evt="onNext" delay="0">
                                      <p:tgtEl>
                                        <p:sldTgt/>
                                      </p:tgtEl>
                                    </p:cond>
                                  </p:end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2000"/>
                                        <p:tgtEl>
                                          <p:spTgt spid="34"/>
                                        </p:tgtEl>
                                      </p:cBhvr>
                                    </p:animEffect>
                                  </p:childTnLst>
                                </p:cTn>
                              </p:par>
                              <p:par>
                                <p:cTn id="53" presetID="22" presetClass="entr" presetSubtype="8" repeatCount="indefinite" fill="hold" nodeType="withEffect">
                                  <p:stCondLst>
                                    <p:cond delay="0"/>
                                  </p:stCondLst>
                                  <p:endCondLst>
                                    <p:cond evt="onNext" delay="0">
                                      <p:tgtEl>
                                        <p:sldTgt/>
                                      </p:tgtEl>
                                    </p:cond>
                                  </p:end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par>
                                <p:cTn id="56" presetID="22" presetClass="entr" presetSubtype="8" repeatCount="indefinite" fill="hold" nodeType="withEffect">
                                  <p:stCondLst>
                                    <p:cond delay="0"/>
                                  </p:stCondLst>
                                  <p:endCondLst>
                                    <p:cond evt="onNext" delay="0">
                                      <p:tgtEl>
                                        <p:sldTgt/>
                                      </p:tgtEl>
                                    </p:cond>
                                  </p:endCondLst>
                                  <p:childTnLst>
                                    <p:set>
                                      <p:cBhvr>
                                        <p:cTn id="57" dur="1" fill="hold">
                                          <p:stCondLst>
                                            <p:cond delay="0"/>
                                          </p:stCondLst>
                                        </p:cTn>
                                        <p:tgtEl>
                                          <p:spTgt spid="40"/>
                                        </p:tgtEl>
                                        <p:attrNameLst>
                                          <p:attrName>style.visibility</p:attrName>
                                        </p:attrNameLst>
                                      </p:cBhvr>
                                      <p:to>
                                        <p:strVal val="visible"/>
                                      </p:to>
                                    </p:set>
                                    <p:animEffect transition="in" filter="wipe(left)">
                                      <p:cBhvr>
                                        <p:cTn id="58" dur="2000"/>
                                        <p:tgtEl>
                                          <p:spTgt spid="40"/>
                                        </p:tgtEl>
                                      </p:cBhvr>
                                    </p:animEffect>
                                  </p:childTnLst>
                                </p:cTn>
                              </p:par>
                              <p:par>
                                <p:cTn id="59" presetID="22" presetClass="entr" presetSubtype="8" repeatCount="indefinite" fill="hold" nodeType="withEffect">
                                  <p:stCondLst>
                                    <p:cond delay="0"/>
                                  </p:stCondLst>
                                  <p:endCondLst>
                                    <p:cond evt="onNext" delay="0">
                                      <p:tgtEl>
                                        <p:sldTgt/>
                                      </p:tgtEl>
                                    </p:cond>
                                  </p:end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2000"/>
                                        <p:tgtEl>
                                          <p:spTgt spid="18"/>
                                        </p:tgtEl>
                                      </p:cBhvr>
                                    </p:animEffect>
                                  </p:childTnLst>
                                </p:cTn>
                              </p:par>
                              <p:par>
                                <p:cTn id="62" presetID="22" presetClass="entr" presetSubtype="8" repeatCount="indefinite" fill="hold" nodeType="withEffect">
                                  <p:stCondLst>
                                    <p:cond delay="0"/>
                                  </p:stCondLst>
                                  <p:endCondLst>
                                    <p:cond evt="onNext" delay="0">
                                      <p:tgtEl>
                                        <p:sldTgt/>
                                      </p:tgtEl>
                                    </p:cond>
                                  </p:end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2000"/>
                                        <p:tgtEl>
                                          <p:spTgt spid="36"/>
                                        </p:tgtEl>
                                      </p:cBhvr>
                                    </p:animEffect>
                                  </p:childTnLst>
                                </p:cTn>
                              </p:par>
                              <p:par>
                                <p:cTn id="65" presetID="22" presetClass="entr" presetSubtype="8" repeatCount="indefinite" fill="hold" nodeType="withEffect">
                                  <p:stCondLst>
                                    <p:cond delay="0"/>
                                  </p:stCondLst>
                                  <p:endCondLst>
                                    <p:cond evt="onNext" delay="0">
                                      <p:tgtEl>
                                        <p:sldTgt/>
                                      </p:tgtEl>
                                    </p:cond>
                                  </p:end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2000"/>
                                        <p:tgtEl>
                                          <p:spTgt spid="16"/>
                                        </p:tgtEl>
                                      </p:cBhvr>
                                    </p:animEffect>
                                  </p:childTnLst>
                                </p:cTn>
                              </p:par>
                              <p:par>
                                <p:cTn id="68" presetID="22" presetClass="entr" presetSubtype="8" repeatCount="indefinite" fill="hold" nodeType="withEffect">
                                  <p:stCondLst>
                                    <p:cond delay="0"/>
                                  </p:stCondLst>
                                  <p:endCondLst>
                                    <p:cond evt="onNext" delay="0">
                                      <p:tgtEl>
                                        <p:sldTgt/>
                                      </p:tgtEl>
                                    </p:cond>
                                  </p:end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2000"/>
                                        <p:tgtEl>
                                          <p:spTgt spid="21"/>
                                        </p:tgtEl>
                                      </p:cBhvr>
                                    </p:animEffect>
                                  </p:childTnLst>
                                </p:cTn>
                              </p:par>
                              <p:par>
                                <p:cTn id="71" presetID="22" presetClass="entr" presetSubtype="8" repeatCount="indefinite" fill="hold" nodeType="withEffect">
                                  <p:stCondLst>
                                    <p:cond delay="0"/>
                                  </p:stCondLst>
                                  <p:endCondLst>
                                    <p:cond evt="onNext" delay="0">
                                      <p:tgtEl>
                                        <p:sldTgt/>
                                      </p:tgtEl>
                                    </p:cond>
                                  </p:endCondLst>
                                  <p:childTnLst>
                                    <p:set>
                                      <p:cBhvr>
                                        <p:cTn id="72" dur="1" fill="hold">
                                          <p:stCondLst>
                                            <p:cond delay="0"/>
                                          </p:stCondLst>
                                        </p:cTn>
                                        <p:tgtEl>
                                          <p:spTgt spid="25"/>
                                        </p:tgtEl>
                                        <p:attrNameLst>
                                          <p:attrName>style.visibility</p:attrName>
                                        </p:attrNameLst>
                                      </p:cBhvr>
                                      <p:to>
                                        <p:strVal val="visible"/>
                                      </p:to>
                                    </p:set>
                                    <p:animEffect transition="in" filter="wipe(left)">
                                      <p:cBhvr>
                                        <p:cTn id="73" dur="2000"/>
                                        <p:tgtEl>
                                          <p:spTgt spid="25"/>
                                        </p:tgtEl>
                                      </p:cBhvr>
                                    </p:animEffect>
                                  </p:childTnLst>
                                </p:cTn>
                              </p:par>
                              <p:par>
                                <p:cTn id="74" presetID="22" presetClass="entr" presetSubtype="2" repeatCount="indefinite" fill="hold" grpId="0" nodeType="withEffect">
                                  <p:stCondLst>
                                    <p:cond delay="1500"/>
                                  </p:stCondLst>
                                  <p:endCondLst>
                                    <p:cond evt="onNext" delay="0">
                                      <p:tgtEl>
                                        <p:sldTgt/>
                                      </p:tgtEl>
                                    </p:cond>
                                  </p:endCondLst>
                                  <p:childTnLst>
                                    <p:set>
                                      <p:cBhvr>
                                        <p:cTn id="75" dur="1" fill="hold">
                                          <p:stCondLst>
                                            <p:cond delay="0"/>
                                          </p:stCondLst>
                                        </p:cTn>
                                        <p:tgtEl>
                                          <p:spTgt spid="67"/>
                                        </p:tgtEl>
                                        <p:attrNameLst>
                                          <p:attrName>style.visibility</p:attrName>
                                        </p:attrNameLst>
                                      </p:cBhvr>
                                      <p:to>
                                        <p:strVal val="visible"/>
                                      </p:to>
                                    </p:set>
                                    <p:animEffect transition="in" filter="wipe(right)">
                                      <p:cBhvr>
                                        <p:cTn id="76" dur="2000"/>
                                        <p:tgtEl>
                                          <p:spTgt spid="67"/>
                                        </p:tgtEl>
                                      </p:cBhvr>
                                    </p:animEffect>
                                  </p:childTnLst>
                                </p:cTn>
                              </p:par>
                              <p:par>
                                <p:cTn id="77" presetID="22" presetClass="entr" presetSubtype="2" repeatCount="indefinite" fill="hold" grpId="0" nodeType="withEffect">
                                  <p:stCondLst>
                                    <p:cond delay="1500"/>
                                  </p:stCondLst>
                                  <p:endCondLst>
                                    <p:cond evt="onNext" delay="0">
                                      <p:tgtEl>
                                        <p:sldTgt/>
                                      </p:tgtEl>
                                    </p:cond>
                                  </p:endCondLst>
                                  <p:childTnLst>
                                    <p:set>
                                      <p:cBhvr>
                                        <p:cTn id="78" dur="1" fill="hold">
                                          <p:stCondLst>
                                            <p:cond delay="0"/>
                                          </p:stCondLst>
                                        </p:cTn>
                                        <p:tgtEl>
                                          <p:spTgt spid="68"/>
                                        </p:tgtEl>
                                        <p:attrNameLst>
                                          <p:attrName>style.visibility</p:attrName>
                                        </p:attrNameLst>
                                      </p:cBhvr>
                                      <p:to>
                                        <p:strVal val="visible"/>
                                      </p:to>
                                    </p:set>
                                    <p:animEffect transition="in" filter="wipe(right)">
                                      <p:cBhvr>
                                        <p:cTn id="79" dur="2000"/>
                                        <p:tgtEl>
                                          <p:spTgt spid="68"/>
                                        </p:tgtEl>
                                      </p:cBhvr>
                                    </p:animEffect>
                                  </p:childTnLst>
                                </p:cTn>
                              </p:par>
                              <p:par>
                                <p:cTn id="80" presetID="22" presetClass="entr" presetSubtype="2" repeatCount="indefinite" fill="hold" grpId="0" nodeType="withEffect">
                                  <p:stCondLst>
                                    <p:cond delay="1500"/>
                                  </p:stCondLst>
                                  <p:endCondLst>
                                    <p:cond evt="onNext" delay="0">
                                      <p:tgtEl>
                                        <p:sldTgt/>
                                      </p:tgtEl>
                                    </p:cond>
                                  </p:endCondLst>
                                  <p:childTnLst>
                                    <p:set>
                                      <p:cBhvr>
                                        <p:cTn id="81" dur="1" fill="hold">
                                          <p:stCondLst>
                                            <p:cond delay="0"/>
                                          </p:stCondLst>
                                        </p:cTn>
                                        <p:tgtEl>
                                          <p:spTgt spid="66"/>
                                        </p:tgtEl>
                                        <p:attrNameLst>
                                          <p:attrName>style.visibility</p:attrName>
                                        </p:attrNameLst>
                                      </p:cBhvr>
                                      <p:to>
                                        <p:strVal val="visible"/>
                                      </p:to>
                                    </p:set>
                                    <p:animEffect transition="in" filter="wipe(right)">
                                      <p:cBhvr>
                                        <p:cTn id="82" dur="2000"/>
                                        <p:tgtEl>
                                          <p:spTgt spid="66"/>
                                        </p:tgtEl>
                                      </p:cBhvr>
                                    </p:animEffect>
                                  </p:childTnLst>
                                </p:cTn>
                              </p:par>
                              <p:par>
                                <p:cTn id="83" presetID="22" presetClass="entr" presetSubtype="2" repeatCount="indefinite" fill="hold" grpId="0" nodeType="withEffect">
                                  <p:stCondLst>
                                    <p:cond delay="1500"/>
                                  </p:stCondLst>
                                  <p:endCondLst>
                                    <p:cond evt="onNext" delay="0">
                                      <p:tgtEl>
                                        <p:sldTgt/>
                                      </p:tgtEl>
                                    </p:cond>
                                  </p:endCondLst>
                                  <p:childTnLst>
                                    <p:set>
                                      <p:cBhvr>
                                        <p:cTn id="84" dur="1" fill="hold">
                                          <p:stCondLst>
                                            <p:cond delay="0"/>
                                          </p:stCondLst>
                                        </p:cTn>
                                        <p:tgtEl>
                                          <p:spTgt spid="69"/>
                                        </p:tgtEl>
                                        <p:attrNameLst>
                                          <p:attrName>style.visibility</p:attrName>
                                        </p:attrNameLst>
                                      </p:cBhvr>
                                      <p:to>
                                        <p:strVal val="visible"/>
                                      </p:to>
                                    </p:set>
                                    <p:animEffect transition="in" filter="wipe(right)">
                                      <p:cBhvr>
                                        <p:cTn id="85" dur="2000"/>
                                        <p:tgtEl>
                                          <p:spTgt spid="69"/>
                                        </p:tgtEl>
                                      </p:cBhvr>
                                    </p:animEffect>
                                  </p:childTnLst>
                                </p:cTn>
                              </p:par>
                              <p:par>
                                <p:cTn id="86" presetID="22" presetClass="entr" presetSubtype="2" repeatCount="indefinite" fill="hold" grpId="0" nodeType="withEffect">
                                  <p:stCondLst>
                                    <p:cond delay="1500"/>
                                  </p:stCondLst>
                                  <p:endCondLst>
                                    <p:cond evt="onNext" delay="0">
                                      <p:tgtEl>
                                        <p:sldTgt/>
                                      </p:tgtEl>
                                    </p:cond>
                                  </p:end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2000"/>
                                        <p:tgtEl>
                                          <p:spTgt spid="65"/>
                                        </p:tgtEl>
                                      </p:cBhvr>
                                    </p:animEffect>
                                  </p:childTnLst>
                                </p:cTn>
                              </p:par>
                              <p:par>
                                <p:cTn id="89" presetID="22" presetClass="entr" presetSubtype="2" repeatCount="indefinite" fill="hold" grpId="0" nodeType="withEffect">
                                  <p:stCondLst>
                                    <p:cond delay="1500"/>
                                  </p:stCondLst>
                                  <p:endCondLst>
                                    <p:cond evt="onNext" delay="0">
                                      <p:tgtEl>
                                        <p:sldTgt/>
                                      </p:tgtEl>
                                    </p:cond>
                                  </p:endCondLst>
                                  <p:childTnLst>
                                    <p:set>
                                      <p:cBhvr>
                                        <p:cTn id="90" dur="1" fill="hold">
                                          <p:stCondLst>
                                            <p:cond delay="0"/>
                                          </p:stCondLst>
                                        </p:cTn>
                                        <p:tgtEl>
                                          <p:spTgt spid="63"/>
                                        </p:tgtEl>
                                        <p:attrNameLst>
                                          <p:attrName>style.visibility</p:attrName>
                                        </p:attrNameLst>
                                      </p:cBhvr>
                                      <p:to>
                                        <p:strVal val="visible"/>
                                      </p:to>
                                    </p:set>
                                    <p:animEffect transition="in" filter="wipe(right)">
                                      <p:cBhvr>
                                        <p:cTn id="91" dur="2000"/>
                                        <p:tgtEl>
                                          <p:spTgt spid="63"/>
                                        </p:tgtEl>
                                      </p:cBhvr>
                                    </p:animEffect>
                                  </p:childTnLst>
                                </p:cTn>
                              </p:par>
                              <p:par>
                                <p:cTn id="92" presetID="22" presetClass="entr" presetSubtype="2" repeatCount="indefinite" fill="hold" grpId="0" nodeType="withEffect">
                                  <p:stCondLst>
                                    <p:cond delay="1500"/>
                                  </p:stCondLst>
                                  <p:endCondLst>
                                    <p:cond evt="onNext" delay="0">
                                      <p:tgtEl>
                                        <p:sldTgt/>
                                      </p:tgtEl>
                                    </p:cond>
                                  </p:endCondLst>
                                  <p:childTnLst>
                                    <p:set>
                                      <p:cBhvr>
                                        <p:cTn id="93" dur="1" fill="hold">
                                          <p:stCondLst>
                                            <p:cond delay="0"/>
                                          </p:stCondLst>
                                        </p:cTn>
                                        <p:tgtEl>
                                          <p:spTgt spid="58"/>
                                        </p:tgtEl>
                                        <p:attrNameLst>
                                          <p:attrName>style.visibility</p:attrName>
                                        </p:attrNameLst>
                                      </p:cBhvr>
                                      <p:to>
                                        <p:strVal val="visible"/>
                                      </p:to>
                                    </p:set>
                                    <p:animEffect transition="in" filter="wipe(right)">
                                      <p:cBhvr>
                                        <p:cTn id="94" dur="2000"/>
                                        <p:tgtEl>
                                          <p:spTgt spid="58"/>
                                        </p:tgtEl>
                                      </p:cBhvr>
                                    </p:animEffect>
                                  </p:childTnLst>
                                </p:cTn>
                              </p:par>
                              <p:par>
                                <p:cTn id="95" presetID="22" presetClass="entr" presetSubtype="2" repeatCount="indefinite" fill="hold" grpId="0" nodeType="withEffect">
                                  <p:stCondLst>
                                    <p:cond delay="1500"/>
                                  </p:stCondLst>
                                  <p:endCondLst>
                                    <p:cond evt="onNext" delay="0">
                                      <p:tgtEl>
                                        <p:sldTgt/>
                                      </p:tgtEl>
                                    </p:cond>
                                  </p:endCondLst>
                                  <p:childTnLst>
                                    <p:set>
                                      <p:cBhvr>
                                        <p:cTn id="96" dur="1" fill="hold">
                                          <p:stCondLst>
                                            <p:cond delay="0"/>
                                          </p:stCondLst>
                                        </p:cTn>
                                        <p:tgtEl>
                                          <p:spTgt spid="60"/>
                                        </p:tgtEl>
                                        <p:attrNameLst>
                                          <p:attrName>style.visibility</p:attrName>
                                        </p:attrNameLst>
                                      </p:cBhvr>
                                      <p:to>
                                        <p:strVal val="visible"/>
                                      </p:to>
                                    </p:set>
                                    <p:animEffect transition="in" filter="wipe(right)">
                                      <p:cBhvr>
                                        <p:cTn id="97" dur="2000"/>
                                        <p:tgtEl>
                                          <p:spTgt spid="60"/>
                                        </p:tgtEl>
                                      </p:cBhvr>
                                    </p:animEffect>
                                  </p:childTnLst>
                                </p:cTn>
                              </p:par>
                              <p:par>
                                <p:cTn id="98" presetID="22" presetClass="entr" presetSubtype="2" repeatCount="indefinite" fill="hold" grpId="0" nodeType="withEffect">
                                  <p:stCondLst>
                                    <p:cond delay="1500"/>
                                  </p:stCondLst>
                                  <p:endCondLst>
                                    <p:cond evt="onNext" delay="0">
                                      <p:tgtEl>
                                        <p:sldTgt/>
                                      </p:tgtEl>
                                    </p:cond>
                                  </p:endCondLst>
                                  <p:childTnLst>
                                    <p:set>
                                      <p:cBhvr>
                                        <p:cTn id="99" dur="1" fill="hold">
                                          <p:stCondLst>
                                            <p:cond delay="0"/>
                                          </p:stCondLst>
                                        </p:cTn>
                                        <p:tgtEl>
                                          <p:spTgt spid="64"/>
                                        </p:tgtEl>
                                        <p:attrNameLst>
                                          <p:attrName>style.visibility</p:attrName>
                                        </p:attrNameLst>
                                      </p:cBhvr>
                                      <p:to>
                                        <p:strVal val="visible"/>
                                      </p:to>
                                    </p:set>
                                    <p:animEffect transition="in" filter="wipe(right)">
                                      <p:cBhvr>
                                        <p:cTn id="100" dur="2000"/>
                                        <p:tgtEl>
                                          <p:spTgt spid="64"/>
                                        </p:tgtEl>
                                      </p:cBhvr>
                                    </p:animEffect>
                                  </p:childTnLst>
                                </p:cTn>
                              </p:par>
                              <p:par>
                                <p:cTn id="101" presetID="22" presetClass="entr" presetSubtype="2" repeatCount="indefinite" fill="hold" grpId="0" nodeType="withEffect">
                                  <p:stCondLst>
                                    <p:cond delay="1500"/>
                                  </p:stCondLst>
                                  <p:endCondLst>
                                    <p:cond evt="onNext" delay="0">
                                      <p:tgtEl>
                                        <p:sldTgt/>
                                      </p:tgtEl>
                                    </p:cond>
                                  </p:endCondLst>
                                  <p:childTnLst>
                                    <p:set>
                                      <p:cBhvr>
                                        <p:cTn id="102" dur="1" fill="hold">
                                          <p:stCondLst>
                                            <p:cond delay="0"/>
                                          </p:stCondLst>
                                        </p:cTn>
                                        <p:tgtEl>
                                          <p:spTgt spid="61"/>
                                        </p:tgtEl>
                                        <p:attrNameLst>
                                          <p:attrName>style.visibility</p:attrName>
                                        </p:attrNameLst>
                                      </p:cBhvr>
                                      <p:to>
                                        <p:strVal val="visible"/>
                                      </p:to>
                                    </p:set>
                                    <p:animEffect transition="in" filter="wipe(right)">
                                      <p:cBhvr>
                                        <p:cTn id="103" dur="2000"/>
                                        <p:tgtEl>
                                          <p:spTgt spid="61"/>
                                        </p:tgtEl>
                                      </p:cBhvr>
                                    </p:animEffect>
                                  </p:childTnLst>
                                </p:cTn>
                              </p:par>
                              <p:par>
                                <p:cTn id="104" presetID="22" presetClass="entr" presetSubtype="2" repeatCount="indefinite" fill="hold" grpId="0" nodeType="withEffect">
                                  <p:stCondLst>
                                    <p:cond delay="1500"/>
                                  </p:stCondLst>
                                  <p:endCondLst>
                                    <p:cond evt="onNext" delay="0">
                                      <p:tgtEl>
                                        <p:sldTgt/>
                                      </p:tgtEl>
                                    </p:cond>
                                  </p:endCondLst>
                                  <p:childTnLst>
                                    <p:set>
                                      <p:cBhvr>
                                        <p:cTn id="105" dur="1" fill="hold">
                                          <p:stCondLst>
                                            <p:cond delay="0"/>
                                          </p:stCondLst>
                                        </p:cTn>
                                        <p:tgtEl>
                                          <p:spTgt spid="59"/>
                                        </p:tgtEl>
                                        <p:attrNameLst>
                                          <p:attrName>style.visibility</p:attrName>
                                        </p:attrNameLst>
                                      </p:cBhvr>
                                      <p:to>
                                        <p:strVal val="visible"/>
                                      </p:to>
                                    </p:set>
                                    <p:animEffect transition="in" filter="wipe(right)">
                                      <p:cBhvr>
                                        <p:cTn id="106" dur="2000"/>
                                        <p:tgtEl>
                                          <p:spTgt spid="59"/>
                                        </p:tgtEl>
                                      </p:cBhvr>
                                    </p:animEffect>
                                  </p:childTnLst>
                                </p:cTn>
                              </p:par>
                              <p:par>
                                <p:cTn id="107" presetID="22" presetClass="entr" presetSubtype="2" repeatCount="indefinite" fill="hold" grpId="0" nodeType="withEffect">
                                  <p:stCondLst>
                                    <p:cond delay="1500"/>
                                  </p:stCondLst>
                                  <p:endCondLst>
                                    <p:cond evt="onNext" delay="0">
                                      <p:tgtEl>
                                        <p:sldTgt/>
                                      </p:tgtEl>
                                    </p:cond>
                                  </p:endCondLst>
                                  <p:childTnLst>
                                    <p:set>
                                      <p:cBhvr>
                                        <p:cTn id="108" dur="1" fill="hold">
                                          <p:stCondLst>
                                            <p:cond delay="0"/>
                                          </p:stCondLst>
                                        </p:cTn>
                                        <p:tgtEl>
                                          <p:spTgt spid="57"/>
                                        </p:tgtEl>
                                        <p:attrNameLst>
                                          <p:attrName>style.visibility</p:attrName>
                                        </p:attrNameLst>
                                      </p:cBhvr>
                                      <p:to>
                                        <p:strVal val="visible"/>
                                      </p:to>
                                    </p:set>
                                    <p:animEffect transition="in" filter="wipe(right)">
                                      <p:cBhvr>
                                        <p:cTn id="109" dur="2000"/>
                                        <p:tgtEl>
                                          <p:spTgt spid="57"/>
                                        </p:tgtEl>
                                      </p:cBhvr>
                                    </p:animEffect>
                                  </p:childTnLst>
                                </p:cTn>
                              </p:par>
                              <p:par>
                                <p:cTn id="110" presetID="22" presetClass="entr" presetSubtype="2" repeatCount="indefinite" fill="hold" grpId="0" nodeType="withEffect">
                                  <p:stCondLst>
                                    <p:cond delay="1500"/>
                                  </p:stCondLst>
                                  <p:endCondLst>
                                    <p:cond evt="onNext" delay="0">
                                      <p:tgtEl>
                                        <p:sldTgt/>
                                      </p:tgtEl>
                                    </p:cond>
                                  </p:endCondLst>
                                  <p:childTnLst>
                                    <p:set>
                                      <p:cBhvr>
                                        <p:cTn id="111" dur="1" fill="hold">
                                          <p:stCondLst>
                                            <p:cond delay="0"/>
                                          </p:stCondLst>
                                        </p:cTn>
                                        <p:tgtEl>
                                          <p:spTgt spid="62"/>
                                        </p:tgtEl>
                                        <p:attrNameLst>
                                          <p:attrName>style.visibility</p:attrName>
                                        </p:attrNameLst>
                                      </p:cBhvr>
                                      <p:to>
                                        <p:strVal val="visible"/>
                                      </p:to>
                                    </p:set>
                                    <p:animEffect transition="in" filter="wipe(right)">
                                      <p:cBhvr>
                                        <p:cTn id="112" dur="2000"/>
                                        <p:tgtEl>
                                          <p:spTgt spid="62"/>
                                        </p:tgtEl>
                                      </p:cBhvr>
                                    </p:animEffect>
                                  </p:childTnLst>
                                </p:cTn>
                              </p:par>
                              <p:par>
                                <p:cTn id="113" presetID="22" presetClass="entr" presetSubtype="2" repeatCount="indefinite" fill="hold" grpId="0" nodeType="withEffect">
                                  <p:stCondLst>
                                    <p:cond delay="1500"/>
                                  </p:stCondLst>
                                  <p:endCondLst>
                                    <p:cond evt="onNext" delay="0">
                                      <p:tgtEl>
                                        <p:sldTgt/>
                                      </p:tgtEl>
                                    </p:cond>
                                  </p:endCondLst>
                                  <p:childTnLst>
                                    <p:set>
                                      <p:cBhvr>
                                        <p:cTn id="114" dur="1" fill="hold">
                                          <p:stCondLst>
                                            <p:cond delay="0"/>
                                          </p:stCondLst>
                                        </p:cTn>
                                        <p:tgtEl>
                                          <p:spTgt spid="56"/>
                                        </p:tgtEl>
                                        <p:attrNameLst>
                                          <p:attrName>style.visibility</p:attrName>
                                        </p:attrNameLst>
                                      </p:cBhvr>
                                      <p:to>
                                        <p:strVal val="visible"/>
                                      </p:to>
                                    </p:set>
                                    <p:animEffect transition="in" filter="wipe(right)">
                                      <p:cBhvr>
                                        <p:cTn id="115" dur="2000"/>
                                        <p:tgtEl>
                                          <p:spTgt spid="56"/>
                                        </p:tgtEl>
                                      </p:cBhvr>
                                    </p:animEffect>
                                  </p:childTnLst>
                                </p:cTn>
                              </p:par>
                            </p:childTnLst>
                          </p:cTn>
                        </p:par>
                        <p:par>
                          <p:cTn id="116" fill="hold">
                            <p:stCondLst>
                              <p:cond delay="2000"/>
                            </p:stCondLst>
                            <p:childTnLst>
                              <p:par>
                                <p:cTn id="117" presetID="22" presetClass="entr" presetSubtype="4" repeatCount="indefinite" fill="hold" nodeType="afterEffect">
                                  <p:stCondLst>
                                    <p:cond delay="0"/>
                                  </p:stCondLst>
                                  <p:endCondLst>
                                    <p:cond evt="onNext" delay="0">
                                      <p:tgtEl>
                                        <p:sldTgt/>
                                      </p:tgtEl>
                                    </p:cond>
                                  </p:endCondLst>
                                  <p:childTnLst>
                                    <p:set>
                                      <p:cBhvr>
                                        <p:cTn id="118" dur="1" fill="hold">
                                          <p:stCondLst>
                                            <p:cond delay="0"/>
                                          </p:stCondLst>
                                        </p:cTn>
                                        <p:tgtEl>
                                          <p:spTgt spid="49"/>
                                        </p:tgtEl>
                                        <p:attrNameLst>
                                          <p:attrName>style.visibility</p:attrName>
                                        </p:attrNameLst>
                                      </p:cBhvr>
                                      <p:to>
                                        <p:strVal val="visible"/>
                                      </p:to>
                                    </p:set>
                                    <p:animEffect transition="in" filter="wipe(down)">
                                      <p:cBhvr>
                                        <p:cTn id="119" dur="1000"/>
                                        <p:tgtEl>
                                          <p:spTgt spid="49"/>
                                        </p:tgtEl>
                                      </p:cBhvr>
                                    </p:animEffect>
                                  </p:childTnLst>
                                </p:cTn>
                              </p:par>
                              <p:par>
                                <p:cTn id="120" presetID="22" presetClass="entr" presetSubtype="4" repeatCount="indefinite" fill="hold" nodeType="withEffect">
                                  <p:stCondLst>
                                    <p:cond delay="0"/>
                                  </p:stCondLst>
                                  <p:endCondLst>
                                    <p:cond evt="onNext" delay="0">
                                      <p:tgtEl>
                                        <p:sldTgt/>
                                      </p:tgtEl>
                                    </p:cond>
                                  </p:endCondLst>
                                  <p:childTnLst>
                                    <p:set>
                                      <p:cBhvr>
                                        <p:cTn id="121" dur="1" fill="hold">
                                          <p:stCondLst>
                                            <p:cond delay="0"/>
                                          </p:stCondLst>
                                        </p:cTn>
                                        <p:tgtEl>
                                          <p:spTgt spid="50"/>
                                        </p:tgtEl>
                                        <p:attrNameLst>
                                          <p:attrName>style.visibility</p:attrName>
                                        </p:attrNameLst>
                                      </p:cBhvr>
                                      <p:to>
                                        <p:strVal val="visible"/>
                                      </p:to>
                                    </p:set>
                                    <p:animEffect transition="in" filter="wipe(down)">
                                      <p:cBhvr>
                                        <p:cTn id="122" dur="1000"/>
                                        <p:tgtEl>
                                          <p:spTgt spid="50"/>
                                        </p:tgtEl>
                                      </p:cBhvr>
                                    </p:animEffect>
                                  </p:childTnLst>
                                </p:cTn>
                              </p:par>
                              <p:par>
                                <p:cTn id="123" presetID="22" presetClass="entr" presetSubtype="4" repeatCount="indefinite" fill="hold" nodeType="withEffect">
                                  <p:stCondLst>
                                    <p:cond delay="0"/>
                                  </p:stCondLst>
                                  <p:endCondLst>
                                    <p:cond evt="onNext" delay="0">
                                      <p:tgtEl>
                                        <p:sldTgt/>
                                      </p:tgtEl>
                                    </p:cond>
                                  </p:endCondLst>
                                  <p:childTnLst>
                                    <p:set>
                                      <p:cBhvr>
                                        <p:cTn id="124" dur="1" fill="hold">
                                          <p:stCondLst>
                                            <p:cond delay="0"/>
                                          </p:stCondLst>
                                        </p:cTn>
                                        <p:tgtEl>
                                          <p:spTgt spid="54"/>
                                        </p:tgtEl>
                                        <p:attrNameLst>
                                          <p:attrName>style.visibility</p:attrName>
                                        </p:attrNameLst>
                                      </p:cBhvr>
                                      <p:to>
                                        <p:strVal val="visible"/>
                                      </p:to>
                                    </p:set>
                                    <p:animEffect transition="in" filter="wipe(down)">
                                      <p:cBhvr>
                                        <p:cTn id="125" dur="1000"/>
                                        <p:tgtEl>
                                          <p:spTgt spid="54"/>
                                        </p:tgtEl>
                                      </p:cBhvr>
                                    </p:animEffect>
                                  </p:childTnLst>
                                </p:cTn>
                              </p:par>
                              <p:par>
                                <p:cTn id="126" presetID="22" presetClass="entr" presetSubtype="4" repeatCount="indefinite" fill="hold" nodeType="withEffect">
                                  <p:stCondLst>
                                    <p:cond delay="0"/>
                                  </p:stCondLst>
                                  <p:endCondLst>
                                    <p:cond evt="onNext" delay="0">
                                      <p:tgtEl>
                                        <p:sldTgt/>
                                      </p:tgtEl>
                                    </p:cond>
                                  </p:endCondLst>
                                  <p:childTnLst>
                                    <p:set>
                                      <p:cBhvr>
                                        <p:cTn id="127" dur="1" fill="hold">
                                          <p:stCondLst>
                                            <p:cond delay="0"/>
                                          </p:stCondLst>
                                        </p:cTn>
                                        <p:tgtEl>
                                          <p:spTgt spid="52"/>
                                        </p:tgtEl>
                                        <p:attrNameLst>
                                          <p:attrName>style.visibility</p:attrName>
                                        </p:attrNameLst>
                                      </p:cBhvr>
                                      <p:to>
                                        <p:strVal val="visible"/>
                                      </p:to>
                                    </p:set>
                                    <p:animEffect transition="in" filter="wipe(down)">
                                      <p:cBhvr>
                                        <p:cTn id="128" dur="1000"/>
                                        <p:tgtEl>
                                          <p:spTgt spid="52"/>
                                        </p:tgtEl>
                                      </p:cBhvr>
                                    </p:animEffect>
                                  </p:childTnLst>
                                </p:cTn>
                              </p:par>
                              <p:par>
                                <p:cTn id="129" presetID="22" presetClass="entr" presetSubtype="4" repeatCount="indefinite" fill="hold" nodeType="withEffect">
                                  <p:stCondLst>
                                    <p:cond delay="0"/>
                                  </p:stCondLst>
                                  <p:endCondLst>
                                    <p:cond evt="onNext" delay="0">
                                      <p:tgtEl>
                                        <p:sldTgt/>
                                      </p:tgtEl>
                                    </p:cond>
                                  </p:endCondLst>
                                  <p:childTnLst>
                                    <p:set>
                                      <p:cBhvr>
                                        <p:cTn id="130" dur="1" fill="hold">
                                          <p:stCondLst>
                                            <p:cond delay="0"/>
                                          </p:stCondLst>
                                        </p:cTn>
                                        <p:tgtEl>
                                          <p:spTgt spid="53"/>
                                        </p:tgtEl>
                                        <p:attrNameLst>
                                          <p:attrName>style.visibility</p:attrName>
                                        </p:attrNameLst>
                                      </p:cBhvr>
                                      <p:to>
                                        <p:strVal val="visible"/>
                                      </p:to>
                                    </p:set>
                                    <p:animEffect transition="in" filter="wipe(down)">
                                      <p:cBhvr>
                                        <p:cTn id="131" dur="1000"/>
                                        <p:tgtEl>
                                          <p:spTgt spid="53"/>
                                        </p:tgtEl>
                                      </p:cBhvr>
                                    </p:animEffect>
                                  </p:childTnLst>
                                </p:cTn>
                              </p:par>
                              <p:par>
                                <p:cTn id="132" presetID="22" presetClass="entr" presetSubtype="4" repeatCount="indefinite" fill="hold" nodeType="withEffect">
                                  <p:stCondLst>
                                    <p:cond delay="0"/>
                                  </p:stCondLst>
                                  <p:endCondLst>
                                    <p:cond evt="onNext" delay="0">
                                      <p:tgtEl>
                                        <p:sldTgt/>
                                      </p:tgtEl>
                                    </p:cond>
                                  </p:endCondLst>
                                  <p:childTnLst>
                                    <p:set>
                                      <p:cBhvr>
                                        <p:cTn id="133" dur="1" fill="hold">
                                          <p:stCondLst>
                                            <p:cond delay="0"/>
                                          </p:stCondLst>
                                        </p:cTn>
                                        <p:tgtEl>
                                          <p:spTgt spid="50"/>
                                        </p:tgtEl>
                                        <p:attrNameLst>
                                          <p:attrName>style.visibility</p:attrName>
                                        </p:attrNameLst>
                                      </p:cBhvr>
                                      <p:to>
                                        <p:strVal val="visible"/>
                                      </p:to>
                                    </p:set>
                                    <p:animEffect transition="in" filter="wipe(down)">
                                      <p:cBhvr>
                                        <p:cTn id="134" dur="1000"/>
                                        <p:tgtEl>
                                          <p:spTgt spid="50"/>
                                        </p:tgtEl>
                                      </p:cBhvr>
                                    </p:animEffect>
                                  </p:childTnLst>
                                </p:cTn>
                              </p:par>
                              <p:par>
                                <p:cTn id="135" presetID="22" presetClass="entr" presetSubtype="4" repeatCount="indefinite" fill="hold" nodeType="withEffect">
                                  <p:stCondLst>
                                    <p:cond delay="0"/>
                                  </p:stCondLst>
                                  <p:endCondLst>
                                    <p:cond evt="onNext" delay="0">
                                      <p:tgtEl>
                                        <p:sldTgt/>
                                      </p:tgtEl>
                                    </p:cond>
                                  </p:endCondLst>
                                  <p:childTnLst>
                                    <p:set>
                                      <p:cBhvr>
                                        <p:cTn id="136" dur="1" fill="hold">
                                          <p:stCondLst>
                                            <p:cond delay="0"/>
                                          </p:stCondLst>
                                        </p:cTn>
                                        <p:tgtEl>
                                          <p:spTgt spid="51"/>
                                        </p:tgtEl>
                                        <p:attrNameLst>
                                          <p:attrName>style.visibility</p:attrName>
                                        </p:attrNameLst>
                                      </p:cBhvr>
                                      <p:to>
                                        <p:strVal val="visible"/>
                                      </p:to>
                                    </p:set>
                                    <p:animEffect transition="in" filter="wipe(down)">
                                      <p:cBhvr>
                                        <p:cTn id="137" dur="1000"/>
                                        <p:tgtEl>
                                          <p:spTgt spid="51"/>
                                        </p:tgtEl>
                                      </p:cBhvr>
                                    </p:animEffect>
                                  </p:childTnLst>
                                </p:cTn>
                              </p:par>
                              <p:par>
                                <p:cTn id="138" presetID="22" presetClass="entr" presetSubtype="4" repeatCount="indefinite" fill="hold" nodeType="withEffect">
                                  <p:stCondLst>
                                    <p:cond delay="0"/>
                                  </p:stCondLst>
                                  <p:endCondLst>
                                    <p:cond evt="onNext" delay="0">
                                      <p:tgtEl>
                                        <p:sldTgt/>
                                      </p:tgtEl>
                                    </p:cond>
                                  </p:endCondLst>
                                  <p:childTnLst>
                                    <p:set>
                                      <p:cBhvr>
                                        <p:cTn id="139" dur="1" fill="hold">
                                          <p:stCondLst>
                                            <p:cond delay="0"/>
                                          </p:stCondLst>
                                        </p:cTn>
                                        <p:tgtEl>
                                          <p:spTgt spid="55"/>
                                        </p:tgtEl>
                                        <p:attrNameLst>
                                          <p:attrName>style.visibility</p:attrName>
                                        </p:attrNameLst>
                                      </p:cBhvr>
                                      <p:to>
                                        <p:strVal val="visible"/>
                                      </p:to>
                                    </p:set>
                                    <p:animEffect transition="in" filter="wipe(down)">
                                      <p:cBhvr>
                                        <p:cTn id="140" dur="1000"/>
                                        <p:tgtEl>
                                          <p:spTgt spid="55"/>
                                        </p:tgtEl>
                                      </p:cBhvr>
                                    </p:animEffect>
                                  </p:childTnLst>
                                </p:cTn>
                              </p:par>
                            </p:childTnLst>
                          </p:cTn>
                        </p:par>
                        <p:par>
                          <p:cTn id="141" fill="hold">
                            <p:stCondLst>
                              <p:cond delay="3000"/>
                            </p:stCondLst>
                            <p:childTnLst>
                              <p:par>
                                <p:cTn id="142" presetID="1" presetClass="entr" presetSubtype="0" fill="hold" nodeType="afterEffect">
                                  <p:stCondLst>
                                    <p:cond delay="0"/>
                                  </p:stCondLst>
                                  <p:childTnLst>
                                    <p:set>
                                      <p:cBhvr>
                                        <p:cTn id="143" dur="1" fill="hold">
                                          <p:stCondLst>
                                            <p:cond delay="0"/>
                                          </p:stCondLst>
                                        </p:cTn>
                                        <p:tgtEl>
                                          <p:spTgt spid="70"/>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71"/>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72"/>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73"/>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74"/>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75"/>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76"/>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77"/>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78"/>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79"/>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80"/>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87768" y="500042"/>
            <a:ext cx="7370446" cy="647700"/>
            <a:chOff x="285719" y="714356"/>
            <a:chExt cx="7370446" cy="647700"/>
          </a:xfrm>
        </p:grpSpPr>
        <p:sp>
          <p:nvSpPr>
            <p:cNvPr id="3" name="Rectangle 26"/>
            <p:cNvSpPr>
              <a:spLocks noChangeArrowheads="1"/>
            </p:cNvSpPr>
            <p:nvPr/>
          </p:nvSpPr>
          <p:spPr bwMode="auto">
            <a:xfrm>
              <a:off x="298051" y="714356"/>
              <a:ext cx="7358114" cy="647700"/>
            </a:xfrm>
            <a:prstGeom prst="rect">
              <a:avLst/>
            </a:prstGeom>
            <a:noFill/>
            <a:ln w="9525">
              <a:noFill/>
              <a:miter lim="800000"/>
            </a:ln>
          </p:spPr>
          <p:txBody>
            <a:bodyPr lIns="0" tIns="0" rIns="0" bIns="0" anchor="b"/>
            <a:lstStyle/>
            <a:p>
              <a:pPr algn="ctr" eaLnBrk="0" hangingPunct="0">
                <a:lnSpc>
                  <a:spcPct val="50000"/>
                </a:lnSpc>
                <a:spcBef>
                  <a:spcPct val="20000"/>
                </a:spcBef>
                <a:buClr>
                  <a:schemeClr val="hlink"/>
                </a:buClr>
                <a:buSzPct val="50000"/>
                <a:buFont typeface="Monotype Sorts" pitchFamily="2" charset="2"/>
                <a:buNone/>
                <a:defRPr/>
              </a:pPr>
              <a:r>
                <a:rPr lang="en-US" altLang="zh-CN" sz="4000" b="0" dirty="0">
                  <a:solidFill>
                    <a:srgbClr val="800000"/>
                  </a:solidFill>
                  <a:latin typeface="Arial" pitchFamily="34" charset="0"/>
                  <a:ea typeface="黑体" pitchFamily="49" charset="-122"/>
                  <a:cs typeface="Arial" pitchFamily="34" charset="0"/>
                </a:rPr>
                <a:t>CPS</a:t>
              </a:r>
              <a:r>
                <a:rPr lang="zh-CN" altLang="en-US" sz="4000" b="0" dirty="0">
                  <a:solidFill>
                    <a:srgbClr val="800000"/>
                  </a:solidFill>
                  <a:latin typeface="Arial" pitchFamily="34" charset="0"/>
                  <a:ea typeface="黑体" pitchFamily="49" charset="-122"/>
                  <a:cs typeface="Arial" pitchFamily="34" charset="0"/>
                </a:rPr>
                <a:t>系统原型</a:t>
              </a:r>
              <a:br>
                <a:rPr lang="zh-CN" altLang="en-US" dirty="0">
                  <a:solidFill>
                    <a:srgbClr val="002060"/>
                  </a:solidFill>
                  <a:effectLst>
                    <a:outerShdw blurRad="38100" dist="38100" dir="2700000" algn="tl">
                      <a:srgbClr val="C0C0C0"/>
                    </a:outerShdw>
                  </a:effectLst>
                  <a:latin typeface="Arial" pitchFamily="34" charset="0"/>
                  <a:ea typeface="黑体" pitchFamily="49" charset="-122"/>
                  <a:cs typeface="Arial" pitchFamily="34" charset="0"/>
                </a:rPr>
              </a:br>
              <a:endParaRPr lang="zh-CN" altLang="en-US" sz="2800" dirty="0">
                <a:solidFill>
                  <a:srgbClr val="002060"/>
                </a:solidFill>
                <a:effectLst>
                  <a:outerShdw blurRad="38100" dist="38100" dir="2700000" algn="tl">
                    <a:srgbClr val="C0C0C0"/>
                  </a:outerShdw>
                </a:effectLst>
                <a:latin typeface="Arial" pitchFamily="34" charset="0"/>
                <a:ea typeface="黑体" pitchFamily="49" charset="-122"/>
                <a:cs typeface="Arial" pitchFamily="34" charset="0"/>
              </a:endParaRPr>
            </a:p>
          </p:txBody>
        </p:sp>
        <p:cxnSp>
          <p:nvCxnSpPr>
            <p:cNvPr id="4" name="直接连接符 3"/>
            <p:cNvCxnSpPr/>
            <p:nvPr/>
          </p:nvCxnSpPr>
          <p:spPr bwMode="auto">
            <a:xfrm>
              <a:off x="285719" y="1219180"/>
              <a:ext cx="7236000"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grpSp>
      <p:pic>
        <p:nvPicPr>
          <p:cNvPr id="6" name="cps1min_2.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cstate="print"/>
          <a:stretch>
            <a:fillRect/>
          </a:stretch>
        </p:blipFill>
        <p:spPr>
          <a:xfrm>
            <a:off x="500034" y="1857363"/>
            <a:ext cx="3857652" cy="3086121"/>
          </a:xfrm>
          <a:prstGeom prst="rect">
            <a:avLst/>
          </a:prstGeom>
        </p:spPr>
      </p:pic>
      <p:sp>
        <p:nvSpPr>
          <p:cNvPr id="7" name="TextBox 6"/>
          <p:cNvSpPr txBox="1"/>
          <p:nvPr/>
        </p:nvSpPr>
        <p:spPr>
          <a:xfrm>
            <a:off x="1142976" y="5214950"/>
            <a:ext cx="2646878" cy="584775"/>
          </a:xfrm>
          <a:prstGeom prst="rect">
            <a:avLst/>
          </a:prstGeom>
          <a:noFill/>
        </p:spPr>
        <p:txBody>
          <a:bodyPr wrap="none" rtlCol="0">
            <a:spAutoFit/>
          </a:bodyPr>
          <a:lstStyle/>
          <a:p>
            <a:r>
              <a:rPr lang="zh-CN" altLang="en-US" sz="3200" b="0" dirty="0">
                <a:solidFill>
                  <a:srgbClr val="800000"/>
                </a:solidFill>
                <a:latin typeface="Arial" pitchFamily="34" charset="0"/>
                <a:ea typeface="黑体" pitchFamily="49" charset="-122"/>
                <a:cs typeface="Arial" pitchFamily="34" charset="0"/>
              </a:rPr>
              <a:t>无人值守超市</a:t>
            </a:r>
            <a:endParaRPr lang="zh-CN" altLang="en-US" dirty="0"/>
          </a:p>
        </p:txBody>
      </p:sp>
      <p:sp>
        <p:nvSpPr>
          <p:cNvPr id="8" name="TextBox 7"/>
          <p:cNvSpPr txBox="1"/>
          <p:nvPr/>
        </p:nvSpPr>
        <p:spPr>
          <a:xfrm>
            <a:off x="5786446" y="5214950"/>
            <a:ext cx="2646878" cy="584775"/>
          </a:xfrm>
          <a:prstGeom prst="rect">
            <a:avLst/>
          </a:prstGeom>
          <a:noFill/>
        </p:spPr>
        <p:txBody>
          <a:bodyPr wrap="none" rtlCol="0">
            <a:spAutoFit/>
          </a:bodyPr>
          <a:lstStyle/>
          <a:p>
            <a:r>
              <a:rPr lang="zh-CN" altLang="en-US" sz="3200" b="0" dirty="0">
                <a:solidFill>
                  <a:srgbClr val="800000"/>
                </a:solidFill>
                <a:latin typeface="Arial" pitchFamily="34" charset="0"/>
                <a:ea typeface="黑体" pitchFamily="49" charset="-122"/>
                <a:cs typeface="Arial" pitchFamily="34" charset="0"/>
              </a:rPr>
              <a:t>室内定位系统</a:t>
            </a:r>
            <a:endParaRPr lang="zh-CN" altLang="en-US" dirty="0"/>
          </a:p>
        </p:txBody>
      </p:sp>
      <p:pic>
        <p:nvPicPr>
          <p:cNvPr id="9" name="中期视频 (1).wmv">
            <a:hlinkClick r:id="" action="ppaction://media"/>
          </p:cNvPr>
          <p:cNvPicPr>
            <a:picLocks noRot="1" noChangeAspect="1"/>
          </p:cNvPicPr>
          <p:nvPr>
            <a:videoFile r:link="rId4"/>
            <p:extLst>
              <p:ext uri="{DAA4B4D4-6D71-4841-9C94-3DE7FCFB9230}">
                <p14:media xmlns:p14="http://schemas.microsoft.com/office/powerpoint/2010/main" r:link="rId5"/>
              </p:ext>
            </p:extLst>
          </p:nvPr>
        </p:nvPicPr>
        <p:blipFill>
          <a:blip r:embed="rId6" cstate="print"/>
          <a:stretch>
            <a:fillRect/>
          </a:stretch>
        </p:blipFill>
        <p:spPr>
          <a:xfrm>
            <a:off x="4500562" y="2143116"/>
            <a:ext cx="4481511" cy="252085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p:cTn id="13"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817136" y="1069836"/>
            <a:ext cx="7715304" cy="5095468"/>
          </a:xfrm>
          <a:prstGeom prst="rect">
            <a:avLst/>
          </a:prstGeom>
          <a:solidFill>
            <a:schemeClr val="tx1">
              <a:lumMod val="20000"/>
              <a:lumOff val="80000"/>
            </a:schemeClr>
          </a:solidFill>
        </p:spPr>
        <p:txBody>
          <a:bodyPr/>
          <a:lstStyle/>
          <a:p>
            <a:pPr marL="342900" marR="0" lvl="0" indent="-342900" algn="l" defTabSz="914400" rtl="0" eaLnBrk="0" fontAlgn="base" latinLnBrk="0" hangingPunct="0">
              <a:spcBef>
                <a:spcPts val="0"/>
              </a:spcBef>
              <a:spcAft>
                <a:spcPct val="0"/>
              </a:spcAft>
              <a:buClr>
                <a:schemeClr val="hlink"/>
              </a:buClr>
              <a:buSzPct val="50000"/>
              <a:buFont typeface="Monotype Sorts"/>
              <a:buChar char="n"/>
              <a:defRPr/>
            </a:pPr>
            <a:r>
              <a:rPr kumimoji="1" lang="zh-CN" altLang="en-US"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国家科技进步二等奖</a:t>
            </a:r>
            <a:r>
              <a:rPr kumimoji="1" lang="en-US" altLang="zh-CN"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1</a:t>
            </a:r>
            <a:r>
              <a:rPr lang="zh-CN" altLang="en-US" sz="3200" b="0" kern="0" dirty="0">
                <a:latin typeface="黑体" pitchFamily="49" charset="-122"/>
                <a:ea typeface="黑体" pitchFamily="49" charset="-122"/>
              </a:rPr>
              <a:t>项；</a:t>
            </a:r>
            <a:endParaRPr kumimoji="1" lang="en-US" altLang="zh-CN"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endParaRPr>
          </a:p>
          <a:p>
            <a:pPr marL="342900" marR="0" lvl="0" indent="-342900" algn="l" defTabSz="914400" rtl="0" eaLnBrk="0" fontAlgn="base" latinLnBrk="0" hangingPunct="0">
              <a:spcBef>
                <a:spcPts val="0"/>
              </a:spcBef>
              <a:spcAft>
                <a:spcPct val="0"/>
              </a:spcAft>
              <a:buClr>
                <a:schemeClr val="hlink"/>
              </a:buClr>
              <a:buSzPct val="50000"/>
              <a:buFont typeface="Monotype Sorts"/>
              <a:buChar char="n"/>
              <a:defRPr/>
            </a:pPr>
            <a:r>
              <a:rPr kumimoji="1" lang="zh-CN" altLang="en-US"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黑龙江省自然科学一等奖</a:t>
            </a:r>
            <a:r>
              <a:rPr kumimoji="1" lang="en-US" altLang="zh-CN"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1</a:t>
            </a:r>
            <a:r>
              <a:rPr kumimoji="1" lang="zh-CN" altLang="en-US"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项；</a:t>
            </a:r>
            <a:endParaRPr kumimoji="1" lang="en-US" altLang="zh-CN"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endParaRPr>
          </a:p>
          <a:p>
            <a:pPr marL="342900" marR="0" lvl="0" indent="-342900" algn="l" defTabSz="914400" rtl="0" eaLnBrk="0" fontAlgn="base" latinLnBrk="0" hangingPunct="0">
              <a:spcBef>
                <a:spcPts val="0"/>
              </a:spcBef>
              <a:spcAft>
                <a:spcPct val="0"/>
              </a:spcAft>
              <a:buClr>
                <a:schemeClr val="hlink"/>
              </a:buClr>
              <a:buSzPct val="50000"/>
              <a:buFont typeface="Monotype Sorts"/>
              <a:buChar char="n"/>
              <a:defRPr/>
            </a:pPr>
            <a:r>
              <a:rPr lang="zh-CN" altLang="en-US" sz="3200" b="0" kern="0" dirty="0">
                <a:latin typeface="黑体" pitchFamily="49" charset="-122"/>
                <a:ea typeface="黑体" pitchFamily="49" charset="-122"/>
              </a:rPr>
              <a:t>教育部科技进步一等奖</a:t>
            </a:r>
            <a:r>
              <a:rPr lang="en-US" altLang="zh-CN" sz="3200" b="0" kern="0" dirty="0">
                <a:latin typeface="黑体" pitchFamily="49" charset="-122"/>
                <a:ea typeface="黑体" pitchFamily="49" charset="-122"/>
              </a:rPr>
              <a:t>1</a:t>
            </a:r>
            <a:r>
              <a:rPr lang="zh-CN" altLang="en-US" sz="3200" b="0" kern="0" dirty="0">
                <a:latin typeface="黑体" pitchFamily="49" charset="-122"/>
                <a:ea typeface="黑体" pitchFamily="49" charset="-122"/>
              </a:rPr>
              <a:t>项</a:t>
            </a:r>
            <a:endParaRPr kumimoji="1" lang="en-US" altLang="zh-CN"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endParaRPr>
          </a:p>
          <a:p>
            <a:pPr marL="342900" marR="0" lvl="0" indent="-342900" algn="l" defTabSz="914400" rtl="0" eaLnBrk="0" fontAlgn="base" latinLnBrk="0" hangingPunct="0">
              <a:spcBef>
                <a:spcPts val="0"/>
              </a:spcBef>
              <a:spcAft>
                <a:spcPct val="0"/>
              </a:spcAft>
              <a:buClr>
                <a:schemeClr val="hlink"/>
              </a:buClr>
              <a:buSzPct val="50000"/>
              <a:buFont typeface="Monotype Sorts"/>
              <a:buChar char="n"/>
              <a:defRPr/>
            </a:pPr>
            <a:r>
              <a:rPr kumimoji="1" lang="zh-CN" altLang="en-US"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黑龙江省科技进步一等奖</a:t>
            </a:r>
            <a:r>
              <a:rPr kumimoji="1" lang="en-US" altLang="zh-CN"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3</a:t>
            </a:r>
            <a:r>
              <a:rPr kumimoji="1" lang="zh-CN" altLang="en-US"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rPr>
              <a:t>项；</a:t>
            </a:r>
            <a:endParaRPr kumimoji="1" lang="en-US" altLang="zh-CN"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endParaRPr>
          </a:p>
          <a:p>
            <a:pPr marL="342900" marR="0" lvl="0" indent="-342900" algn="l" defTabSz="914400" rtl="0" eaLnBrk="0" fontAlgn="base" latinLnBrk="0" hangingPunct="0">
              <a:spcBef>
                <a:spcPts val="0"/>
              </a:spcBef>
              <a:spcAft>
                <a:spcPct val="0"/>
              </a:spcAft>
              <a:buClr>
                <a:schemeClr val="hlink"/>
              </a:buClr>
              <a:buSzPct val="50000"/>
              <a:buFont typeface="Monotype Sorts"/>
              <a:buChar char="n"/>
              <a:defRPr/>
            </a:pPr>
            <a:r>
              <a:rPr lang="zh-CN" altLang="en-US" sz="3200" b="0" kern="0" dirty="0">
                <a:latin typeface="黑体" pitchFamily="49" charset="-122"/>
                <a:ea typeface="黑体" pitchFamily="49" charset="-122"/>
              </a:rPr>
              <a:t>黑龙江省科技进步二等奖</a:t>
            </a:r>
            <a:r>
              <a:rPr lang="en-US" altLang="zh-CN" sz="3200" b="0" kern="0" dirty="0">
                <a:latin typeface="黑体" pitchFamily="49" charset="-122"/>
                <a:ea typeface="黑体" pitchFamily="49" charset="-122"/>
              </a:rPr>
              <a:t>2</a:t>
            </a:r>
            <a:r>
              <a:rPr lang="zh-CN" altLang="en-US" sz="3200" b="0" kern="0" dirty="0">
                <a:latin typeface="黑体" pitchFamily="49" charset="-122"/>
                <a:ea typeface="黑体" pitchFamily="49" charset="-122"/>
              </a:rPr>
              <a:t>项；</a:t>
            </a:r>
            <a:endParaRPr lang="en-US" altLang="zh-CN" sz="3200" b="0" kern="0" dirty="0">
              <a:latin typeface="黑体" pitchFamily="49" charset="-122"/>
              <a:ea typeface="黑体" pitchFamily="49" charset="-122"/>
            </a:endParaRPr>
          </a:p>
          <a:p>
            <a:pPr marL="342900" lvl="0" indent="-342900" eaLnBrk="0" hangingPunct="0">
              <a:spcBef>
                <a:spcPts val="0"/>
              </a:spcBef>
              <a:buClr>
                <a:schemeClr val="hlink"/>
              </a:buClr>
              <a:buSzPct val="50000"/>
              <a:buFont typeface="Monotype Sorts"/>
              <a:buChar char="n"/>
              <a:defRPr/>
            </a:pPr>
            <a:r>
              <a:rPr lang="zh-CN" altLang="en-US" sz="3200" b="0" kern="0" dirty="0">
                <a:latin typeface="黑体" pitchFamily="49" charset="-122"/>
                <a:ea typeface="黑体" pitchFamily="49" charset="-122"/>
              </a:rPr>
              <a:t>黑龙江省科技进步三等奖</a:t>
            </a:r>
            <a:r>
              <a:rPr lang="en-US" altLang="zh-CN" sz="3200" b="0" kern="0" dirty="0">
                <a:latin typeface="黑体" pitchFamily="49" charset="-122"/>
                <a:ea typeface="黑体" pitchFamily="49" charset="-122"/>
              </a:rPr>
              <a:t>2</a:t>
            </a:r>
            <a:r>
              <a:rPr lang="zh-CN" altLang="en-US" sz="3200" b="0" kern="0" dirty="0">
                <a:latin typeface="黑体" pitchFamily="49" charset="-122"/>
                <a:ea typeface="黑体" pitchFamily="49" charset="-122"/>
              </a:rPr>
              <a:t>项；</a:t>
            </a:r>
            <a:endParaRPr kumimoji="1" lang="en-US" altLang="zh-CN"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endParaRPr>
          </a:p>
          <a:p>
            <a:pPr marL="342900" indent="-342900" eaLnBrk="0" hangingPunct="0">
              <a:spcBef>
                <a:spcPts val="0"/>
              </a:spcBef>
              <a:buClr>
                <a:schemeClr val="hlink"/>
              </a:buClr>
              <a:buSzPct val="50000"/>
              <a:buFont typeface="Monotype Sorts"/>
              <a:buChar char="n"/>
              <a:defRPr/>
            </a:pPr>
            <a:r>
              <a:rPr lang="zh-CN" altLang="en-US" sz="3200" b="0" kern="0" dirty="0">
                <a:latin typeface="黑体" pitchFamily="49" charset="-122"/>
                <a:ea typeface="黑体" pitchFamily="49" charset="-122"/>
              </a:rPr>
              <a:t>国际顶级学术会议</a:t>
            </a:r>
            <a:r>
              <a:rPr lang="en-US" sz="3200" b="0" kern="0" dirty="0">
                <a:latin typeface="黑体" pitchFamily="49" charset="-122"/>
                <a:ea typeface="黑体" pitchFamily="49" charset="-122"/>
              </a:rPr>
              <a:t>VLDB</a:t>
            </a:r>
            <a:r>
              <a:rPr lang="zh-CN" altLang="en-US" sz="3200" b="0" kern="0" dirty="0">
                <a:latin typeface="黑体" pitchFamily="49" charset="-122"/>
                <a:ea typeface="黑体" pitchFamily="49" charset="-122"/>
              </a:rPr>
              <a:t>最佳论文奖</a:t>
            </a:r>
            <a:r>
              <a:rPr lang="en-US" altLang="zh-CN" sz="3200" b="0" kern="0" dirty="0">
                <a:latin typeface="黑体" pitchFamily="49" charset="-122"/>
                <a:ea typeface="黑体" pitchFamily="49" charset="-122"/>
              </a:rPr>
              <a:t>1</a:t>
            </a:r>
            <a:r>
              <a:rPr lang="zh-CN" altLang="en-US" sz="3200" b="0" kern="0" dirty="0">
                <a:latin typeface="黑体" pitchFamily="49" charset="-122"/>
                <a:ea typeface="黑体" pitchFamily="49" charset="-122"/>
              </a:rPr>
              <a:t>项；</a:t>
            </a:r>
            <a:endParaRPr lang="en-US" altLang="zh-CN" sz="3200" b="0" kern="0" dirty="0">
              <a:latin typeface="黑体" pitchFamily="49" charset="-122"/>
              <a:ea typeface="黑体" pitchFamily="49" charset="-122"/>
            </a:endParaRPr>
          </a:p>
          <a:p>
            <a:pPr marL="342900" indent="-342900" eaLnBrk="0" hangingPunct="0">
              <a:spcBef>
                <a:spcPts val="0"/>
              </a:spcBef>
              <a:buClr>
                <a:schemeClr val="hlink"/>
              </a:buClr>
              <a:buSzPct val="50000"/>
              <a:buFont typeface="Monotype Sorts"/>
              <a:buChar char="n"/>
              <a:defRPr/>
            </a:pPr>
            <a:r>
              <a:rPr lang="zh-CN" altLang="en-US" sz="3200" b="0" kern="0" dirty="0">
                <a:latin typeface="黑体" pitchFamily="49" charset="-122"/>
                <a:ea typeface="黑体" pitchFamily="49" charset="-122"/>
              </a:rPr>
              <a:t>国际会议</a:t>
            </a:r>
            <a:r>
              <a:rPr lang="en-US" altLang="zh-CN" sz="3200" b="0" kern="0" dirty="0">
                <a:latin typeface="黑体" pitchFamily="49" charset="-122"/>
                <a:ea typeface="黑体" pitchFamily="49" charset="-122"/>
              </a:rPr>
              <a:t>WISE</a:t>
            </a:r>
            <a:r>
              <a:rPr lang="zh-CN" altLang="en-US" sz="3200" b="0" kern="0" dirty="0">
                <a:latin typeface="黑体" pitchFamily="49" charset="-122"/>
                <a:ea typeface="黑体" pitchFamily="49" charset="-122"/>
              </a:rPr>
              <a:t>最佳论文奖</a:t>
            </a:r>
            <a:r>
              <a:rPr lang="en-US" altLang="zh-CN" sz="3200" b="0" kern="0" dirty="0">
                <a:latin typeface="黑体" pitchFamily="49" charset="-122"/>
                <a:ea typeface="黑体" pitchFamily="49" charset="-122"/>
              </a:rPr>
              <a:t>2</a:t>
            </a:r>
            <a:r>
              <a:rPr lang="zh-CN" altLang="en-US" sz="3200" b="0" kern="0" dirty="0">
                <a:latin typeface="黑体" pitchFamily="49" charset="-122"/>
                <a:ea typeface="黑体" pitchFamily="49" charset="-122"/>
              </a:rPr>
              <a:t>项；</a:t>
            </a:r>
            <a:endParaRPr lang="en-US" altLang="zh-CN" sz="3200" b="0" kern="0" dirty="0">
              <a:latin typeface="黑体" pitchFamily="49" charset="-122"/>
              <a:ea typeface="黑体" pitchFamily="49" charset="-122"/>
            </a:endParaRPr>
          </a:p>
          <a:p>
            <a:pPr marL="342900" indent="-342900" eaLnBrk="0" hangingPunct="0">
              <a:spcBef>
                <a:spcPts val="0"/>
              </a:spcBef>
              <a:buClr>
                <a:schemeClr val="hlink"/>
              </a:buClr>
              <a:buSzPct val="50000"/>
              <a:buFont typeface="Monotype Sorts"/>
              <a:buChar char="n"/>
              <a:defRPr/>
            </a:pPr>
            <a:r>
              <a:rPr lang="zh-CN" altLang="en-US" sz="3200" b="0" kern="0" dirty="0">
                <a:latin typeface="黑体" pitchFamily="49" charset="-122"/>
                <a:ea typeface="黑体" pitchFamily="49" charset="-122"/>
              </a:rPr>
              <a:t>中国优秀期刊论文奖</a:t>
            </a:r>
            <a:r>
              <a:rPr lang="en-US" altLang="zh-CN" sz="3200" b="0" kern="0" dirty="0">
                <a:latin typeface="黑体" pitchFamily="49" charset="-122"/>
                <a:ea typeface="黑体" pitchFamily="49" charset="-122"/>
              </a:rPr>
              <a:t>3</a:t>
            </a:r>
            <a:r>
              <a:rPr lang="zh-CN" altLang="en-US" sz="3200" b="0" kern="0" dirty="0">
                <a:latin typeface="黑体" pitchFamily="49" charset="-122"/>
                <a:ea typeface="黑体" pitchFamily="49" charset="-122"/>
              </a:rPr>
              <a:t>项；</a:t>
            </a:r>
            <a:endParaRPr lang="en-US" altLang="zh-CN" sz="3200" b="0" kern="0" dirty="0">
              <a:latin typeface="黑体" pitchFamily="49" charset="-122"/>
              <a:ea typeface="黑体" pitchFamily="49" charset="-122"/>
            </a:endParaRPr>
          </a:p>
          <a:p>
            <a:pPr marL="342900" indent="-342900" eaLnBrk="0" hangingPunct="0">
              <a:spcBef>
                <a:spcPts val="0"/>
              </a:spcBef>
              <a:buClr>
                <a:schemeClr val="hlink"/>
              </a:buClr>
              <a:buSzPct val="50000"/>
              <a:buFont typeface="Monotype Sorts"/>
              <a:buChar char="n"/>
              <a:defRPr/>
            </a:pPr>
            <a:r>
              <a:rPr lang="zh-CN" altLang="en-US" sz="3200" b="0" kern="0" dirty="0">
                <a:latin typeface="黑体" pitchFamily="49" charset="-122"/>
                <a:ea typeface="黑体" pitchFamily="49" charset="-122"/>
              </a:rPr>
              <a:t>中国数据库学术会议论文奖</a:t>
            </a:r>
            <a:r>
              <a:rPr lang="en-US" altLang="zh-CN" sz="3200" b="0" kern="0" dirty="0">
                <a:latin typeface="黑体" pitchFamily="49" charset="-122"/>
                <a:ea typeface="黑体" pitchFamily="49" charset="-122"/>
              </a:rPr>
              <a:t>7</a:t>
            </a:r>
            <a:r>
              <a:rPr lang="zh-CN" altLang="en-US" sz="3200" b="0" kern="0" dirty="0">
                <a:latin typeface="黑体" pitchFamily="49" charset="-122"/>
                <a:ea typeface="黑体" pitchFamily="49" charset="-122"/>
              </a:rPr>
              <a:t>项。</a:t>
            </a:r>
            <a:endParaRPr lang="en-US" altLang="zh-CN" sz="3200" b="0" kern="0" dirty="0">
              <a:latin typeface="黑体" pitchFamily="49" charset="-122"/>
              <a:ea typeface="黑体" pitchFamily="49" charset="-122"/>
            </a:endParaRPr>
          </a:p>
          <a:p>
            <a:pPr marL="342900" marR="0" lvl="0" indent="-342900" algn="l" defTabSz="914400" rtl="0" eaLnBrk="0" fontAlgn="base" latinLnBrk="0" hangingPunct="0">
              <a:spcBef>
                <a:spcPts val="0"/>
              </a:spcBef>
              <a:spcAft>
                <a:spcPct val="0"/>
              </a:spcAft>
              <a:buClr>
                <a:schemeClr val="hlink"/>
              </a:buClr>
              <a:buSzPct val="50000"/>
              <a:buFont typeface="Monotype Sorts"/>
              <a:buChar char="n"/>
              <a:defRPr/>
            </a:pPr>
            <a:endParaRPr kumimoji="1" lang="zh-CN" altLang="en-US" sz="3200" b="0" i="0" u="none" strike="noStrike" kern="0" cap="none" spc="0" normalizeH="0" baseline="0" noProof="0" dirty="0">
              <a:ln>
                <a:noFill/>
              </a:ln>
              <a:solidFill>
                <a:schemeClr val="bg2"/>
              </a:solidFill>
              <a:effectLst/>
              <a:uLnTx/>
              <a:uFillTx/>
              <a:latin typeface="黑体" pitchFamily="49" charset="-122"/>
              <a:ea typeface="黑体" pitchFamily="49" charset="-122"/>
              <a:cs typeface="+mn-cs"/>
            </a:endParaRPr>
          </a:p>
        </p:txBody>
      </p:sp>
      <p:sp>
        <p:nvSpPr>
          <p:cNvPr id="2" name="TextBox 3"/>
          <p:cNvSpPr txBox="1">
            <a:spLocks noChangeArrowheads="1"/>
          </p:cNvSpPr>
          <p:nvPr/>
        </p:nvSpPr>
        <p:spPr bwMode="auto">
          <a:xfrm>
            <a:off x="5214938" y="142852"/>
            <a:ext cx="3857625" cy="686726"/>
          </a:xfrm>
          <a:prstGeom prst="rect">
            <a:avLst/>
          </a:prstGeom>
          <a:noFill/>
          <a:ln w="9525">
            <a:noFill/>
            <a:miter lim="800000"/>
          </a:ln>
        </p:spPr>
        <p:txBody>
          <a:bodyPr>
            <a:spAutoFit/>
          </a:bodyPr>
          <a:lstStyle/>
          <a:p>
            <a:pPr algn="r">
              <a:lnSpc>
                <a:spcPct val="110000"/>
              </a:lnSpc>
              <a:spcBef>
                <a:spcPct val="20000"/>
              </a:spcBef>
              <a:buClr>
                <a:schemeClr val="hlink"/>
              </a:buClr>
              <a:buSzPct val="50000"/>
              <a:buFont typeface="Monotype Sorts"/>
              <a:buNone/>
            </a:pPr>
            <a:r>
              <a:rPr lang="zh-CN" altLang="en-US" sz="4000" dirty="0">
                <a:solidFill>
                  <a:srgbClr val="800000"/>
                </a:solidFill>
                <a:latin typeface="黑体" pitchFamily="49" charset="-122"/>
                <a:ea typeface="黑体" pitchFamily="49" charset="-122"/>
              </a:rPr>
              <a:t>获得的科研奖励</a:t>
            </a:r>
            <a:endParaRPr lang="zh-CN" altLang="en-US" sz="4000" dirty="0">
              <a:solidFill>
                <a:srgbClr val="800000"/>
              </a:solidFill>
              <a:latin typeface="黑体" pitchFamily="49" charset="-122"/>
              <a:ea typeface="黑体" pitchFamily="49" charset="-122"/>
            </a:endParaRPr>
          </a:p>
        </p:txBody>
      </p:sp>
      <p:cxnSp>
        <p:nvCxnSpPr>
          <p:cNvPr id="3" name="直接连接符 2"/>
          <p:cNvCxnSpPr/>
          <p:nvPr/>
        </p:nvCxnSpPr>
        <p:spPr bwMode="auto">
          <a:xfrm>
            <a:off x="4643438" y="855640"/>
            <a:ext cx="4536000" cy="0"/>
          </a:xfrm>
          <a:prstGeom prst="line">
            <a:avLst/>
          </a:prstGeom>
          <a:solidFill>
            <a:schemeClr val="accent1"/>
          </a:solidFill>
          <a:ln w="28575" cap="flat" cmpd="sng" algn="ctr">
            <a:solidFill>
              <a:schemeClr val="tx1">
                <a:lumMod val="50000"/>
              </a:schemeClr>
            </a:solidFill>
            <a:prstDash val="solid"/>
            <a:round/>
            <a:headEnd type="none" w="med" len="med"/>
            <a:tailEnd type="none" w="med" len="med"/>
          </a:ln>
          <a:effectLst/>
        </p:spPr>
      </p:cxnSp>
      <p:pic>
        <p:nvPicPr>
          <p:cNvPr id="77828" name="Picture 4" descr="c:\users\ljz\appdata\roaming\360se6\USERDA~1\Temp\T0136C~1.JPG"/>
          <p:cNvPicPr>
            <a:picLocks noChangeAspect="1" noChangeArrowheads="1"/>
          </p:cNvPicPr>
          <p:nvPr/>
        </p:nvPicPr>
        <p:blipFill>
          <a:blip r:embed="rId1" cstate="print">
            <a:clrChange>
              <a:clrFrom>
                <a:srgbClr val="FFFFFF"/>
              </a:clrFrom>
              <a:clrTo>
                <a:srgbClr val="FFFFFF">
                  <a:alpha val="0"/>
                </a:srgbClr>
              </a:clrTo>
            </a:clrChange>
          </a:blip>
          <a:stretch>
            <a:fillRect/>
          </a:stretch>
        </p:blipFill>
        <p:spPr bwMode="auto">
          <a:xfrm>
            <a:off x="7235224" y="4786322"/>
            <a:ext cx="2051684" cy="2051684"/>
          </a:xfrm>
          <a:prstGeom prst="rect">
            <a:avLst/>
          </a:prstGeom>
          <a:noFill/>
          <a:ln>
            <a:noFill/>
          </a:ln>
        </p:spPr>
      </p:pic>
      <p:pic>
        <p:nvPicPr>
          <p:cNvPr id="77826" name="Picture 2" descr="c:\users\ljz\appdata\roaming\360se6\USERDA~1\Temp\T01089~1.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H="1">
            <a:off x="-428660" y="4643445"/>
            <a:ext cx="2428892" cy="2428893"/>
          </a:xfrm>
          <a:prstGeom prst="rect">
            <a:avLst/>
          </a:prstGeom>
          <a:noFill/>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6"/>
          <p:cNvGrpSpPr/>
          <p:nvPr/>
        </p:nvGrpSpPr>
        <p:grpSpPr bwMode="auto">
          <a:xfrm>
            <a:off x="289323" y="56225"/>
            <a:ext cx="5988385" cy="530227"/>
            <a:chOff x="-1" y="284387"/>
            <a:chExt cx="5717791" cy="529774"/>
          </a:xfrm>
          <a:solidFill>
            <a:srgbClr val="024C89"/>
          </a:solidFill>
        </p:grpSpPr>
        <p:sp>
          <p:nvSpPr>
            <p:cNvPr id="5" name="矩形 38"/>
            <p:cNvSpPr/>
            <p:nvPr/>
          </p:nvSpPr>
          <p:spPr>
            <a:xfrm>
              <a:off x="-1" y="284389"/>
              <a:ext cx="552926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lnSpc>
                  <a:spcPct val="90000"/>
                </a:lnSpc>
                <a:spcBef>
                  <a:spcPct val="0"/>
                </a:spcBef>
                <a:spcAft>
                  <a:spcPct val="0"/>
                </a:spcAft>
                <a:defRPr/>
              </a:pPr>
              <a:r>
                <a:rPr lang="en-US" altLang="zh-CN" sz="2400" b="1" dirty="0" smtClean="0">
                  <a:solidFill>
                    <a:prstClr val="white"/>
                  </a:solidFill>
                  <a:latin typeface="Arial" pitchFamily="34" charset="0"/>
                  <a:ea typeface="微软雅黑" pitchFamily="34" charset="-122"/>
                  <a:sym typeface="Arial" pitchFamily="34" charset="0"/>
                </a:rPr>
                <a:t>Multi-SQL: </a:t>
              </a:r>
              <a:r>
                <a:rPr lang="zh-CN" altLang="en-US" sz="2400" b="1" dirty="0" smtClean="0">
                  <a:solidFill>
                    <a:prstClr val="white"/>
                  </a:solidFill>
                  <a:latin typeface="Arial" pitchFamily="34" charset="0"/>
                  <a:ea typeface="微软雅黑" pitchFamily="34" charset="-122"/>
                  <a:sym typeface="Arial" pitchFamily="34" charset="0"/>
                </a:rPr>
                <a:t>智能多模态数据库管理系统</a:t>
              </a:r>
              <a:endParaRPr lang="zh-CN" altLang="en-US" sz="2400" b="1" dirty="0">
                <a:solidFill>
                  <a:prstClr val="white"/>
                </a:solidFill>
                <a:latin typeface="Arial" pitchFamily="34" charset="0"/>
                <a:ea typeface="微软雅黑" pitchFamily="34" charset="-122"/>
                <a:sym typeface="Arial" pitchFamily="34" charset="0"/>
              </a:endParaRPr>
            </a:p>
          </p:txBody>
        </p:sp>
        <p:sp>
          <p:nvSpPr>
            <p:cNvPr id="6" name="矩形 39"/>
            <p:cNvSpPr/>
            <p:nvPr/>
          </p:nvSpPr>
          <p:spPr>
            <a:xfrm>
              <a:off x="5603490" y="284387"/>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itchFamily="34" charset="0"/>
                <a:ea typeface="微软雅黑" pitchFamily="34" charset="-122"/>
                <a:sym typeface="Arial" pitchFamily="34" charset="0"/>
              </a:endParaRPr>
            </a:p>
          </p:txBody>
        </p:sp>
      </p:grpSp>
      <p:cxnSp>
        <p:nvCxnSpPr>
          <p:cNvPr id="7" name="直接连接符 45"/>
          <p:cNvCxnSpPr/>
          <p:nvPr/>
        </p:nvCxnSpPr>
        <p:spPr>
          <a:xfrm>
            <a:off x="289323" y="579439"/>
            <a:ext cx="8687350" cy="7011"/>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8" name="文本框 37"/>
          <p:cNvSpPr txBox="1">
            <a:spLocks noChangeArrowheads="1"/>
          </p:cNvSpPr>
          <p:nvPr/>
        </p:nvSpPr>
        <p:spPr bwMode="auto">
          <a:xfrm>
            <a:off x="126462" y="589002"/>
            <a:ext cx="89004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just" eaLnBrk="0" fontAlgn="base" hangingPunct="0">
              <a:lnSpc>
                <a:spcPct val="150000"/>
              </a:lnSpc>
              <a:spcBef>
                <a:spcPts val="0"/>
              </a:spcBef>
              <a:spcAft>
                <a:spcPct val="0"/>
              </a:spcAft>
              <a:buNone/>
            </a:pPr>
            <a:r>
              <a:rPr lang="zh-CN" altLang="en-US" sz="2000" dirty="0">
                <a:solidFill>
                  <a:srgbClr val="002060"/>
                </a:solidFill>
                <a:latin typeface="微软雅黑" pitchFamily="34" charset="-122"/>
                <a:ea typeface="微软雅黑" pitchFamily="34" charset="-122"/>
              </a:rPr>
              <a:t>国内</a:t>
            </a:r>
            <a:r>
              <a:rPr lang="zh-CN" altLang="en-US" sz="2000" dirty="0" smtClean="0">
                <a:solidFill>
                  <a:srgbClr val="002060"/>
                </a:solidFill>
                <a:latin typeface="微软雅黑" pitchFamily="34" charset="-122"/>
                <a:ea typeface="微软雅黑" pitchFamily="34" charset="-122"/>
              </a:rPr>
              <a:t>外首个面向多模态数据的智能管理系统</a:t>
            </a:r>
            <a:endParaRPr lang="en-US" altLang="zh-CN" sz="2000" dirty="0">
              <a:solidFill>
                <a:srgbClr val="002060"/>
              </a:solidFill>
              <a:latin typeface="微软雅黑" pitchFamily="34" charset="-122"/>
              <a:ea typeface="微软雅黑" pitchFamily="34" charset="-122"/>
            </a:endParaRPr>
          </a:p>
        </p:txBody>
      </p:sp>
      <p:sp>
        <p:nvSpPr>
          <p:cNvPr id="9" name="矩形 13"/>
          <p:cNvSpPr/>
          <p:nvPr/>
        </p:nvSpPr>
        <p:spPr>
          <a:xfrm>
            <a:off x="609600" y="1143000"/>
            <a:ext cx="6531145" cy="2899512"/>
          </a:xfrm>
          <a:prstGeom prst="rect">
            <a:avLst/>
          </a:prstGeom>
        </p:spPr>
        <p:txBody>
          <a:bodyPr wrap="square">
            <a:spAutoFit/>
          </a:bodyPr>
          <a:lstStyle/>
          <a:p>
            <a:pPr algn="just">
              <a:lnSpc>
                <a:spcPct val="114000"/>
              </a:lnSpc>
            </a:pPr>
            <a:r>
              <a:rPr lang="zh-CN" altLang="en-US" sz="1600" dirty="0" smtClean="0">
                <a:solidFill>
                  <a:srgbClr val="002060"/>
                </a:solidFill>
                <a:latin typeface="微软雅黑" pitchFamily="34" charset="-122"/>
                <a:ea typeface="微软雅黑" pitchFamily="34" charset="-122"/>
              </a:rPr>
              <a:t>融合</a:t>
            </a:r>
            <a:r>
              <a:rPr lang="en-US" altLang="zh-CN" sz="1600" dirty="0" smtClean="0">
                <a:solidFill>
                  <a:srgbClr val="002060"/>
                </a:solidFill>
                <a:latin typeface="微软雅黑" pitchFamily="34" charset="-122"/>
                <a:ea typeface="微软雅黑" pitchFamily="34" charset="-122"/>
              </a:rPr>
              <a:t>9</a:t>
            </a:r>
            <a:r>
              <a:rPr lang="zh-CN" altLang="en-US" sz="1600" dirty="0" smtClean="0">
                <a:solidFill>
                  <a:srgbClr val="002060"/>
                </a:solidFill>
                <a:latin typeface="微软雅黑" pitchFamily="34" charset="-122"/>
                <a:ea typeface="微软雅黑" pitchFamily="34" charset="-122"/>
              </a:rPr>
              <a:t>项关键技术：</a:t>
            </a:r>
            <a:endParaRPr lang="en-US" altLang="zh-CN" sz="1600" dirty="0" smtClean="0">
              <a:solidFill>
                <a:srgbClr val="002060"/>
              </a:solidFill>
              <a:latin typeface="微软雅黑" pitchFamily="34" charset="-122"/>
              <a:ea typeface="微软雅黑" pitchFamily="34" charset="-122"/>
            </a:endParaRPr>
          </a:p>
          <a:p>
            <a:pPr marL="285750" indent="-285750" algn="just">
              <a:lnSpc>
                <a:spcPct val="114000"/>
              </a:lnSpc>
              <a:buFont typeface="Wingdings" pitchFamily="2" charset="2"/>
              <a:buChar char="Ø"/>
            </a:pPr>
            <a:r>
              <a:rPr lang="zh-CN" altLang="en-US" sz="1600" dirty="0" smtClean="0">
                <a:solidFill>
                  <a:srgbClr val="002060"/>
                </a:solidFill>
                <a:latin typeface="微软雅黑" pitchFamily="34" charset="-122"/>
                <a:ea typeface="微软雅黑" pitchFamily="34" charset="-122"/>
              </a:rPr>
              <a:t>基于</a:t>
            </a:r>
            <a:r>
              <a:rPr lang="zh-CN" altLang="en-US" sz="1600" dirty="0">
                <a:solidFill>
                  <a:srgbClr val="002060"/>
                </a:solidFill>
                <a:latin typeface="微软雅黑" pitchFamily="34" charset="-122"/>
                <a:ea typeface="微软雅黑" pitchFamily="34" charset="-122"/>
              </a:rPr>
              <a:t>学习代价的存储结构自动评估算法</a:t>
            </a:r>
            <a:endParaRPr lang="zh-CN" altLang="en-US" sz="1600" dirty="0">
              <a:solidFill>
                <a:srgbClr val="002060"/>
              </a:solidFill>
              <a:latin typeface="微软雅黑" pitchFamily="34" charset="-122"/>
              <a:ea typeface="微软雅黑" pitchFamily="34" charset="-122"/>
            </a:endParaRPr>
          </a:p>
          <a:p>
            <a:pPr marL="285750" indent="-285750" algn="just">
              <a:lnSpc>
                <a:spcPct val="114000"/>
              </a:lnSpc>
              <a:buFont typeface="Wingdings" pitchFamily="2" charset="2"/>
              <a:buChar char="Ø"/>
            </a:pPr>
            <a:r>
              <a:rPr lang="zh-CN" altLang="en-US" sz="1600" dirty="0">
                <a:solidFill>
                  <a:srgbClr val="002060"/>
                </a:solidFill>
                <a:latin typeface="微软雅黑" pitchFamily="34" charset="-122"/>
                <a:ea typeface="微软雅黑" pitchFamily="34" charset="-122"/>
              </a:rPr>
              <a:t>基于强化学习的图数据分表分区算法</a:t>
            </a:r>
            <a:endParaRPr lang="zh-CN" altLang="en-US" sz="1600" dirty="0">
              <a:solidFill>
                <a:srgbClr val="002060"/>
              </a:solidFill>
              <a:latin typeface="微软雅黑" pitchFamily="34" charset="-122"/>
              <a:ea typeface="微软雅黑" pitchFamily="34" charset="-122"/>
            </a:endParaRPr>
          </a:p>
          <a:p>
            <a:pPr marL="285750" indent="-285750" algn="just">
              <a:lnSpc>
                <a:spcPct val="114000"/>
              </a:lnSpc>
              <a:buFont typeface="Wingdings" pitchFamily="2" charset="2"/>
              <a:buChar char="Ø"/>
            </a:pPr>
            <a:r>
              <a:rPr lang="zh-CN" altLang="en-US" sz="1600" dirty="0">
                <a:solidFill>
                  <a:srgbClr val="002060"/>
                </a:solidFill>
                <a:latin typeface="微软雅黑" pitchFamily="34" charset="-122"/>
                <a:ea typeface="微软雅黑" pitchFamily="34" charset="-122"/>
              </a:rPr>
              <a:t> 基于深度学习的索引自动化推荐算法</a:t>
            </a:r>
            <a:endParaRPr lang="zh-CN" altLang="en-US" sz="1600" dirty="0">
              <a:solidFill>
                <a:srgbClr val="002060"/>
              </a:solidFill>
              <a:latin typeface="微软雅黑" pitchFamily="34" charset="-122"/>
              <a:ea typeface="微软雅黑" pitchFamily="34" charset="-122"/>
            </a:endParaRPr>
          </a:p>
          <a:p>
            <a:pPr marL="285750" indent="-285750" algn="just">
              <a:lnSpc>
                <a:spcPct val="114000"/>
              </a:lnSpc>
              <a:buFont typeface="Wingdings" pitchFamily="2" charset="2"/>
              <a:buChar char="Ø"/>
            </a:pPr>
            <a:r>
              <a:rPr lang="zh-CN" altLang="en-US" sz="1600" dirty="0">
                <a:solidFill>
                  <a:srgbClr val="002060"/>
                </a:solidFill>
                <a:latin typeface="微软雅黑" pitchFamily="34" charset="-122"/>
                <a:ea typeface="微软雅黑" pitchFamily="34" charset="-122"/>
              </a:rPr>
              <a:t>基于强化学习的数据库索引自动调优技术</a:t>
            </a:r>
            <a:endParaRPr lang="zh-CN" altLang="en-US" sz="1600" dirty="0">
              <a:solidFill>
                <a:srgbClr val="002060"/>
              </a:solidFill>
              <a:latin typeface="微软雅黑" pitchFamily="34" charset="-122"/>
              <a:ea typeface="微软雅黑" pitchFamily="34" charset="-122"/>
            </a:endParaRPr>
          </a:p>
          <a:p>
            <a:pPr marL="285750" indent="-285750" algn="just">
              <a:lnSpc>
                <a:spcPct val="114000"/>
              </a:lnSpc>
              <a:buFont typeface="Wingdings" pitchFamily="2" charset="2"/>
              <a:buChar char="Ø"/>
            </a:pPr>
            <a:r>
              <a:rPr lang="zh-CN" altLang="en-US" sz="1600" dirty="0">
                <a:solidFill>
                  <a:srgbClr val="002060"/>
                </a:solidFill>
                <a:latin typeface="微软雅黑" pitchFamily="34" charset="-122"/>
                <a:ea typeface="微软雅黑" pitchFamily="34" charset="-122"/>
              </a:rPr>
              <a:t>基于</a:t>
            </a:r>
            <a:r>
              <a:rPr lang="en-US" altLang="zh-CN" sz="1600" dirty="0">
                <a:solidFill>
                  <a:srgbClr val="002060"/>
                </a:solidFill>
                <a:latin typeface="微软雅黑" pitchFamily="34" charset="-122"/>
                <a:ea typeface="微软雅黑" pitchFamily="34" charset="-122"/>
              </a:rPr>
              <a:t>Seq2Seq</a:t>
            </a:r>
            <a:r>
              <a:rPr lang="zh-CN" altLang="en-US" sz="1600" dirty="0">
                <a:solidFill>
                  <a:srgbClr val="002060"/>
                </a:solidFill>
                <a:latin typeface="微软雅黑" pitchFamily="34" charset="-122"/>
                <a:ea typeface="微软雅黑" pitchFamily="34" charset="-122"/>
              </a:rPr>
              <a:t>模型的</a:t>
            </a:r>
            <a:r>
              <a:rPr lang="en-US" altLang="zh-CN" sz="1600" dirty="0" err="1">
                <a:solidFill>
                  <a:srgbClr val="002060"/>
                </a:solidFill>
                <a:latin typeface="微软雅黑" pitchFamily="34" charset="-122"/>
                <a:ea typeface="微软雅黑" pitchFamily="34" charset="-122"/>
              </a:rPr>
              <a:t>SparQL</a:t>
            </a:r>
            <a:r>
              <a:rPr lang="zh-CN" altLang="en-US" sz="1600" dirty="0">
                <a:solidFill>
                  <a:srgbClr val="002060"/>
                </a:solidFill>
                <a:latin typeface="微软雅黑" pitchFamily="34" charset="-122"/>
                <a:ea typeface="微软雅黑" pitchFamily="34" charset="-122"/>
              </a:rPr>
              <a:t>查询预测 算法</a:t>
            </a:r>
            <a:endParaRPr lang="zh-CN" altLang="en-US" sz="1600" dirty="0">
              <a:solidFill>
                <a:srgbClr val="002060"/>
              </a:solidFill>
              <a:latin typeface="微软雅黑" pitchFamily="34" charset="-122"/>
              <a:ea typeface="微软雅黑" pitchFamily="34" charset="-122"/>
            </a:endParaRPr>
          </a:p>
          <a:p>
            <a:pPr marL="285750" indent="-285750" algn="just">
              <a:lnSpc>
                <a:spcPct val="114000"/>
              </a:lnSpc>
              <a:buFont typeface="Wingdings" pitchFamily="2" charset="2"/>
              <a:buChar char="Ø"/>
            </a:pPr>
            <a:r>
              <a:rPr lang="zh-CN" altLang="en-US" sz="1600" dirty="0">
                <a:solidFill>
                  <a:srgbClr val="002060"/>
                </a:solidFill>
                <a:latin typeface="微软雅黑" pitchFamily="34" charset="-122"/>
                <a:ea typeface="微软雅黑" pitchFamily="34" charset="-122"/>
              </a:rPr>
              <a:t>基于用户等价类规则的多模态查询优化算法</a:t>
            </a:r>
            <a:endParaRPr lang="zh-CN" altLang="en-US" sz="1600" dirty="0">
              <a:solidFill>
                <a:srgbClr val="002060"/>
              </a:solidFill>
              <a:latin typeface="微软雅黑" pitchFamily="34" charset="-122"/>
              <a:ea typeface="微软雅黑" pitchFamily="34" charset="-122"/>
            </a:endParaRPr>
          </a:p>
          <a:p>
            <a:pPr marL="285750" indent="-285750" algn="just">
              <a:lnSpc>
                <a:spcPct val="114000"/>
              </a:lnSpc>
              <a:buFont typeface="Wingdings" pitchFamily="2" charset="2"/>
              <a:buChar char="Ø"/>
            </a:pPr>
            <a:r>
              <a:rPr lang="zh-CN" altLang="en-US" sz="1600" dirty="0">
                <a:solidFill>
                  <a:srgbClr val="002060"/>
                </a:solidFill>
                <a:latin typeface="微软雅黑" pitchFamily="34" charset="-122"/>
                <a:ea typeface="微软雅黑" pitchFamily="34" charset="-122"/>
              </a:rPr>
              <a:t>基于学习草图的频率估计算法</a:t>
            </a:r>
            <a:endParaRPr lang="zh-CN" altLang="en-US" sz="1600" dirty="0">
              <a:solidFill>
                <a:srgbClr val="002060"/>
              </a:solidFill>
              <a:latin typeface="微软雅黑" pitchFamily="34" charset="-122"/>
              <a:ea typeface="微软雅黑" pitchFamily="34" charset="-122"/>
            </a:endParaRPr>
          </a:p>
          <a:p>
            <a:pPr marL="285750" indent="-285750" algn="just">
              <a:lnSpc>
                <a:spcPct val="114000"/>
              </a:lnSpc>
              <a:buFont typeface="Wingdings" pitchFamily="2" charset="2"/>
              <a:buChar char="Ø"/>
            </a:pPr>
            <a:r>
              <a:rPr lang="zh-CN" altLang="en-US" sz="1600" dirty="0">
                <a:solidFill>
                  <a:srgbClr val="002060"/>
                </a:solidFill>
                <a:latin typeface="微软雅黑" pitchFamily="34" charset="-122"/>
                <a:ea typeface="微软雅黑" pitchFamily="34" charset="-122"/>
              </a:rPr>
              <a:t>基于机器学习的近似查询算法</a:t>
            </a:r>
            <a:endParaRPr lang="zh-CN" altLang="en-US" sz="1600" dirty="0">
              <a:solidFill>
                <a:srgbClr val="002060"/>
              </a:solidFill>
              <a:latin typeface="微软雅黑" pitchFamily="34" charset="-122"/>
              <a:ea typeface="微软雅黑" pitchFamily="34" charset="-122"/>
            </a:endParaRPr>
          </a:p>
          <a:p>
            <a:pPr marL="285750" indent="-285750" algn="just">
              <a:lnSpc>
                <a:spcPct val="114000"/>
              </a:lnSpc>
              <a:buFont typeface="Wingdings" pitchFamily="2" charset="2"/>
              <a:buChar char="Ø"/>
            </a:pPr>
            <a:r>
              <a:rPr lang="zh-CN" altLang="en-US" sz="1600" dirty="0">
                <a:solidFill>
                  <a:srgbClr val="002060"/>
                </a:solidFill>
                <a:latin typeface="微软雅黑" pitchFamily="34" charset="-122"/>
                <a:ea typeface="微软雅黑" pitchFamily="34" charset="-122"/>
              </a:rPr>
              <a:t>智能数据库事务并发控制算法</a:t>
            </a:r>
            <a:endParaRPr lang="zh-CN" altLang="en-US" sz="1600" dirty="0">
              <a:solidFill>
                <a:srgbClr val="002060"/>
              </a:solidFill>
              <a:latin typeface="微软雅黑" pitchFamily="34" charset="-122"/>
              <a:ea typeface="微软雅黑" pitchFamily="34" charset="-122"/>
            </a:endParaRPr>
          </a:p>
        </p:txBody>
      </p:sp>
      <p:pic>
        <p:nvPicPr>
          <p:cNvPr id="10" name="图片 5"/>
          <p:cNvPicPr>
            <a:picLocks noChangeAspect="1"/>
          </p:cNvPicPr>
          <p:nvPr/>
        </p:nvPicPr>
        <p:blipFill>
          <a:blip r:embed="rId1"/>
          <a:stretch>
            <a:fillRect/>
          </a:stretch>
        </p:blipFill>
        <p:spPr>
          <a:xfrm>
            <a:off x="5585179" y="734215"/>
            <a:ext cx="3111131" cy="1523232"/>
          </a:xfrm>
          <a:prstGeom prst="rect">
            <a:avLst/>
          </a:prstGeom>
        </p:spPr>
      </p:pic>
      <p:pic>
        <p:nvPicPr>
          <p:cNvPr id="11"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5179" y="2283013"/>
            <a:ext cx="2971800" cy="1631027"/>
          </a:xfrm>
          <a:prstGeom prst="rect">
            <a:avLst/>
          </a:prstGeom>
        </p:spPr>
      </p:pic>
      <p:pic>
        <p:nvPicPr>
          <p:cNvPr id="12"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122" y="3962400"/>
            <a:ext cx="5224848" cy="2806966"/>
          </a:xfrm>
          <a:prstGeom prst="rect">
            <a:avLst/>
          </a:prstGeom>
        </p:spPr>
      </p:pic>
      <p:pic>
        <p:nvPicPr>
          <p:cNvPr id="13"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23" y="4447994"/>
            <a:ext cx="3292077" cy="1956611"/>
          </a:xfrm>
          <a:prstGeom prst="rect">
            <a:avLst/>
          </a:prstGeom>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814388"/>
            <a:ext cx="7307263"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cxnSp>
        <p:nvCxnSpPr>
          <p:cNvPr id="11" name="直接连接符 55"/>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grpSp>
        <p:nvGrpSpPr>
          <p:cNvPr id="12" name="组合 46"/>
          <p:cNvGrpSpPr/>
          <p:nvPr/>
        </p:nvGrpSpPr>
        <p:grpSpPr bwMode="auto">
          <a:xfrm>
            <a:off x="0" y="284163"/>
            <a:ext cx="2756567" cy="530225"/>
            <a:chOff x="2442034" y="284389"/>
            <a:chExt cx="1928153" cy="529772"/>
          </a:xfrm>
          <a:solidFill>
            <a:srgbClr val="024C89"/>
          </a:solidFill>
        </p:grpSpPr>
        <p:sp>
          <p:nvSpPr>
            <p:cNvPr id="13" name="矩形 57"/>
            <p:cNvSpPr/>
            <p:nvPr/>
          </p:nvSpPr>
          <p:spPr>
            <a:xfrm>
              <a:off x="2442034" y="284389"/>
              <a:ext cx="1755893"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bg1"/>
                  </a:solidFill>
                  <a:latin typeface="Arial" pitchFamily="34" charset="0"/>
                  <a:ea typeface="微软雅黑" pitchFamily="34" charset="-122"/>
                  <a:sym typeface="Arial" pitchFamily="34" charset="0"/>
                </a:rPr>
                <a:t>ETL</a:t>
              </a:r>
              <a:r>
                <a:rPr lang="zh-CN" altLang="en-US" sz="2400" b="1" dirty="0">
                  <a:solidFill>
                    <a:schemeClr val="bg1"/>
                  </a:solidFill>
                  <a:latin typeface="Arial" pitchFamily="34" charset="0"/>
                  <a:ea typeface="微软雅黑" pitchFamily="34" charset="-122"/>
                  <a:sym typeface="Arial" pitchFamily="34" charset="0"/>
                </a:rPr>
                <a:t>云管理平台</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4" name="矩形 58"/>
            <p:cNvSpPr/>
            <p:nvPr/>
          </p:nvSpPr>
          <p:spPr>
            <a:xfrm>
              <a:off x="4255887"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7939" y="1083398"/>
            <a:ext cx="3895461" cy="2686191"/>
          </a:xfrm>
          <a:prstGeom prst="rect">
            <a:avLst/>
          </a:prstGeom>
          <a:effectLst>
            <a:outerShdw blurRad="12700" sx="101000" sy="101000" algn="ctr" rotWithShape="0">
              <a:prstClr val="black">
                <a:alpha val="40000"/>
              </a:prstClr>
            </a:outerShdw>
          </a:effectLst>
        </p:spPr>
      </p:pic>
      <p:pic>
        <p:nvPicPr>
          <p:cNvPr id="17" name="图片 16"/>
          <p:cNvPicPr>
            <a:picLocks noChangeAspect="1"/>
          </p:cNvPicPr>
          <p:nvPr/>
        </p:nvPicPr>
        <p:blipFill>
          <a:blip r:embed="rId2"/>
          <a:stretch>
            <a:fillRect/>
          </a:stretch>
        </p:blipFill>
        <p:spPr>
          <a:xfrm>
            <a:off x="443928" y="4038600"/>
            <a:ext cx="3899472" cy="2671221"/>
          </a:xfrm>
          <a:prstGeom prst="rect">
            <a:avLst/>
          </a:prstGeom>
          <a:effectLst>
            <a:outerShdw blurRad="12700" sx="101000" sy="101000" algn="ctr" rotWithShape="0">
              <a:prstClr val="black">
                <a:alpha val="40000"/>
              </a:prstClr>
            </a:outerShdw>
          </a:effectLst>
        </p:spPr>
      </p:pic>
      <p:pic>
        <p:nvPicPr>
          <p:cNvPr id="18" name="图片 17"/>
          <p:cNvPicPr>
            <a:picLocks noChangeAspect="1"/>
          </p:cNvPicPr>
          <p:nvPr/>
        </p:nvPicPr>
        <p:blipFill>
          <a:blip r:embed="rId3"/>
          <a:stretch>
            <a:fillRect/>
          </a:stretch>
        </p:blipFill>
        <p:spPr>
          <a:xfrm>
            <a:off x="4648200" y="4038600"/>
            <a:ext cx="4191000" cy="2671221"/>
          </a:xfrm>
          <a:prstGeom prst="rect">
            <a:avLst/>
          </a:prstGeom>
          <a:effectLst>
            <a:outerShdw blurRad="12700" sx="101000" sy="101000" algn="ctr" rotWithShape="0">
              <a:prstClr val="black">
                <a:alpha val="40000"/>
              </a:prstClr>
            </a:outerShdw>
          </a:effectLst>
        </p:spPr>
      </p:pic>
      <p:sp>
        <p:nvSpPr>
          <p:cNvPr id="21" name="文本框 20"/>
          <p:cNvSpPr txBox="1"/>
          <p:nvPr/>
        </p:nvSpPr>
        <p:spPr>
          <a:xfrm>
            <a:off x="4902906" y="1697062"/>
            <a:ext cx="3936294" cy="1938992"/>
          </a:xfrm>
          <a:prstGeom prst="rect">
            <a:avLst/>
          </a:prstGeom>
          <a:noFill/>
          <a:ln>
            <a:solidFill>
              <a:srgbClr val="024C89"/>
            </a:solidFill>
          </a:ln>
        </p:spPr>
        <p:txBody>
          <a:bodyPr wrap="square" rtlCol="0">
            <a:spAutoFit/>
          </a:bodyPr>
          <a:lstStyle/>
          <a:p>
            <a:pPr>
              <a:lnSpc>
                <a:spcPct val="120000"/>
              </a:lnSpc>
            </a:pPr>
            <a:r>
              <a:rPr lang="en-US" altLang="zh-CN" sz="2000" b="1" dirty="0">
                <a:latin typeface="等线" pitchFamily="2" charset="-122"/>
                <a:ea typeface="等线" pitchFamily="2" charset="-122"/>
              </a:rPr>
              <a:t>ETL</a:t>
            </a:r>
            <a:r>
              <a:rPr lang="zh-CN" altLang="en-US" sz="2000" b="1" dirty="0">
                <a:latin typeface="等线" pitchFamily="2" charset="-122"/>
                <a:ea typeface="等线" pitchFamily="2" charset="-122"/>
              </a:rPr>
              <a:t>云管理</a:t>
            </a:r>
            <a:r>
              <a:rPr lang="zh-CN" altLang="en-US" sz="2000" b="1" dirty="0" smtClean="0">
                <a:latin typeface="等线" pitchFamily="2" charset="-122"/>
                <a:ea typeface="等线" pitchFamily="2" charset="-122"/>
              </a:rPr>
              <a:t>平台</a:t>
            </a:r>
            <a:endParaRPr lang="en-US" altLang="zh-CN" sz="2000" b="1" dirty="0">
              <a:latin typeface="等线" pitchFamily="2" charset="-122"/>
              <a:ea typeface="等线" pitchFamily="2" charset="-122"/>
            </a:endParaRPr>
          </a:p>
          <a:p>
            <a:pPr marL="342900" indent="-342900">
              <a:lnSpc>
                <a:spcPct val="120000"/>
              </a:lnSpc>
              <a:buFont typeface="+mj-lt"/>
              <a:buAutoNum type="arabicPeriod"/>
            </a:pPr>
            <a:r>
              <a:rPr lang="en-US" altLang="zh-CN" sz="2000" dirty="0" smtClean="0">
                <a:latin typeface="等线" pitchFamily="2" charset="-122"/>
                <a:ea typeface="等线" pitchFamily="2" charset="-122"/>
              </a:rPr>
              <a:t>ETL</a:t>
            </a:r>
            <a:r>
              <a:rPr lang="zh-CN" altLang="en-US" sz="2000" dirty="0">
                <a:latin typeface="等线" pitchFamily="2" charset="-122"/>
                <a:ea typeface="等线" pitchFamily="2" charset="-122"/>
              </a:rPr>
              <a:t>任务的开发和测试工具</a:t>
            </a:r>
            <a:endParaRPr lang="en-US" altLang="zh-CN" sz="2000" dirty="0">
              <a:latin typeface="等线" pitchFamily="2" charset="-122"/>
              <a:ea typeface="等线" pitchFamily="2" charset="-122"/>
            </a:endParaRPr>
          </a:p>
          <a:p>
            <a:pPr marL="342900" indent="-342900">
              <a:lnSpc>
                <a:spcPct val="120000"/>
              </a:lnSpc>
              <a:buFont typeface="+mj-lt"/>
              <a:buAutoNum type="arabicPeriod"/>
            </a:pPr>
            <a:r>
              <a:rPr lang="en-US" altLang="zh-CN" sz="2000" dirty="0" smtClean="0">
                <a:latin typeface="等线" pitchFamily="2" charset="-122"/>
                <a:ea typeface="等线" pitchFamily="2" charset="-122"/>
              </a:rPr>
              <a:t>ETL</a:t>
            </a:r>
            <a:r>
              <a:rPr lang="zh-CN" altLang="en-US" sz="2000" dirty="0">
                <a:latin typeface="等线" pitchFamily="2" charset="-122"/>
                <a:ea typeface="等线" pitchFamily="2" charset="-122"/>
              </a:rPr>
              <a:t>任务的发布和监控</a:t>
            </a:r>
            <a:endParaRPr lang="en-US" altLang="zh-CN" sz="2000" dirty="0">
              <a:latin typeface="等线" pitchFamily="2" charset="-122"/>
              <a:ea typeface="等线" pitchFamily="2" charset="-122"/>
            </a:endParaRPr>
          </a:p>
          <a:p>
            <a:pPr marL="342900" indent="-342900">
              <a:lnSpc>
                <a:spcPct val="120000"/>
              </a:lnSpc>
              <a:buFont typeface="+mj-lt"/>
              <a:buAutoNum type="arabicPeriod"/>
            </a:pPr>
            <a:r>
              <a:rPr lang="en-US" altLang="zh-CN" sz="2000" dirty="0" smtClean="0">
                <a:latin typeface="等线" pitchFamily="2" charset="-122"/>
                <a:ea typeface="等线" pitchFamily="2" charset="-122"/>
              </a:rPr>
              <a:t>ETL</a:t>
            </a:r>
            <a:r>
              <a:rPr lang="zh-CN" altLang="en-US" sz="2000" dirty="0">
                <a:latin typeface="等线" pitchFamily="2" charset="-122"/>
                <a:ea typeface="等线" pitchFamily="2" charset="-122"/>
              </a:rPr>
              <a:t>任务的结果查看和历史统计</a:t>
            </a:r>
            <a:endParaRPr lang="zh-CN" altLang="en-US" sz="2000" dirty="0">
              <a:latin typeface="等线" pitchFamily="2" charset="-122"/>
              <a:ea typeface="等线" pitchFamily="2" charset="-122"/>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814388"/>
            <a:ext cx="7307263"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cxnSp>
        <p:nvCxnSpPr>
          <p:cNvPr id="11" name="直接连接符 55"/>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grpSp>
        <p:nvGrpSpPr>
          <p:cNvPr id="12" name="组合 46"/>
          <p:cNvGrpSpPr/>
          <p:nvPr/>
        </p:nvGrpSpPr>
        <p:grpSpPr bwMode="auto">
          <a:xfrm>
            <a:off x="0" y="284163"/>
            <a:ext cx="4493442" cy="530225"/>
            <a:chOff x="1227131" y="284389"/>
            <a:chExt cx="3143056" cy="529772"/>
          </a:xfrm>
          <a:solidFill>
            <a:srgbClr val="024C89"/>
          </a:solidFill>
        </p:grpSpPr>
        <p:sp>
          <p:nvSpPr>
            <p:cNvPr id="13" name="矩形 57"/>
            <p:cNvSpPr/>
            <p:nvPr/>
          </p:nvSpPr>
          <p:spPr>
            <a:xfrm>
              <a:off x="1227131" y="284389"/>
              <a:ext cx="2970795"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bg1"/>
                  </a:solidFill>
                  <a:latin typeface="Arial" pitchFamily="34" charset="0"/>
                  <a:ea typeface="微软雅黑" pitchFamily="34" charset="-122"/>
                  <a:sym typeface="Arial" pitchFamily="34" charset="0"/>
                </a:rPr>
                <a:t>基于实体的劣质数据管理系统</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4" name="矩形 58"/>
            <p:cNvSpPr/>
            <p:nvPr/>
          </p:nvSpPr>
          <p:spPr>
            <a:xfrm>
              <a:off x="4255887"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7716" y="1752600"/>
            <a:ext cx="6628568" cy="3824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a:noFill/>
          </a:ln>
        </p:spPr>
        <p:txBody>
          <a:bodyPr>
            <a:normAutofit/>
          </a:bodyPr>
          <a:lstStyle/>
          <a:p>
            <a:r>
              <a:rPr lang="zh-CN" altLang="en-US" sz="3600" b="1" dirty="0" smtClean="0">
                <a:solidFill>
                  <a:srgbClr val="616161"/>
                </a:solidFill>
                <a:latin typeface="Microsoft YaHei" pitchFamily="34" charset="-122"/>
                <a:ea typeface="Microsoft YaHei" pitchFamily="34" charset="-122"/>
              </a:rPr>
              <a:t>大数据计</a:t>
            </a:r>
            <a:r>
              <a:rPr lang="zh-CN" altLang="en-US" sz="3600" b="1" dirty="0">
                <a:solidFill>
                  <a:srgbClr val="616161"/>
                </a:solidFill>
                <a:latin typeface="Microsoft YaHei" pitchFamily="34" charset="-122"/>
                <a:ea typeface="Microsoft YaHei" pitchFamily="34" charset="-122"/>
              </a:rPr>
              <a:t>算平台性能监控与预警系统</a:t>
            </a:r>
            <a:endParaRPr lang="zh-CN" altLang="en-US" sz="3600" b="1" dirty="0">
              <a:solidFill>
                <a:srgbClr val="616161"/>
              </a:solidFill>
              <a:latin typeface="Microsoft YaHei" pitchFamily="34" charset="-122"/>
              <a:ea typeface="Microsoft YaHei" pitchFamily="34" charset="-122"/>
            </a:endParaRPr>
          </a:p>
        </p:txBody>
      </p:sp>
      <p:cxnSp>
        <p:nvCxnSpPr>
          <p:cNvPr id="8" name="直线连接符 7"/>
          <p:cNvCxnSpPr/>
          <p:nvPr/>
        </p:nvCxnSpPr>
        <p:spPr>
          <a:xfrm>
            <a:off x="226088" y="1457011"/>
            <a:ext cx="8794820" cy="0"/>
          </a:xfrm>
          <a:prstGeom prst="line">
            <a:avLst/>
          </a:prstGeom>
          <a:ln w="25400">
            <a:solidFill>
              <a:srgbClr val="616161"/>
            </a:solidFill>
          </a:ln>
        </p:spPr>
        <p:style>
          <a:lnRef idx="1">
            <a:schemeClr val="accent1"/>
          </a:lnRef>
          <a:fillRef idx="0">
            <a:schemeClr val="accent1"/>
          </a:fillRef>
          <a:effectRef idx="0">
            <a:schemeClr val="accent1"/>
          </a:effectRef>
          <a:fontRef idx="minor">
            <a:schemeClr val="tx1"/>
          </a:fontRef>
        </p:style>
      </p:cxnSp>
      <p:pic>
        <p:nvPicPr>
          <p:cNvPr id="5"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5969" t="3764" r="781" b="27986"/>
          <a:stretch>
            <a:fillRect/>
          </a:stretch>
        </p:blipFill>
        <p:spPr bwMode="auto">
          <a:xfrm>
            <a:off x="324059" y="1661591"/>
            <a:ext cx="4423788" cy="45985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2437" y="1661590"/>
            <a:ext cx="3238500" cy="1536700"/>
          </a:xfrm>
          <a:prstGeom prst="rect">
            <a:avLst/>
          </a:prstGeom>
          <a:ln>
            <a:noFill/>
          </a:ln>
          <a:effectLst>
            <a:outerShdw blurRad="292100" dist="139700" dir="2700000" algn="tl" rotWithShape="0">
              <a:srgbClr val="333333">
                <a:alpha val="65000"/>
              </a:srgbClr>
            </a:outerShdw>
          </a:effectLst>
        </p:spPr>
      </p:pic>
      <p:pic>
        <p:nvPicPr>
          <p:cNvPr id="9" name="图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2437" y="3427796"/>
            <a:ext cx="3390900" cy="1168400"/>
          </a:xfrm>
          <a:prstGeom prst="rect">
            <a:avLst/>
          </a:prstGeom>
          <a:ln>
            <a:noFill/>
          </a:ln>
          <a:effectLst>
            <a:outerShdw blurRad="292100" dist="139700" dir="2700000" algn="tl" rotWithShape="0">
              <a:srgbClr val="333333">
                <a:alpha val="65000"/>
              </a:srgbClr>
            </a:outerShdw>
          </a:effectLst>
        </p:spPr>
      </p:pic>
      <p:pic>
        <p:nvPicPr>
          <p:cNvPr id="10" name="图片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2437" y="4935398"/>
            <a:ext cx="3771900" cy="1295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23528" y="176104"/>
            <a:ext cx="8352928" cy="2982733"/>
          </a:xfrm>
          <a:prstGeom prst="rect">
            <a:avLst/>
          </a:prstGeom>
          <a:noFill/>
          <a:ln>
            <a:noFill/>
          </a:ln>
          <a:effectLst/>
        </p:spPr>
        <p:txBody>
          <a:bodyPr/>
          <a:lstStyle/>
          <a:p>
            <a:pPr marL="495300" indent="-495300">
              <a:buClr>
                <a:srgbClr val="800000"/>
              </a:buClr>
              <a:buFont typeface="Wingdings" pitchFamily="2" charset="2"/>
              <a:buChar char="n"/>
            </a:pPr>
            <a:r>
              <a:rPr lang="zh-CN" altLang="en-US" sz="3200" kern="0" dirty="0">
                <a:latin typeface="黑体" pitchFamily="49" charset="-122"/>
                <a:ea typeface="黑体" pitchFamily="49" charset="-122"/>
                <a:cs typeface="Times New Roman" pitchFamily="18" charset="0"/>
              </a:rPr>
              <a:t>项目与论文</a:t>
            </a:r>
            <a:endParaRPr lang="zh-CN" altLang="en-US" sz="3200" kern="0" dirty="0">
              <a:latin typeface="黑体" pitchFamily="49" charset="-122"/>
              <a:ea typeface="黑体" pitchFamily="49" charset="-122"/>
              <a:cs typeface="Times New Roman" pitchFamily="18" charset="0"/>
            </a:endParaRPr>
          </a:p>
          <a:p>
            <a:pPr marL="865505" lvl="1" indent="-419100">
              <a:buClr>
                <a:srgbClr val="800000"/>
              </a:buClr>
              <a:buSzPct val="75000"/>
              <a:buFont typeface="Wingdings" pitchFamily="2" charset="2"/>
              <a:buChar char="Ø"/>
            </a:pPr>
            <a:r>
              <a:rPr lang="zh-CN" altLang="en-US" sz="2800" kern="0" dirty="0">
                <a:solidFill>
                  <a:srgbClr val="0033CC"/>
                </a:solidFill>
                <a:latin typeface="黑体" pitchFamily="49" charset="-122"/>
                <a:ea typeface="黑体" pitchFamily="49" charset="-122"/>
                <a:cs typeface="Times New Roman" pitchFamily="18" charset="0"/>
              </a:rPr>
              <a:t>主持</a:t>
            </a:r>
            <a:r>
              <a:rPr lang="en-US" altLang="zh-CN" sz="2800" kern="0" dirty="0">
                <a:solidFill>
                  <a:srgbClr val="0033CC"/>
                </a:solidFill>
                <a:latin typeface="黑体" pitchFamily="49" charset="-122"/>
                <a:ea typeface="黑体" pitchFamily="49" charset="-122"/>
                <a:cs typeface="Times New Roman" pitchFamily="18" charset="0"/>
              </a:rPr>
              <a:t>NSFC</a:t>
            </a:r>
            <a:r>
              <a:rPr lang="zh-CN" altLang="en-US" sz="2800" kern="0" dirty="0">
                <a:solidFill>
                  <a:srgbClr val="0033CC"/>
                </a:solidFill>
                <a:latin typeface="黑体" pitchFamily="49" charset="-122"/>
                <a:ea typeface="黑体" pitchFamily="49" charset="-122"/>
                <a:cs typeface="Times New Roman" pitchFamily="18" charset="0"/>
              </a:rPr>
              <a:t>重大项目课题、</a:t>
            </a:r>
            <a:r>
              <a:rPr lang="en-US" altLang="zh-CN" sz="2800" kern="0" dirty="0">
                <a:solidFill>
                  <a:srgbClr val="0033CC"/>
                </a:solidFill>
                <a:latin typeface="黑体" pitchFamily="49" charset="-122"/>
                <a:ea typeface="黑体" pitchFamily="49" charset="-122"/>
                <a:cs typeface="Times New Roman" pitchFamily="18" charset="0"/>
              </a:rPr>
              <a:t>NSFC</a:t>
            </a:r>
            <a:r>
              <a:rPr lang="zh-CN" altLang="en-US" sz="2800" kern="0" dirty="0">
                <a:solidFill>
                  <a:srgbClr val="0033CC"/>
                </a:solidFill>
                <a:latin typeface="黑体" pitchFamily="49" charset="-122"/>
                <a:ea typeface="黑体" pitchFamily="49" charset="-122"/>
                <a:cs typeface="Times New Roman" pitchFamily="18" charset="0"/>
              </a:rPr>
              <a:t>重点项目、科技部重点研发课题等</a:t>
            </a:r>
            <a:r>
              <a:rPr lang="en-US" altLang="zh-CN" sz="2800" kern="0" dirty="0">
                <a:solidFill>
                  <a:srgbClr val="0033CC"/>
                </a:solidFill>
                <a:latin typeface="黑体" pitchFamily="49" charset="-122"/>
                <a:ea typeface="黑体" pitchFamily="49" charset="-122"/>
                <a:cs typeface="Times New Roman" pitchFamily="18" charset="0"/>
              </a:rPr>
              <a:t>20</a:t>
            </a:r>
            <a:r>
              <a:rPr lang="zh-CN" altLang="en-US" sz="2800" kern="0" dirty="0">
                <a:solidFill>
                  <a:srgbClr val="0033CC"/>
                </a:solidFill>
                <a:latin typeface="黑体" pitchFamily="49" charset="-122"/>
                <a:ea typeface="黑体" pitchFamily="49" charset="-122"/>
                <a:cs typeface="Times New Roman" pitchFamily="18" charset="0"/>
              </a:rPr>
              <a:t>余项</a:t>
            </a:r>
            <a:endParaRPr lang="en-US" altLang="zh-CN" sz="2800" kern="0" dirty="0">
              <a:solidFill>
                <a:srgbClr val="0033CC"/>
              </a:solidFill>
              <a:latin typeface="黑体" pitchFamily="49" charset="-122"/>
              <a:ea typeface="黑体" pitchFamily="49" charset="-122"/>
              <a:cs typeface="Times New Roman" pitchFamily="18" charset="0"/>
            </a:endParaRPr>
          </a:p>
          <a:p>
            <a:pPr marL="865505" lvl="1" indent="-419100">
              <a:buClr>
                <a:srgbClr val="800000"/>
              </a:buClr>
              <a:buSzPct val="75000"/>
              <a:buFont typeface="Wingdings" pitchFamily="2" charset="2"/>
              <a:buChar char="Ø"/>
            </a:pPr>
            <a:r>
              <a:rPr lang="zh-CN" altLang="en-US" sz="2800" kern="0" dirty="0">
                <a:solidFill>
                  <a:srgbClr val="0033CC"/>
                </a:solidFill>
                <a:latin typeface="黑体" pitchFamily="49" charset="-122"/>
                <a:ea typeface="黑体" pitchFamily="49" charset="-122"/>
                <a:cs typeface="Times New Roman" pitchFamily="18" charset="0"/>
              </a:rPr>
              <a:t>发表学术论文</a:t>
            </a:r>
            <a:r>
              <a:rPr lang="en-US" altLang="zh-CN" sz="2800" kern="0" dirty="0">
                <a:solidFill>
                  <a:srgbClr val="0033CC"/>
                </a:solidFill>
                <a:latin typeface="黑体" pitchFamily="49" charset="-122"/>
                <a:ea typeface="黑体" pitchFamily="49" charset="-122"/>
                <a:cs typeface="Times New Roman" pitchFamily="18" charset="0"/>
              </a:rPr>
              <a:t>300</a:t>
            </a:r>
            <a:r>
              <a:rPr lang="zh-CN" altLang="en-US" sz="2800" kern="0" dirty="0">
                <a:solidFill>
                  <a:srgbClr val="0033CC"/>
                </a:solidFill>
                <a:latin typeface="黑体" pitchFamily="49" charset="-122"/>
                <a:ea typeface="黑体" pitchFamily="49" charset="-122"/>
                <a:cs typeface="Times New Roman" pitchFamily="18" charset="0"/>
              </a:rPr>
              <a:t>余篇，其中</a:t>
            </a:r>
            <a:r>
              <a:rPr lang="en-US" altLang="zh-CN" sz="2800" kern="0" dirty="0">
                <a:solidFill>
                  <a:srgbClr val="0033CC"/>
                </a:solidFill>
                <a:latin typeface="黑体" pitchFamily="49" charset="-122"/>
                <a:ea typeface="黑体" pitchFamily="49" charset="-122"/>
                <a:cs typeface="Times New Roman" pitchFamily="18" charset="0"/>
              </a:rPr>
              <a:t>VLDB</a:t>
            </a:r>
            <a:r>
              <a:rPr lang="zh-CN" altLang="en-US" sz="2800" kern="0" dirty="0">
                <a:solidFill>
                  <a:srgbClr val="0033CC"/>
                </a:solidFill>
                <a:latin typeface="黑体" pitchFamily="49" charset="-122"/>
                <a:ea typeface="黑体" pitchFamily="49" charset="-122"/>
                <a:cs typeface="Times New Roman" pitchFamily="18" charset="0"/>
              </a:rPr>
              <a:t>、</a:t>
            </a:r>
            <a:r>
              <a:rPr lang="en-US" altLang="zh-CN" sz="2800" kern="0" dirty="0">
                <a:solidFill>
                  <a:srgbClr val="0033CC"/>
                </a:solidFill>
                <a:latin typeface="黑体" pitchFamily="49" charset="-122"/>
                <a:ea typeface="黑体" pitchFamily="49" charset="-122"/>
                <a:cs typeface="Times New Roman" pitchFamily="18" charset="0"/>
              </a:rPr>
              <a:t>SIGMOD</a:t>
            </a:r>
            <a:r>
              <a:rPr lang="zh-CN" altLang="en-US" sz="2800" kern="0" dirty="0">
                <a:solidFill>
                  <a:srgbClr val="0033CC"/>
                </a:solidFill>
                <a:latin typeface="黑体" pitchFamily="49" charset="-122"/>
                <a:ea typeface="黑体" pitchFamily="49" charset="-122"/>
                <a:cs typeface="Times New Roman" pitchFamily="18" charset="0"/>
              </a:rPr>
              <a:t>、</a:t>
            </a:r>
            <a:r>
              <a:rPr lang="en-US" altLang="zh-CN" sz="2800" kern="0" dirty="0">
                <a:solidFill>
                  <a:srgbClr val="0033CC"/>
                </a:solidFill>
                <a:latin typeface="黑体" pitchFamily="49" charset="-122"/>
                <a:ea typeface="黑体" pitchFamily="49" charset="-122"/>
                <a:cs typeface="Times New Roman" pitchFamily="18" charset="0"/>
              </a:rPr>
              <a:t>ICDE</a:t>
            </a:r>
            <a:r>
              <a:rPr lang="zh-CN" altLang="en-US" sz="2800" kern="0" dirty="0">
                <a:solidFill>
                  <a:srgbClr val="0033CC"/>
                </a:solidFill>
                <a:latin typeface="黑体" pitchFamily="49" charset="-122"/>
                <a:ea typeface="黑体" pitchFamily="49" charset="-122"/>
                <a:cs typeface="Times New Roman" pitchFamily="18" charset="0"/>
              </a:rPr>
              <a:t>、</a:t>
            </a:r>
            <a:r>
              <a:rPr lang="en-US" altLang="zh-CN" sz="2800" kern="0" dirty="0">
                <a:solidFill>
                  <a:srgbClr val="0033CC"/>
                </a:solidFill>
                <a:latin typeface="黑体" pitchFamily="49" charset="-122"/>
                <a:ea typeface="黑体" pitchFamily="49" charset="-122"/>
                <a:cs typeface="Times New Roman" pitchFamily="18" charset="0"/>
              </a:rPr>
              <a:t>INFOCOM</a:t>
            </a:r>
            <a:r>
              <a:rPr lang="zh-CN" altLang="en-US" sz="2800" kern="0" dirty="0">
                <a:solidFill>
                  <a:srgbClr val="0033CC"/>
                </a:solidFill>
                <a:latin typeface="黑体" pitchFamily="49" charset="-122"/>
                <a:ea typeface="黑体" pitchFamily="49" charset="-122"/>
                <a:cs typeface="Times New Roman" pitchFamily="18" charset="0"/>
              </a:rPr>
              <a:t>、</a:t>
            </a:r>
            <a:r>
              <a:rPr lang="en-US" altLang="zh-CN" sz="2800" kern="0" dirty="0">
                <a:solidFill>
                  <a:srgbClr val="0033CC"/>
                </a:solidFill>
                <a:latin typeface="黑体" pitchFamily="49" charset="-122"/>
                <a:ea typeface="黑体" pitchFamily="49" charset="-122"/>
                <a:cs typeface="Times New Roman" pitchFamily="18" charset="0"/>
              </a:rPr>
              <a:t>IEEE Trans</a:t>
            </a:r>
            <a:r>
              <a:rPr lang="zh-CN" altLang="en-US" sz="2800" kern="0" dirty="0">
                <a:solidFill>
                  <a:srgbClr val="0033CC"/>
                </a:solidFill>
                <a:latin typeface="黑体" pitchFamily="49" charset="-122"/>
                <a:ea typeface="黑体" pitchFamily="49" charset="-122"/>
                <a:cs typeface="Times New Roman" pitchFamily="18" charset="0"/>
              </a:rPr>
              <a:t>等国内外重要期刊会议论文</a:t>
            </a:r>
            <a:r>
              <a:rPr lang="en-US" altLang="zh-CN" sz="2800" kern="0" dirty="0">
                <a:solidFill>
                  <a:srgbClr val="0033CC"/>
                </a:solidFill>
                <a:latin typeface="黑体" pitchFamily="49" charset="-122"/>
                <a:ea typeface="黑体" pitchFamily="49" charset="-122"/>
                <a:cs typeface="Times New Roman" pitchFamily="18" charset="0"/>
              </a:rPr>
              <a:t>200</a:t>
            </a:r>
            <a:r>
              <a:rPr lang="zh-CN" altLang="en-US" sz="2800" kern="0" dirty="0">
                <a:solidFill>
                  <a:srgbClr val="0033CC"/>
                </a:solidFill>
                <a:latin typeface="黑体" pitchFamily="49" charset="-122"/>
                <a:ea typeface="黑体" pitchFamily="49" charset="-122"/>
                <a:cs typeface="Times New Roman" pitchFamily="18" charset="0"/>
              </a:rPr>
              <a:t>余篇</a:t>
            </a:r>
            <a:endParaRPr lang="en-US" altLang="zh-CN" sz="2800" kern="0" dirty="0">
              <a:solidFill>
                <a:srgbClr val="0033CC"/>
              </a:solidFill>
              <a:latin typeface="黑体" pitchFamily="49" charset="-122"/>
              <a:ea typeface="黑体" pitchFamily="49" charset="-122"/>
              <a:cs typeface="Times New Roman" pitchFamily="18" charset="0"/>
            </a:endParaRPr>
          </a:p>
        </p:txBody>
      </p:sp>
      <p:graphicFrame>
        <p:nvGraphicFramePr>
          <p:cNvPr id="3" name="表格 2"/>
          <p:cNvGraphicFramePr>
            <a:graphicFrameLocks noGrp="1"/>
          </p:cNvGraphicFramePr>
          <p:nvPr/>
        </p:nvGraphicFramePr>
        <p:xfrm>
          <a:off x="1430098" y="3823854"/>
          <a:ext cx="6094999" cy="2529840"/>
        </p:xfrm>
        <a:graphic>
          <a:graphicData uri="http://schemas.openxmlformats.org/drawingml/2006/table">
            <a:tbl>
              <a:tblPr firstRow="1" bandRow="1">
                <a:tableStyleId>{5C22544A-7EE6-4342-B048-85BDC9FD1C3A}</a:tableStyleId>
              </a:tblPr>
              <a:tblGrid>
                <a:gridCol w="2469358"/>
                <a:gridCol w="1369908"/>
                <a:gridCol w="726002"/>
                <a:gridCol w="1529731"/>
              </a:tblGrid>
              <a:tr h="340088">
                <a:tc>
                  <a:txBody>
                    <a:bodyPr/>
                    <a:lstStyle/>
                    <a:p>
                      <a:pPr algn="ctr"/>
                      <a:r>
                        <a:rPr lang="zh-CN" altLang="en-US" dirty="0">
                          <a:solidFill>
                            <a:schemeClr val="bg2"/>
                          </a:solidFill>
                          <a:latin typeface="黑体" pitchFamily="49" charset="-122"/>
                          <a:ea typeface="黑体" pitchFamily="49" charset="-122"/>
                        </a:rPr>
                        <a:t>项目</a:t>
                      </a:r>
                      <a:r>
                        <a:rPr lang="en-US" altLang="zh-CN" dirty="0">
                          <a:solidFill>
                            <a:schemeClr val="bg2"/>
                          </a:solidFill>
                          <a:latin typeface="黑体" pitchFamily="49" charset="-122"/>
                          <a:ea typeface="黑体" pitchFamily="49" charset="-122"/>
                        </a:rPr>
                        <a:t>/</a:t>
                      </a:r>
                      <a:r>
                        <a:rPr lang="zh-CN" altLang="en-US" dirty="0">
                          <a:solidFill>
                            <a:schemeClr val="bg2"/>
                          </a:solidFill>
                          <a:latin typeface="黑体" pitchFamily="49" charset="-122"/>
                          <a:ea typeface="黑体" pitchFamily="49" charset="-122"/>
                        </a:rPr>
                        <a:t>课题名称</a:t>
                      </a:r>
                      <a:endParaRPr lang="zh-CN" altLang="en-US" dirty="0">
                        <a:solidFill>
                          <a:schemeClr val="bg2"/>
                        </a:solidFill>
                        <a:latin typeface="黑体" pitchFamily="49" charset="-122"/>
                        <a:ea typeface="黑体" pitchFamily="49" charset="-122"/>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6">
                        <a:lumMod val="75000"/>
                      </a:schemeClr>
                    </a:solidFill>
                  </a:tcPr>
                </a:tc>
                <a:tc>
                  <a:txBody>
                    <a:bodyPr/>
                    <a:lstStyle/>
                    <a:p>
                      <a:pPr algn="ctr"/>
                      <a:r>
                        <a:rPr lang="zh-CN" altLang="en-US" dirty="0">
                          <a:solidFill>
                            <a:schemeClr val="bg2"/>
                          </a:solidFill>
                          <a:latin typeface="黑体" pitchFamily="49" charset="-122"/>
                          <a:ea typeface="黑体" pitchFamily="49" charset="-122"/>
                        </a:rPr>
                        <a:t>执行期</a:t>
                      </a:r>
                      <a:endParaRPr lang="zh-CN" altLang="en-US" dirty="0">
                        <a:solidFill>
                          <a:schemeClr val="bg2"/>
                        </a:solidFill>
                        <a:latin typeface="黑体" pitchFamily="49" charset="-122"/>
                        <a:ea typeface="黑体" pitchFamily="49" charset="-122"/>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6">
                        <a:lumMod val="75000"/>
                      </a:schemeClr>
                    </a:solidFill>
                  </a:tcPr>
                </a:tc>
                <a:tc>
                  <a:txBody>
                    <a:bodyPr/>
                    <a:lstStyle/>
                    <a:p>
                      <a:pPr algn="ctr"/>
                      <a:r>
                        <a:rPr lang="zh-CN" altLang="en-US" dirty="0">
                          <a:solidFill>
                            <a:schemeClr val="bg2"/>
                          </a:solidFill>
                          <a:latin typeface="黑体" pitchFamily="49" charset="-122"/>
                          <a:ea typeface="黑体" pitchFamily="49" charset="-122"/>
                        </a:rPr>
                        <a:t>经费</a:t>
                      </a:r>
                      <a:endParaRPr lang="zh-CN" altLang="en-US" dirty="0">
                        <a:solidFill>
                          <a:schemeClr val="bg2"/>
                        </a:solidFill>
                        <a:latin typeface="黑体" pitchFamily="49" charset="-122"/>
                        <a:ea typeface="黑体" pitchFamily="49" charset="-122"/>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6">
                        <a:lumMod val="75000"/>
                      </a:schemeClr>
                    </a:solidFill>
                  </a:tcPr>
                </a:tc>
                <a:tc>
                  <a:txBody>
                    <a:bodyPr/>
                    <a:lstStyle/>
                    <a:p>
                      <a:pPr algn="ctr"/>
                      <a:r>
                        <a:rPr lang="zh-CN" altLang="en-US" dirty="0">
                          <a:solidFill>
                            <a:schemeClr val="bg2"/>
                          </a:solidFill>
                          <a:latin typeface="黑体" pitchFamily="49" charset="-122"/>
                          <a:ea typeface="黑体" pitchFamily="49" charset="-122"/>
                        </a:rPr>
                        <a:t>项目来源</a:t>
                      </a:r>
                      <a:endParaRPr lang="zh-CN" altLang="en-US" dirty="0">
                        <a:solidFill>
                          <a:schemeClr val="bg2"/>
                        </a:solidFill>
                        <a:latin typeface="黑体" pitchFamily="49" charset="-122"/>
                        <a:ea typeface="黑体" pitchFamily="49" charset="-122"/>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6">
                        <a:lumMod val="75000"/>
                      </a:schemeClr>
                    </a:solidFill>
                  </a:tcPr>
                </a:tc>
              </a:tr>
              <a:tr h="340088">
                <a:tc>
                  <a:txBody>
                    <a:bodyPr/>
                    <a:lstStyle/>
                    <a:p>
                      <a:pPr marL="0" algn="l" defTabSz="914400" rtl="0" eaLnBrk="1" latinLnBrk="0" hangingPunct="1">
                        <a:lnSpc>
                          <a:spcPts val="1800"/>
                        </a:lnSpc>
                      </a:pPr>
                      <a:r>
                        <a:rPr lang="zh-CN" altLang="en-US" sz="1800" b="0" kern="0" dirty="0">
                          <a:solidFill>
                            <a:srgbClr val="003399"/>
                          </a:solidFill>
                          <a:latin typeface="+mn-lt"/>
                          <a:ea typeface="隶书" pitchFamily="49" charset="-122"/>
                          <a:cs typeface="Times New Roman" pitchFamily="18" charset="0"/>
                        </a:rPr>
                        <a:t>无源传输网络理论与关键技术</a:t>
                      </a:r>
                      <a:r>
                        <a:rPr lang="en-US" altLang="zh-CN" sz="1800" b="0" kern="0" dirty="0">
                          <a:solidFill>
                            <a:srgbClr val="003399"/>
                          </a:solidFill>
                          <a:latin typeface="+mn-lt"/>
                          <a:ea typeface="隶书" pitchFamily="49" charset="-122"/>
                          <a:cs typeface="Times New Roman" pitchFamily="18" charset="0"/>
                        </a:rPr>
                        <a:t> </a:t>
                      </a:r>
                      <a:endParaRPr lang="zh-CN" altLang="en-US" sz="18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algn="l" defTabSz="914400" rtl="0" eaLnBrk="1" latinLnBrk="0" hangingPunct="1">
                        <a:lnSpc>
                          <a:spcPts val="1800"/>
                        </a:lnSpc>
                      </a:pPr>
                      <a:r>
                        <a:rPr lang="en-US" altLang="zh-CN" sz="1800" b="0" kern="0" dirty="0">
                          <a:solidFill>
                            <a:srgbClr val="003399"/>
                          </a:solidFill>
                          <a:latin typeface="+mn-lt"/>
                          <a:ea typeface="隶书" pitchFamily="49" charset="-122"/>
                          <a:cs typeface="Times New Roman" pitchFamily="18" charset="0"/>
                        </a:rPr>
                        <a:t>2017.1-2021.12</a:t>
                      </a:r>
                      <a:endParaRPr lang="zh-CN" altLang="en-US" sz="18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algn="l" defTabSz="914400" rtl="0" eaLnBrk="1" latinLnBrk="0" hangingPunct="1">
                        <a:lnSpc>
                          <a:spcPts val="1800"/>
                        </a:lnSpc>
                      </a:pPr>
                      <a:r>
                        <a:rPr lang="en-US" altLang="zh-CN" sz="1800" b="0" kern="0" dirty="0">
                          <a:solidFill>
                            <a:srgbClr val="003399"/>
                          </a:solidFill>
                          <a:latin typeface="+mn-lt"/>
                          <a:ea typeface="隶书" pitchFamily="49" charset="-122"/>
                          <a:cs typeface="Times New Roman" pitchFamily="18" charset="0"/>
                        </a:rPr>
                        <a:t>305</a:t>
                      </a:r>
                      <a:r>
                        <a:rPr lang="zh-CN" altLang="en-US" sz="1800" b="0" kern="0" dirty="0">
                          <a:solidFill>
                            <a:srgbClr val="003399"/>
                          </a:solidFill>
                          <a:latin typeface="+mn-lt"/>
                          <a:ea typeface="隶书" pitchFamily="49" charset="-122"/>
                          <a:cs typeface="Times New Roman" pitchFamily="18" charset="0"/>
                        </a:rPr>
                        <a:t>万</a:t>
                      </a:r>
                      <a:endParaRPr lang="zh-CN" altLang="en-US" sz="18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algn="l" defTabSz="914400" rtl="0" eaLnBrk="1" latinLnBrk="0" hangingPunct="1">
                        <a:lnSpc>
                          <a:spcPts val="1800"/>
                        </a:lnSpc>
                      </a:pPr>
                      <a:r>
                        <a:rPr lang="zh-CN" altLang="en-US" sz="1800" b="0" kern="0" dirty="0">
                          <a:solidFill>
                            <a:srgbClr val="003399"/>
                          </a:solidFill>
                          <a:latin typeface="+mn-lt"/>
                          <a:ea typeface="隶书" pitchFamily="49" charset="-122"/>
                          <a:cs typeface="Times New Roman" pitchFamily="18" charset="0"/>
                        </a:rPr>
                        <a:t>国家自然基金重点</a:t>
                      </a:r>
                      <a:endParaRPr lang="zh-CN" altLang="en-US" sz="18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r>
              <a:tr h="235976">
                <a:tc>
                  <a:txBody>
                    <a:bodyPr/>
                    <a:lstStyle/>
                    <a:p>
                      <a:pPr marL="0" algn="l" defTabSz="914400" rtl="0" eaLnBrk="1" latinLnBrk="0" hangingPunct="1"/>
                      <a:r>
                        <a:rPr lang="zh-CN" altLang="zh-CN" sz="1800" b="0" kern="0" dirty="0">
                          <a:solidFill>
                            <a:srgbClr val="003399"/>
                          </a:solidFill>
                          <a:latin typeface="+mn-lt"/>
                          <a:ea typeface="隶书" pitchFamily="49" charset="-122"/>
                          <a:cs typeface="Times New Roman" pitchFamily="18" charset="0"/>
                        </a:rPr>
                        <a:t>异构端设备多协议无缝接入与不确定性数据融合</a:t>
                      </a:r>
                      <a:endParaRPr lang="zh-CN" altLang="en-US" sz="18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algn="l" defTabSz="914400" rtl="0" eaLnBrk="1" latinLnBrk="0" hangingPunct="1"/>
                      <a:r>
                        <a:rPr lang="en-US" altLang="zh-CN" sz="1700" b="0" kern="0" dirty="0">
                          <a:solidFill>
                            <a:srgbClr val="003399"/>
                          </a:solidFill>
                          <a:latin typeface="+mn-lt"/>
                          <a:ea typeface="隶书" pitchFamily="49" charset="-122"/>
                          <a:cs typeface="Times New Roman" pitchFamily="18" charset="0"/>
                        </a:rPr>
                        <a:t>2019.12-2022.11</a:t>
                      </a:r>
                      <a:endParaRPr lang="zh-CN" altLang="en-US" sz="17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algn="l" defTabSz="914400" rtl="0" eaLnBrk="1" latinLnBrk="0" hangingPunct="1"/>
                      <a:r>
                        <a:rPr lang="en-US" altLang="zh-CN" sz="1800" b="0" kern="0" dirty="0">
                          <a:solidFill>
                            <a:srgbClr val="003399"/>
                          </a:solidFill>
                          <a:latin typeface="+mn-lt"/>
                          <a:ea typeface="隶书" pitchFamily="49" charset="-122"/>
                          <a:cs typeface="Times New Roman" pitchFamily="18" charset="0"/>
                        </a:rPr>
                        <a:t>492</a:t>
                      </a:r>
                      <a:r>
                        <a:rPr lang="zh-CN" altLang="en-US" sz="1800" b="0" kern="0" dirty="0">
                          <a:solidFill>
                            <a:srgbClr val="003399"/>
                          </a:solidFill>
                          <a:latin typeface="+mn-lt"/>
                          <a:ea typeface="隶书" pitchFamily="49" charset="-122"/>
                          <a:cs typeface="Times New Roman" pitchFamily="18" charset="0"/>
                        </a:rPr>
                        <a:t>万</a:t>
                      </a:r>
                      <a:endParaRPr lang="zh-CN" altLang="en-US" sz="18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algn="l" defTabSz="914400" rtl="0" eaLnBrk="1" latinLnBrk="0" hangingPunct="1"/>
                      <a:r>
                        <a:rPr lang="zh-CN" altLang="en-US" sz="1800" b="0" kern="0" dirty="0">
                          <a:solidFill>
                            <a:srgbClr val="003399"/>
                          </a:solidFill>
                          <a:latin typeface="+mn-lt"/>
                          <a:ea typeface="隶书" pitchFamily="49" charset="-122"/>
                          <a:cs typeface="Times New Roman" pitchFamily="18" charset="0"/>
                        </a:rPr>
                        <a:t>科技部重点研发</a:t>
                      </a:r>
                      <a:endParaRPr lang="zh-CN" altLang="en-US" sz="18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r>
              <a:tr h="235976">
                <a:tc>
                  <a:txBody>
                    <a:bodyPr/>
                    <a:lstStyle/>
                    <a:p>
                      <a:pPr marL="0" algn="l" defTabSz="914400" rtl="0" eaLnBrk="1" latinLnBrk="0" hangingPunct="1">
                        <a:lnSpc>
                          <a:spcPts val="1600"/>
                        </a:lnSpc>
                        <a:spcBef>
                          <a:spcPts val="600"/>
                        </a:spcBef>
                      </a:pPr>
                      <a:r>
                        <a:rPr lang="zh-CN" altLang="en-US" sz="1800" b="0" kern="0" dirty="0">
                          <a:solidFill>
                            <a:srgbClr val="003399"/>
                          </a:solidFill>
                          <a:ea typeface="隶书" pitchFamily="49" charset="-122"/>
                          <a:cs typeface="Times New Roman" pitchFamily="18" charset="0"/>
                        </a:rPr>
                        <a:t>超大规模时空数据处理基础理论及关键技术研究</a:t>
                      </a:r>
                      <a:endParaRPr lang="zh-CN" altLang="en-US" sz="18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algn="l" defTabSz="914400" rtl="0" eaLnBrk="1" latinLnBrk="0" hangingPunct="1">
                        <a:lnSpc>
                          <a:spcPts val="1600"/>
                        </a:lnSpc>
                        <a:spcBef>
                          <a:spcPts val="600"/>
                        </a:spcBef>
                      </a:pPr>
                      <a:r>
                        <a:rPr lang="en-US" altLang="zh-CN" sz="1800" b="0" kern="0" dirty="0">
                          <a:solidFill>
                            <a:srgbClr val="003399"/>
                          </a:solidFill>
                          <a:ea typeface="隶书" pitchFamily="49" charset="-122"/>
                          <a:cs typeface="Times New Roman" pitchFamily="18" charset="0"/>
                        </a:rPr>
                        <a:t>2020.1-2023.12</a:t>
                      </a:r>
                      <a:endParaRPr lang="zh-CN" altLang="en-US" sz="18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algn="l" defTabSz="914400" rtl="0" eaLnBrk="1" latinLnBrk="0" hangingPunct="1">
                        <a:lnSpc>
                          <a:spcPts val="1600"/>
                        </a:lnSpc>
                        <a:spcBef>
                          <a:spcPts val="600"/>
                        </a:spcBef>
                      </a:pPr>
                      <a:r>
                        <a:rPr lang="en-US" altLang="zh-CN" sz="1800" b="0" kern="0" dirty="0">
                          <a:solidFill>
                            <a:srgbClr val="003399"/>
                          </a:solidFill>
                          <a:ea typeface="隶书" pitchFamily="49" charset="-122"/>
                          <a:cs typeface="Times New Roman" pitchFamily="18" charset="0"/>
                        </a:rPr>
                        <a:t>103</a:t>
                      </a:r>
                      <a:r>
                        <a:rPr lang="zh-CN" altLang="en-US" sz="1800" b="0" kern="0" dirty="0">
                          <a:solidFill>
                            <a:srgbClr val="003399"/>
                          </a:solidFill>
                          <a:ea typeface="隶书" pitchFamily="49" charset="-122"/>
                          <a:cs typeface="Times New Roman" pitchFamily="18" charset="0"/>
                        </a:rPr>
                        <a:t>万</a:t>
                      </a:r>
                      <a:endParaRPr lang="zh-CN" altLang="en-US" sz="18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algn="l" defTabSz="914400" rtl="0" eaLnBrk="1" latinLnBrk="0" hangingPunct="1">
                        <a:lnSpc>
                          <a:spcPts val="1800"/>
                        </a:lnSpc>
                      </a:pPr>
                      <a:r>
                        <a:rPr lang="zh-CN" altLang="en-US" sz="1800" b="0" kern="0" dirty="0">
                          <a:solidFill>
                            <a:srgbClr val="003399"/>
                          </a:solidFill>
                          <a:latin typeface="+mn-lt"/>
                          <a:ea typeface="隶书" pitchFamily="49" charset="-122"/>
                          <a:cs typeface="Times New Roman" pitchFamily="18" charset="0"/>
                        </a:rPr>
                        <a:t>国家自然基金重点</a:t>
                      </a:r>
                      <a:endParaRPr lang="zh-CN" altLang="en-US" sz="1800" b="0" kern="0" dirty="0">
                        <a:solidFill>
                          <a:srgbClr val="003399"/>
                        </a:solidFill>
                        <a:latin typeface="+mn-lt"/>
                        <a:ea typeface="隶书" pitchFamily="49" charset="-122"/>
                        <a:cs typeface="Times New Roman" pitchFamily="18" charset="0"/>
                      </a:endParaRPr>
                    </a:p>
                  </a:txBody>
                  <a:tcPr marL="68580" marR="6858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r>
            </a:tbl>
          </a:graphicData>
        </a:graphic>
      </p:graphicFrame>
      <p:sp>
        <p:nvSpPr>
          <p:cNvPr id="4" name="文本框 3"/>
          <p:cNvSpPr txBox="1"/>
          <p:nvPr/>
        </p:nvSpPr>
        <p:spPr>
          <a:xfrm>
            <a:off x="1430098" y="3306680"/>
            <a:ext cx="3587842" cy="461665"/>
          </a:xfrm>
          <a:prstGeom prst="rect">
            <a:avLst/>
          </a:prstGeom>
          <a:noFill/>
        </p:spPr>
        <p:txBody>
          <a:bodyPr wrap="none" rtlCol="0">
            <a:spAutoFit/>
          </a:bodyPr>
          <a:lstStyle/>
          <a:p>
            <a:r>
              <a:rPr lang="zh-CN" altLang="en-US" sz="2400" dirty="0">
                <a:solidFill>
                  <a:srgbClr val="640000"/>
                </a:solidFill>
                <a:latin typeface="黑体" pitchFamily="49" charset="-122"/>
                <a:ea typeface="黑体" pitchFamily="49" charset="-122"/>
              </a:rPr>
              <a:t>目前正在主持的科研项目</a:t>
            </a:r>
            <a:endParaRPr lang="zh-CN" altLang="en-US" sz="2400" dirty="0">
              <a:solidFill>
                <a:srgbClr val="640000"/>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814388"/>
            <a:ext cx="7307263"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cxnSp>
        <p:nvCxnSpPr>
          <p:cNvPr id="11" name="直接连接符 55"/>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grpSp>
        <p:nvGrpSpPr>
          <p:cNvPr id="12" name="组合 46"/>
          <p:cNvGrpSpPr/>
          <p:nvPr/>
        </p:nvGrpSpPr>
        <p:grpSpPr bwMode="auto">
          <a:xfrm>
            <a:off x="0" y="284163"/>
            <a:ext cx="4813966" cy="530225"/>
            <a:chOff x="1002932" y="284389"/>
            <a:chExt cx="3367255" cy="529772"/>
          </a:xfrm>
          <a:solidFill>
            <a:srgbClr val="024C89"/>
          </a:solidFill>
        </p:grpSpPr>
        <p:sp>
          <p:nvSpPr>
            <p:cNvPr id="13" name="矩形 57"/>
            <p:cNvSpPr/>
            <p:nvPr/>
          </p:nvSpPr>
          <p:spPr>
            <a:xfrm>
              <a:off x="1002932" y="284389"/>
              <a:ext cx="319499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bg1"/>
                  </a:solidFill>
                  <a:latin typeface="Arial" pitchFamily="34" charset="0"/>
                  <a:ea typeface="微软雅黑" pitchFamily="34" charset="-122"/>
                  <a:sym typeface="Arial" pitchFamily="34" charset="0"/>
                </a:rPr>
                <a:t>基于大数据分析的智能健康系统</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4" name="矩形 58"/>
            <p:cNvSpPr/>
            <p:nvPr/>
          </p:nvSpPr>
          <p:spPr>
            <a:xfrm>
              <a:off x="4255887"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pic>
        <p:nvPicPr>
          <p:cNvPr id="8" name="图片 6"/>
          <p:cNvPicPr/>
          <p:nvPr/>
        </p:nvPicPr>
        <p:blipFill>
          <a:blip r:embed="rId1"/>
          <a:srcRect/>
          <a:stretch>
            <a:fillRect/>
          </a:stretch>
        </p:blipFill>
        <p:spPr bwMode="auto">
          <a:xfrm>
            <a:off x="1145153" y="4199020"/>
            <a:ext cx="3660792" cy="2061410"/>
          </a:xfrm>
          <a:prstGeom prst="rect">
            <a:avLst/>
          </a:prstGeom>
          <a:noFill/>
          <a:ln w="9525">
            <a:noFill/>
            <a:miter lim="800000"/>
            <a:headEnd/>
            <a:tailEnd/>
          </a:ln>
        </p:spPr>
      </p:pic>
      <p:pic>
        <p:nvPicPr>
          <p:cNvPr id="15"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3174" y="1540962"/>
            <a:ext cx="1340556" cy="926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图片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1540962"/>
            <a:ext cx="1219200" cy="204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图片 9"/>
          <p:cNvPicPr/>
          <p:nvPr/>
        </p:nvPicPr>
        <p:blipFill>
          <a:blip r:embed="rId4"/>
          <a:stretch>
            <a:fillRect/>
          </a:stretch>
        </p:blipFill>
        <p:spPr>
          <a:xfrm>
            <a:off x="4364270" y="1529047"/>
            <a:ext cx="4138863" cy="2043044"/>
          </a:xfrm>
          <a:prstGeom prst="rect">
            <a:avLst/>
          </a:prstGeom>
          <a:noFill/>
          <a:ln w="9525">
            <a:noFill/>
            <a:miter/>
          </a:ln>
        </p:spPr>
      </p:pic>
      <p:pic>
        <p:nvPicPr>
          <p:cNvPr id="18" name="图片 3" descr="C:\Users\Yugung\AppData\Local\Microsoft\Windows\INetCache\Content.Word\Screenshot_2015-05-05-00-11-19.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2662" y="4267200"/>
            <a:ext cx="1295400" cy="1993230"/>
          </a:xfrm>
          <a:prstGeom prst="rect">
            <a:avLst/>
          </a:prstGeom>
          <a:noFill/>
          <a:ln>
            <a:noFill/>
          </a:ln>
        </p:spPr>
      </p:pic>
      <p:pic>
        <p:nvPicPr>
          <p:cNvPr id="19" name="图片 4" descr="Screenshot_2015-05-05-00-27-37"/>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54779" y="4267200"/>
            <a:ext cx="1340333" cy="1993231"/>
          </a:xfrm>
          <a:prstGeom prst="rect">
            <a:avLst/>
          </a:prstGeom>
          <a:noFill/>
          <a:ln>
            <a:noFill/>
          </a:ln>
        </p:spPr>
      </p:pic>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814388"/>
            <a:ext cx="7307263"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cxnSp>
        <p:nvCxnSpPr>
          <p:cNvPr id="11" name="直接连接符 55"/>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grpSp>
        <p:nvGrpSpPr>
          <p:cNvPr id="12" name="组合 46"/>
          <p:cNvGrpSpPr/>
          <p:nvPr/>
        </p:nvGrpSpPr>
        <p:grpSpPr bwMode="auto">
          <a:xfrm>
            <a:off x="0" y="284163"/>
            <a:ext cx="5145024" cy="530225"/>
            <a:chOff x="1227131" y="284389"/>
            <a:chExt cx="3143056" cy="529772"/>
          </a:xfrm>
          <a:solidFill>
            <a:srgbClr val="024C89"/>
          </a:solidFill>
        </p:grpSpPr>
        <p:sp>
          <p:nvSpPr>
            <p:cNvPr id="13" name="矩形 57"/>
            <p:cNvSpPr/>
            <p:nvPr/>
          </p:nvSpPr>
          <p:spPr>
            <a:xfrm>
              <a:off x="1227131" y="284389"/>
              <a:ext cx="2970795"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itchFamily="34" charset="0"/>
                <a:buNone/>
                <a:defRPr/>
              </a:pPr>
              <a:r>
                <a:rPr lang="zh-CN" altLang="en-US" sz="2400" b="1" dirty="0">
                  <a:solidFill>
                    <a:schemeClr val="bg1"/>
                  </a:solidFill>
                  <a:latin typeface="Arial" pitchFamily="34" charset="0"/>
                  <a:ea typeface="微软雅黑" pitchFamily="34" charset="-122"/>
                  <a:sym typeface="Arial" pitchFamily="34" charset="0"/>
                </a:rPr>
                <a:t>柔性生产线工艺参数在线优化系统</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4" name="矩形 58"/>
            <p:cNvSpPr/>
            <p:nvPr/>
          </p:nvSpPr>
          <p:spPr>
            <a:xfrm>
              <a:off x="4255887"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buFont typeface="Arial" pitchFamily="34" charset="0"/>
                <a:buNone/>
                <a:defRPr/>
              </a:pPr>
              <a:endParaRPr lang="zh-CN" altLang="en-US" sz="2400" b="1" dirty="0">
                <a:solidFill>
                  <a:schemeClr val="bg1"/>
                </a:solidFill>
                <a:latin typeface="Arial" pitchFamily="34" charset="0"/>
                <a:ea typeface="微软雅黑" pitchFamily="34" charset="-122"/>
                <a:sym typeface="Arial" pitchFamily="34" charset="0"/>
              </a:endParaRPr>
            </a:p>
          </p:txBody>
        </p:sp>
      </p:grpSp>
      <p:pic>
        <p:nvPicPr>
          <p:cNvPr id="88069"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3375" y="1054100"/>
            <a:ext cx="315595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25" y="4057650"/>
            <a:ext cx="51339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
          <p:cNvSpPr txBox="1"/>
          <p:nvPr/>
        </p:nvSpPr>
        <p:spPr>
          <a:xfrm>
            <a:off x="3897313" y="950913"/>
            <a:ext cx="5246687" cy="3140075"/>
          </a:xfrm>
          <a:prstGeom prst="rect">
            <a:avLst/>
          </a:prstGeom>
          <a:noFill/>
        </p:spPr>
        <p:txBody>
          <a:bodyPr>
            <a:spAutoFit/>
          </a:bodyPr>
          <a:lstStyle/>
          <a:p>
            <a:pPr eaLnBrk="1" hangingPunct="1">
              <a:buFont typeface="Arial" pitchFamily="34" charset="0"/>
              <a:buNone/>
              <a:defRPr/>
            </a:pPr>
            <a:r>
              <a:rPr kumimoji="1" lang="zh-CN" altLang="en-US" sz="1800" dirty="0">
                <a:solidFill>
                  <a:srgbClr val="FF0000"/>
                </a:solidFill>
                <a:latin typeface="微软雅黑" pitchFamily="34" charset="-122"/>
                <a:ea typeface="微软雅黑" pitchFamily="34" charset="-122"/>
              </a:rPr>
              <a:t>目标</a:t>
            </a:r>
            <a:r>
              <a:rPr kumimoji="1" lang="zh-CN" altLang="en-US" sz="1800" dirty="0">
                <a:latin typeface="微软雅黑" pitchFamily="34" charset="-122"/>
                <a:ea typeface="微软雅黑" pitchFamily="34" charset="-122"/>
              </a:rPr>
              <a:t>：快速生成生产线最优参数</a:t>
            </a:r>
            <a:endParaRPr kumimoji="1" lang="en-US" altLang="zh-CN" sz="1800" dirty="0">
              <a:latin typeface="微软雅黑" pitchFamily="34" charset="-122"/>
              <a:ea typeface="微软雅黑" pitchFamily="34" charset="-122"/>
            </a:endParaRPr>
          </a:p>
          <a:p>
            <a:pPr eaLnBrk="1" hangingPunct="1">
              <a:buFont typeface="Arial" pitchFamily="34" charset="0"/>
              <a:buNone/>
              <a:defRPr/>
            </a:pPr>
            <a:endParaRPr kumimoji="1" lang="en-US" altLang="zh-CN" sz="1800" dirty="0">
              <a:latin typeface="微软雅黑" pitchFamily="34" charset="-122"/>
              <a:ea typeface="微软雅黑" pitchFamily="34" charset="-122"/>
            </a:endParaRPr>
          </a:p>
          <a:p>
            <a:pPr eaLnBrk="1" hangingPunct="1">
              <a:buFont typeface="Arial" pitchFamily="34" charset="0"/>
              <a:buNone/>
              <a:defRPr/>
            </a:pPr>
            <a:r>
              <a:rPr kumimoji="1" lang="zh-CN" altLang="en-US" sz="1800" dirty="0">
                <a:solidFill>
                  <a:srgbClr val="FF0000"/>
                </a:solidFill>
                <a:latin typeface="微软雅黑" pitchFamily="34" charset="-122"/>
                <a:ea typeface="微软雅黑" pitchFamily="34" charset="-122"/>
              </a:rPr>
              <a:t>方法</a:t>
            </a:r>
            <a:r>
              <a:rPr kumimoji="1" lang="zh-CN" altLang="en-US" sz="1800" dirty="0">
                <a:latin typeface="微软雅黑" pitchFamily="34" charset="-122"/>
                <a:ea typeface="微软雅黑" pitchFamily="34" charset="-122"/>
              </a:rPr>
              <a:t>：</a:t>
            </a:r>
            <a:endParaRPr kumimoji="1" lang="en-US" altLang="zh-CN" sz="1800" dirty="0">
              <a:latin typeface="微软雅黑" pitchFamily="34" charset="-122"/>
              <a:ea typeface="微软雅黑" pitchFamily="34" charset="-122"/>
            </a:endParaRPr>
          </a:p>
          <a:p>
            <a:pPr marL="285750" indent="-285750" eaLnBrk="1" hangingPunct="1">
              <a:buFont typeface="Wingdings" pitchFamily="2" charset="2"/>
              <a:buChar char="Ø"/>
              <a:defRPr/>
            </a:pPr>
            <a:r>
              <a:rPr kumimoji="1" lang="zh-CN" altLang="en-US" sz="1800" dirty="0">
                <a:latin typeface="微软雅黑" pitchFamily="34" charset="-122"/>
                <a:ea typeface="微软雅黑" pitchFamily="34" charset="-122"/>
              </a:rPr>
              <a:t>实时监控生产线上各工序的参数及产品状态</a:t>
            </a:r>
            <a:endParaRPr kumimoji="1" lang="en-US" altLang="zh-CN" sz="1800" dirty="0">
              <a:latin typeface="微软雅黑" pitchFamily="34" charset="-122"/>
              <a:ea typeface="微软雅黑" pitchFamily="34" charset="-122"/>
            </a:endParaRPr>
          </a:p>
          <a:p>
            <a:pPr marL="285750" indent="-285750" eaLnBrk="1" hangingPunct="1">
              <a:buFont typeface="Wingdings" pitchFamily="2" charset="2"/>
              <a:buChar char="Ø"/>
              <a:defRPr/>
            </a:pPr>
            <a:r>
              <a:rPr kumimoji="1" lang="zh-CN" altLang="en-US" sz="1800" dirty="0">
                <a:latin typeface="微软雅黑" pitchFamily="34" charset="-122"/>
                <a:ea typeface="微软雅黑" pitchFamily="34" charset="-122"/>
              </a:rPr>
              <a:t>记录良品的加工参数形成加工知识库</a:t>
            </a:r>
            <a:endParaRPr kumimoji="1" lang="en-US" altLang="zh-CN" sz="1800" dirty="0">
              <a:latin typeface="微软雅黑" pitchFamily="34" charset="-122"/>
              <a:ea typeface="微软雅黑" pitchFamily="34" charset="-122"/>
            </a:endParaRPr>
          </a:p>
          <a:p>
            <a:pPr marL="285750" indent="-285750" eaLnBrk="1" hangingPunct="1">
              <a:buFont typeface="Wingdings" pitchFamily="2" charset="2"/>
              <a:buChar char="Ø"/>
              <a:defRPr/>
            </a:pPr>
            <a:r>
              <a:rPr kumimoji="1" lang="zh-CN" altLang="en-US" sz="1800" dirty="0">
                <a:latin typeface="微软雅黑" pitchFamily="34" charset="-122"/>
                <a:ea typeface="微软雅黑" pitchFamily="34" charset="-122"/>
              </a:rPr>
              <a:t>基于相似性搜索为用户推荐参数优化方案</a:t>
            </a:r>
            <a:endParaRPr kumimoji="1" lang="en-US" altLang="zh-CN" sz="1800" dirty="0">
              <a:latin typeface="微软雅黑" pitchFamily="34" charset="-122"/>
              <a:ea typeface="微软雅黑" pitchFamily="34" charset="-122"/>
            </a:endParaRPr>
          </a:p>
          <a:p>
            <a:pPr eaLnBrk="1" hangingPunct="1">
              <a:buFont typeface="Arial" pitchFamily="34" charset="0"/>
              <a:buNone/>
              <a:defRPr/>
            </a:pPr>
            <a:endParaRPr kumimoji="1" lang="en-US" altLang="zh-CN" sz="1800" dirty="0">
              <a:latin typeface="微软雅黑" pitchFamily="34" charset="-122"/>
              <a:ea typeface="微软雅黑" pitchFamily="34" charset="-122"/>
            </a:endParaRPr>
          </a:p>
          <a:p>
            <a:pPr eaLnBrk="1" hangingPunct="1">
              <a:buFont typeface="Arial" pitchFamily="34" charset="0"/>
              <a:buNone/>
              <a:defRPr/>
            </a:pPr>
            <a:r>
              <a:rPr kumimoji="1" lang="zh-CN" altLang="en-US" sz="1800" dirty="0">
                <a:solidFill>
                  <a:srgbClr val="FF0000"/>
                </a:solidFill>
                <a:latin typeface="微软雅黑" pitchFamily="34" charset="-122"/>
                <a:ea typeface="微软雅黑" pitchFamily="34" charset="-122"/>
              </a:rPr>
              <a:t>优点</a:t>
            </a:r>
            <a:r>
              <a:rPr kumimoji="1" lang="zh-CN" altLang="en-US" sz="1800" dirty="0">
                <a:latin typeface="微软雅黑" pitchFamily="34" charset="-122"/>
                <a:ea typeface="微软雅黑" pitchFamily="34" charset="-122"/>
              </a:rPr>
              <a:t>：</a:t>
            </a:r>
            <a:endParaRPr kumimoji="1" lang="en-US" altLang="zh-CN" sz="1800" dirty="0">
              <a:latin typeface="微软雅黑" pitchFamily="34" charset="-122"/>
              <a:ea typeface="微软雅黑" pitchFamily="34" charset="-122"/>
            </a:endParaRPr>
          </a:p>
          <a:p>
            <a:pPr marL="285750" indent="-285750" eaLnBrk="1" hangingPunct="1">
              <a:buFont typeface="Wingdings" pitchFamily="2" charset="2"/>
              <a:buChar char="ü"/>
              <a:defRPr/>
            </a:pPr>
            <a:r>
              <a:rPr kumimoji="1" lang="zh-CN" altLang="en-US" sz="1800" dirty="0">
                <a:latin typeface="微软雅黑" pitchFamily="34" charset="-122"/>
                <a:ea typeface="微软雅黑" pitchFamily="34" charset="-122"/>
              </a:rPr>
              <a:t>能适配到所有类型的柔性生产线。</a:t>
            </a:r>
            <a:endParaRPr kumimoji="1" lang="en-US" altLang="zh-CN" sz="1800" dirty="0">
              <a:latin typeface="微软雅黑" pitchFamily="34" charset="-122"/>
              <a:ea typeface="微软雅黑" pitchFamily="34" charset="-122"/>
            </a:endParaRPr>
          </a:p>
          <a:p>
            <a:pPr marL="285750" indent="-285750" eaLnBrk="1" hangingPunct="1">
              <a:buFont typeface="Wingdings" pitchFamily="2" charset="2"/>
              <a:buChar char="ü"/>
              <a:defRPr/>
            </a:pPr>
            <a:r>
              <a:rPr kumimoji="1" lang="zh-CN" altLang="en-US" sz="1800" dirty="0">
                <a:latin typeface="微软雅黑" pitchFamily="34" charset="-122"/>
                <a:ea typeface="微软雅黑" pitchFamily="34" charset="-122"/>
              </a:rPr>
              <a:t>只推荐参数配置方案，最终决策由用户执行</a:t>
            </a:r>
            <a:endParaRPr kumimoji="1" lang="en-US" altLang="zh-CN" sz="1800" dirty="0">
              <a:latin typeface="微软雅黑" pitchFamily="34" charset="-122"/>
              <a:ea typeface="微软雅黑" pitchFamily="34" charset="-122"/>
            </a:endParaRPr>
          </a:p>
          <a:p>
            <a:pPr marL="285750" indent="-285750" eaLnBrk="1" hangingPunct="1">
              <a:buFont typeface="Wingdings" pitchFamily="2" charset="2"/>
              <a:buChar char="ü"/>
              <a:defRPr/>
            </a:pPr>
            <a:r>
              <a:rPr kumimoji="1" lang="zh-CN" altLang="en-US" sz="1800" dirty="0">
                <a:latin typeface="微软雅黑" pitchFamily="34" charset="-122"/>
                <a:ea typeface="微软雅黑" pitchFamily="34" charset="-122"/>
              </a:rPr>
              <a:t>高可扩展性，满足在线优化的需求</a:t>
            </a:r>
            <a:endParaRPr kumimoji="1" lang="zh-CN" altLang="en-US" sz="1800" dirty="0">
              <a:latin typeface="微软雅黑" pitchFamily="34" charset="-122"/>
              <a:ea typeface="微软雅黑" pitchFamily="34" charset="-122"/>
            </a:endParaRPr>
          </a:p>
        </p:txBody>
      </p:sp>
      <p:sp>
        <p:nvSpPr>
          <p:cNvPr id="88072" name="Rectangle 1"/>
          <p:cNvSpPr>
            <a:spLocks noChangeArrowheads="1"/>
          </p:cNvSpPr>
          <p:nvPr/>
        </p:nvSpPr>
        <p:spPr bwMode="auto">
          <a:xfrm>
            <a:off x="222250" y="6211888"/>
            <a:ext cx="8997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 typeface="Arial" pitchFamily="34" charset="0"/>
              <a:buNone/>
            </a:pPr>
            <a:r>
              <a:rPr lang="en-US" altLang="zh-CN" sz="1800"/>
              <a:t>Zhiyu Liang, Hongzhi Wang, Jianzhong Li, Hong Gao: IMOptimizer: An Online Interactive Parameter Optimization System Based on Big Data. DASFAA 2019 (demo): 581-584</a:t>
            </a:r>
            <a:endParaRPr lang="zh-CN" altLang="en-US" sz="180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814388"/>
            <a:ext cx="7307263"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cxnSp>
        <p:nvCxnSpPr>
          <p:cNvPr id="11" name="直接连接符 55"/>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grpSp>
        <p:nvGrpSpPr>
          <p:cNvPr id="12" name="组合 46"/>
          <p:cNvGrpSpPr/>
          <p:nvPr/>
        </p:nvGrpSpPr>
        <p:grpSpPr bwMode="auto">
          <a:xfrm>
            <a:off x="0" y="284163"/>
            <a:ext cx="5347367" cy="530225"/>
            <a:chOff x="629831" y="284389"/>
            <a:chExt cx="3740356" cy="529772"/>
          </a:xfrm>
          <a:solidFill>
            <a:srgbClr val="024C89"/>
          </a:solidFill>
        </p:grpSpPr>
        <p:sp>
          <p:nvSpPr>
            <p:cNvPr id="13" name="矩形 57"/>
            <p:cNvSpPr/>
            <p:nvPr/>
          </p:nvSpPr>
          <p:spPr>
            <a:xfrm>
              <a:off x="629831" y="284389"/>
              <a:ext cx="3568096"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bg1"/>
                  </a:solidFill>
                  <a:latin typeface="Arial" pitchFamily="34" charset="0"/>
                  <a:ea typeface="微软雅黑" pitchFamily="34" charset="-122"/>
                  <a:sym typeface="Arial" pitchFamily="34" charset="0"/>
                </a:rPr>
                <a:t>基于实体识别的商品信息检索系统</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4" name="矩形 58"/>
            <p:cNvSpPr/>
            <p:nvPr/>
          </p:nvSpPr>
          <p:spPr>
            <a:xfrm>
              <a:off x="4255887"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1600200"/>
            <a:ext cx="6938272"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6"/>
          <p:cNvGrpSpPr/>
          <p:nvPr/>
        </p:nvGrpSpPr>
        <p:grpSpPr bwMode="auto">
          <a:xfrm>
            <a:off x="289323" y="56225"/>
            <a:ext cx="7635477" cy="530227"/>
            <a:chOff x="-1" y="284387"/>
            <a:chExt cx="5717791" cy="529774"/>
          </a:xfrm>
          <a:solidFill>
            <a:srgbClr val="024C89"/>
          </a:solidFill>
        </p:grpSpPr>
        <p:sp>
          <p:nvSpPr>
            <p:cNvPr id="5" name="矩形 38"/>
            <p:cNvSpPr/>
            <p:nvPr/>
          </p:nvSpPr>
          <p:spPr>
            <a:xfrm>
              <a:off x="-1" y="284389"/>
              <a:ext cx="552926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lnSpc>
                  <a:spcPct val="90000"/>
                </a:lnSpc>
                <a:spcBef>
                  <a:spcPct val="0"/>
                </a:spcBef>
                <a:spcAft>
                  <a:spcPct val="0"/>
                </a:spcAft>
                <a:defRPr/>
              </a:pPr>
              <a:r>
                <a:rPr lang="en-US" altLang="zh-CN" sz="2400" b="1" dirty="0" err="1" smtClean="0">
                  <a:solidFill>
                    <a:prstClr val="white"/>
                  </a:solidFill>
                  <a:latin typeface="Arial" pitchFamily="34" charset="0"/>
                  <a:ea typeface="微软雅黑" pitchFamily="34" charset="-122"/>
                  <a:sym typeface="Arial" pitchFamily="34" charset="0"/>
                </a:rPr>
                <a:t>MobiDis</a:t>
              </a:r>
              <a:r>
                <a:rPr lang="en-US" altLang="zh-CN" sz="2400" b="1" dirty="0" smtClean="0">
                  <a:solidFill>
                    <a:prstClr val="white"/>
                  </a:solidFill>
                  <a:latin typeface="Arial" pitchFamily="34" charset="0"/>
                  <a:ea typeface="微软雅黑" pitchFamily="34" charset="-122"/>
                  <a:sym typeface="Arial" pitchFamily="34" charset="0"/>
                </a:rPr>
                <a:t>: </a:t>
              </a:r>
              <a:r>
                <a:rPr lang="zh-CN" altLang="en-US" sz="2400" b="1" dirty="0" smtClean="0">
                  <a:solidFill>
                    <a:prstClr val="white"/>
                  </a:solidFill>
                  <a:latin typeface="Arial" pitchFamily="34" charset="0"/>
                  <a:ea typeface="微软雅黑" pitchFamily="34" charset="-122"/>
                  <a:sym typeface="Arial" pitchFamily="34" charset="0"/>
                </a:rPr>
                <a:t>基于时空大数据的手机用户关系计算系统</a:t>
              </a:r>
              <a:endParaRPr lang="zh-CN" altLang="en-US" sz="2400" b="1" dirty="0">
                <a:solidFill>
                  <a:prstClr val="white"/>
                </a:solidFill>
                <a:latin typeface="Arial" pitchFamily="34" charset="0"/>
                <a:ea typeface="微软雅黑" pitchFamily="34" charset="-122"/>
                <a:sym typeface="Arial" pitchFamily="34" charset="0"/>
              </a:endParaRPr>
            </a:p>
          </p:txBody>
        </p:sp>
        <p:sp>
          <p:nvSpPr>
            <p:cNvPr id="6" name="矩形 39"/>
            <p:cNvSpPr/>
            <p:nvPr/>
          </p:nvSpPr>
          <p:spPr>
            <a:xfrm>
              <a:off x="5603490" y="284387"/>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itchFamily="34" charset="0"/>
                <a:ea typeface="微软雅黑" pitchFamily="34" charset="-122"/>
                <a:sym typeface="Arial" pitchFamily="34" charset="0"/>
              </a:endParaRPr>
            </a:p>
          </p:txBody>
        </p:sp>
      </p:grpSp>
      <p:cxnSp>
        <p:nvCxnSpPr>
          <p:cNvPr id="7" name="直接连接符 45"/>
          <p:cNvCxnSpPr/>
          <p:nvPr/>
        </p:nvCxnSpPr>
        <p:spPr>
          <a:xfrm>
            <a:off x="289323" y="579439"/>
            <a:ext cx="8753687" cy="7011"/>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8" name="文本框 37"/>
          <p:cNvSpPr txBox="1">
            <a:spLocks noChangeArrowheads="1"/>
          </p:cNvSpPr>
          <p:nvPr/>
        </p:nvSpPr>
        <p:spPr bwMode="auto">
          <a:xfrm>
            <a:off x="289323" y="714781"/>
            <a:ext cx="8804671"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just" eaLnBrk="0" fontAlgn="base" hangingPunct="0">
              <a:lnSpc>
                <a:spcPct val="150000"/>
              </a:lnSpc>
              <a:spcBef>
                <a:spcPts val="0"/>
              </a:spcBef>
              <a:spcAft>
                <a:spcPct val="0"/>
              </a:spcAft>
              <a:buNone/>
            </a:pPr>
            <a:r>
              <a:rPr lang="zh-CN" altLang="en-US" sz="1800" dirty="0" smtClean="0">
                <a:solidFill>
                  <a:srgbClr val="002060"/>
                </a:solidFill>
                <a:latin typeface="微软雅黑" pitchFamily="34" charset="-122"/>
                <a:ea typeface="微软雅黑" pitchFamily="34" charset="-122"/>
              </a:rPr>
              <a:t>对手机用户的时空轨迹数据记录（已脱敏）建模计算，实现对用户关系强度的有效识别，服务于城市计算、流量分析、资费优化等。</a:t>
            </a:r>
            <a:endParaRPr lang="en-US" altLang="zh-CN" sz="1800" dirty="0">
              <a:solidFill>
                <a:srgbClr val="002060"/>
              </a:solidFill>
              <a:latin typeface="微软雅黑" pitchFamily="34" charset="-122"/>
              <a:ea typeface="微软雅黑" pitchFamily="34" charset="-122"/>
            </a:endParaRPr>
          </a:p>
        </p:txBody>
      </p:sp>
      <p:sp>
        <p:nvSpPr>
          <p:cNvPr id="9" name="矩形 5"/>
          <p:cNvSpPr/>
          <p:nvPr/>
        </p:nvSpPr>
        <p:spPr>
          <a:xfrm>
            <a:off x="170811" y="6285883"/>
            <a:ext cx="8990710" cy="584775"/>
          </a:xfrm>
          <a:prstGeom prst="rect">
            <a:avLst/>
          </a:prstGeom>
        </p:spPr>
        <p:txBody>
          <a:bodyPr wrap="square">
            <a:spAutoFit/>
          </a:bodyPr>
          <a:lstStyle/>
          <a:p>
            <a:pPr eaLnBrk="0" fontAlgn="base" hangingPunct="0">
              <a:spcBef>
                <a:spcPct val="0"/>
              </a:spcBef>
              <a:spcAft>
                <a:spcPct val="0"/>
              </a:spcAft>
            </a:pPr>
            <a:r>
              <a:rPr lang="en-US" altLang="zh-CN" sz="1600" kern="100" dirty="0" smtClean="0">
                <a:solidFill>
                  <a:prstClr val="black"/>
                </a:solidFill>
                <a:ea typeface="微软雅黑" pitchFamily="34" charset="-122"/>
                <a:cs typeface="Times New Roman" pitchFamily="18" charset="0"/>
              </a:rPr>
              <a:t> </a:t>
            </a:r>
            <a:r>
              <a:rPr lang="en-US" altLang="zh-CN" sz="1600" kern="100" dirty="0" err="1">
                <a:solidFill>
                  <a:prstClr val="black"/>
                </a:solidFill>
                <a:ea typeface="微软雅黑" pitchFamily="34" charset="-122"/>
                <a:cs typeface="Times New Roman" pitchFamily="18" charset="0"/>
              </a:rPr>
              <a:t>MobiDis</a:t>
            </a:r>
            <a:r>
              <a:rPr lang="en-US" altLang="zh-CN" sz="1600" kern="100" dirty="0">
                <a:solidFill>
                  <a:prstClr val="black"/>
                </a:solidFill>
                <a:ea typeface="微软雅黑" pitchFamily="34" charset="-122"/>
                <a:cs typeface="Times New Roman" pitchFamily="18" charset="0"/>
              </a:rPr>
              <a:t>: Relationship </a:t>
            </a:r>
            <a:r>
              <a:rPr lang="en-US" altLang="zh-CN" sz="1600" kern="100" dirty="0" smtClean="0">
                <a:solidFill>
                  <a:prstClr val="black"/>
                </a:solidFill>
                <a:ea typeface="微软雅黑" pitchFamily="34" charset="-122"/>
                <a:cs typeface="Times New Roman" pitchFamily="18" charset="0"/>
              </a:rPr>
              <a:t>Discovery of </a:t>
            </a:r>
            <a:r>
              <a:rPr lang="en-US" altLang="zh-CN" sz="1600" kern="100" dirty="0">
                <a:solidFill>
                  <a:prstClr val="black"/>
                </a:solidFill>
                <a:ea typeface="微软雅黑" pitchFamily="34" charset="-122"/>
                <a:cs typeface="Times New Roman" pitchFamily="18" charset="0"/>
              </a:rPr>
              <a:t>Mobile Users from </a:t>
            </a:r>
            <a:r>
              <a:rPr lang="en-US" altLang="zh-CN" sz="1600" kern="100" dirty="0" smtClean="0">
                <a:solidFill>
                  <a:prstClr val="black"/>
                </a:solidFill>
                <a:ea typeface="微软雅黑" pitchFamily="34" charset="-122"/>
                <a:cs typeface="Times New Roman" pitchFamily="18" charset="0"/>
              </a:rPr>
              <a:t>Spatial-Temporal</a:t>
            </a:r>
            <a:r>
              <a:rPr lang="en-US" altLang="zh-CN" sz="1600" kern="100" dirty="0" smtClean="0">
                <a:solidFill>
                  <a:prstClr val="black"/>
                </a:solidFill>
                <a:latin typeface="Times New Roman" pitchFamily="18" charset="0"/>
                <a:ea typeface="微软雅黑" pitchFamily="34" charset="-122"/>
                <a:cs typeface="Times New Roman" pitchFamily="18" charset="0"/>
              </a:rPr>
              <a:t>. </a:t>
            </a:r>
            <a:r>
              <a:rPr lang="en-US" altLang="zh-CN" sz="1600" i="1" dirty="0"/>
              <a:t>Advances in Conceptual Modeling - ER</a:t>
            </a:r>
            <a:r>
              <a:rPr lang="en-US" altLang="zh-CN" sz="1600" b="1" dirty="0"/>
              <a:t> </a:t>
            </a:r>
            <a:r>
              <a:rPr lang="en-US" altLang="zh-CN" sz="1600" kern="100" dirty="0" smtClean="0">
                <a:solidFill>
                  <a:prstClr val="black"/>
                </a:solidFill>
                <a:ea typeface="微软雅黑" pitchFamily="34" charset="-122"/>
                <a:cs typeface="Times New Roman" pitchFamily="18" charset="0"/>
              </a:rPr>
              <a:t>2018</a:t>
            </a:r>
            <a:r>
              <a:rPr lang="en-US" altLang="zh-CN" sz="1600" kern="100" dirty="0">
                <a:solidFill>
                  <a:prstClr val="black"/>
                </a:solidFill>
                <a:ea typeface="微软雅黑" pitchFamily="34" charset="-122"/>
                <a:cs typeface="Times New Roman" pitchFamily="18" charset="0"/>
              </a:rPr>
              <a:t>, demonstration.</a:t>
            </a:r>
            <a:endParaRPr lang="zh-CN" altLang="en-US" sz="1600" dirty="0">
              <a:solidFill>
                <a:prstClr val="black"/>
              </a:solidFill>
            </a:endParaRPr>
          </a:p>
        </p:txBody>
      </p:sp>
      <p:pic>
        <p:nvPicPr>
          <p:cNvPr id="10"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917" y="1719884"/>
            <a:ext cx="5913748" cy="3107284"/>
          </a:xfrm>
          <a:prstGeom prst="rect">
            <a:avLst/>
          </a:prstGeom>
        </p:spPr>
      </p:pic>
      <p:pic>
        <p:nvPicPr>
          <p:cNvPr id="11"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3414" y="1719884"/>
            <a:ext cx="2829596" cy="2414589"/>
          </a:xfrm>
          <a:prstGeom prst="rect">
            <a:avLst/>
          </a:prstGeom>
        </p:spPr>
      </p:pic>
      <p:sp>
        <p:nvSpPr>
          <p:cNvPr id="12" name="矩形 9"/>
          <p:cNvSpPr/>
          <p:nvPr/>
        </p:nvSpPr>
        <p:spPr>
          <a:xfrm>
            <a:off x="289322" y="4751216"/>
            <a:ext cx="8702278" cy="1495922"/>
          </a:xfrm>
          <a:prstGeom prst="rect">
            <a:avLst/>
          </a:prstGeom>
        </p:spPr>
        <p:txBody>
          <a:bodyPr wrap="square">
            <a:spAutoFit/>
          </a:bodyPr>
          <a:lstStyle/>
          <a:p>
            <a:pPr algn="just">
              <a:lnSpc>
                <a:spcPct val="114000"/>
              </a:lnSpc>
            </a:pPr>
            <a:r>
              <a:rPr lang="en-US" altLang="zh-CN" sz="1600" dirty="0" smtClean="0">
                <a:solidFill>
                  <a:srgbClr val="002060"/>
                </a:solidFill>
                <a:latin typeface="微软雅黑" pitchFamily="34" charset="-122"/>
                <a:ea typeface="微软雅黑" pitchFamily="34" charset="-122"/>
              </a:rPr>
              <a:t>4</a:t>
            </a:r>
            <a:r>
              <a:rPr lang="zh-CN" altLang="en-US" sz="1600" dirty="0" smtClean="0">
                <a:solidFill>
                  <a:srgbClr val="002060"/>
                </a:solidFill>
                <a:latin typeface="微软雅黑" pitchFamily="34" charset="-122"/>
                <a:ea typeface="微软雅黑" pitchFamily="34" charset="-122"/>
              </a:rPr>
              <a:t>个模块</a:t>
            </a:r>
            <a:endParaRPr lang="en-US" altLang="zh-CN" sz="1600" dirty="0" smtClean="0">
              <a:solidFill>
                <a:srgbClr val="002060"/>
              </a:solidFill>
              <a:latin typeface="微软雅黑" pitchFamily="34" charset="-122"/>
              <a:ea typeface="微软雅黑" pitchFamily="34" charset="-122"/>
            </a:endParaRPr>
          </a:p>
          <a:p>
            <a:pPr marL="285750" indent="-285750" algn="just">
              <a:lnSpc>
                <a:spcPct val="114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数据预处理</a:t>
            </a:r>
            <a:r>
              <a:rPr lang="zh-CN" altLang="en-US" sz="1600" dirty="0" smtClean="0">
                <a:solidFill>
                  <a:srgbClr val="002060"/>
                </a:solidFill>
                <a:latin typeface="微软雅黑" pitchFamily="34" charset="-122"/>
                <a:ea typeface="微软雅黑" pitchFamily="34" charset="-122"/>
              </a:rPr>
              <a:t>：对手机数据记录、街道信息、联网设备信息进行清洗和整理。</a:t>
            </a:r>
            <a:endParaRPr lang="en-US" altLang="zh-CN" sz="1600" dirty="0" smtClean="0">
              <a:solidFill>
                <a:srgbClr val="002060"/>
              </a:solidFill>
              <a:latin typeface="微软雅黑" pitchFamily="34" charset="-122"/>
              <a:ea typeface="微软雅黑" pitchFamily="34" charset="-122"/>
            </a:endParaRPr>
          </a:p>
          <a:p>
            <a:pPr marL="285750" indent="-285750" algn="just">
              <a:lnSpc>
                <a:spcPct val="114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地图数据管理与查询</a:t>
            </a:r>
            <a:r>
              <a:rPr lang="zh-CN" altLang="en-US" sz="1600" dirty="0" smtClean="0">
                <a:solidFill>
                  <a:srgbClr val="002060"/>
                </a:solidFill>
                <a:latin typeface="微软雅黑" pitchFamily="34" charset="-122"/>
                <a:ea typeface="微软雅黑" pitchFamily="34" charset="-122"/>
              </a:rPr>
              <a:t>：对时空轨迹记录进行地标匹配。</a:t>
            </a:r>
            <a:endParaRPr lang="en-US" altLang="zh-CN" sz="1600" dirty="0" smtClean="0">
              <a:solidFill>
                <a:srgbClr val="002060"/>
              </a:solidFill>
              <a:latin typeface="微软雅黑" pitchFamily="34" charset="-122"/>
              <a:ea typeface="微软雅黑" pitchFamily="34" charset="-122"/>
            </a:endParaRPr>
          </a:p>
          <a:p>
            <a:pPr marL="285750" indent="-285750" algn="just">
              <a:lnSpc>
                <a:spcPct val="114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用户关系挖掘</a:t>
            </a:r>
            <a:r>
              <a:rPr lang="zh-CN" altLang="en-US" sz="1600" dirty="0" smtClean="0">
                <a:solidFill>
                  <a:srgbClr val="002060"/>
                </a:solidFill>
                <a:latin typeface="微软雅黑" pitchFamily="34" charset="-122"/>
                <a:ea typeface="微软雅黑" pitchFamily="34" charset="-122"/>
              </a:rPr>
              <a:t>：对用户时空轨迹建模，实现</a:t>
            </a:r>
            <a:r>
              <a:rPr lang="zh-CN" altLang="zh-CN" sz="1600" dirty="0">
                <a:solidFill>
                  <a:srgbClr val="002060"/>
                </a:solidFill>
                <a:latin typeface="微软雅黑" pitchFamily="34" charset="-122"/>
                <a:ea typeface="微软雅黑" pitchFamily="34" charset="-122"/>
              </a:rPr>
              <a:t>对用户关系强度的</a:t>
            </a:r>
            <a:r>
              <a:rPr lang="zh-CN" altLang="zh-CN" sz="1600" dirty="0" smtClean="0">
                <a:solidFill>
                  <a:srgbClr val="002060"/>
                </a:solidFill>
                <a:latin typeface="微软雅黑" pitchFamily="34" charset="-122"/>
                <a:ea typeface="微软雅黑" pitchFamily="34" charset="-122"/>
              </a:rPr>
              <a:t>计算</a:t>
            </a:r>
            <a:r>
              <a:rPr lang="zh-CN" altLang="en-US" sz="1600" dirty="0" smtClean="0">
                <a:solidFill>
                  <a:srgbClr val="002060"/>
                </a:solidFill>
                <a:latin typeface="微软雅黑" pitchFamily="34" charset="-122"/>
                <a:ea typeface="微软雅黑" pitchFamily="34" charset="-122"/>
              </a:rPr>
              <a:t>和</a:t>
            </a:r>
            <a:r>
              <a:rPr lang="zh-CN" altLang="zh-CN" sz="1600" dirty="0" smtClean="0">
                <a:solidFill>
                  <a:srgbClr val="002060"/>
                </a:solidFill>
                <a:latin typeface="微软雅黑" pitchFamily="34" charset="-122"/>
                <a:ea typeface="微软雅黑" pitchFamily="34" charset="-122"/>
              </a:rPr>
              <a:t>关系</a:t>
            </a:r>
            <a:r>
              <a:rPr lang="zh-CN" altLang="zh-CN" sz="1600" dirty="0">
                <a:solidFill>
                  <a:srgbClr val="002060"/>
                </a:solidFill>
                <a:latin typeface="微软雅黑" pitchFamily="34" charset="-122"/>
                <a:ea typeface="微软雅黑" pitchFamily="34" charset="-122"/>
              </a:rPr>
              <a:t>类型的合理</a:t>
            </a:r>
            <a:r>
              <a:rPr lang="zh-CN" altLang="zh-CN" sz="1600" dirty="0" smtClean="0">
                <a:solidFill>
                  <a:srgbClr val="002060"/>
                </a:solidFill>
                <a:latin typeface="微软雅黑" pitchFamily="34" charset="-122"/>
                <a:ea typeface="微软雅黑" pitchFamily="34" charset="-122"/>
              </a:rPr>
              <a:t>推断</a:t>
            </a:r>
            <a:endParaRPr lang="en-US" altLang="zh-CN" sz="1600" dirty="0" smtClean="0">
              <a:solidFill>
                <a:srgbClr val="002060"/>
              </a:solidFill>
              <a:latin typeface="微软雅黑" pitchFamily="34" charset="-122"/>
              <a:ea typeface="微软雅黑" pitchFamily="34" charset="-122"/>
            </a:endParaRPr>
          </a:p>
          <a:p>
            <a:pPr marL="285750" indent="-285750" algn="just">
              <a:lnSpc>
                <a:spcPct val="114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结果可视化：</a:t>
            </a:r>
            <a:r>
              <a:rPr lang="zh-CN" altLang="en-US" sz="1600" dirty="0" smtClean="0">
                <a:solidFill>
                  <a:srgbClr val="002060"/>
                </a:solidFill>
                <a:latin typeface="微软雅黑" pitchFamily="34" charset="-122"/>
                <a:ea typeface="微软雅黑" pitchFamily="34" charset="-122"/>
              </a:rPr>
              <a:t>对时空轨迹、用户行为的可视化展示</a:t>
            </a:r>
            <a:endParaRPr lang="zh-CN" altLang="en-US" sz="1600" dirty="0">
              <a:solidFill>
                <a:srgbClr val="002060"/>
              </a:solidFill>
              <a:latin typeface="微软雅黑" pitchFamily="34" charset="-122"/>
              <a:ea typeface="微软雅黑" pitchFamily="34" charset="-122"/>
            </a:endParaRPr>
          </a:p>
        </p:txBody>
      </p:sp>
      <p:sp>
        <p:nvSpPr>
          <p:cNvPr id="13" name="矩形 11"/>
          <p:cNvSpPr/>
          <p:nvPr/>
        </p:nvSpPr>
        <p:spPr>
          <a:xfrm>
            <a:off x="7158037" y="4240591"/>
            <a:ext cx="1261884" cy="307777"/>
          </a:xfrm>
          <a:prstGeom prst="rect">
            <a:avLst/>
          </a:prstGeom>
        </p:spPr>
        <p:txBody>
          <a:bodyPr wrap="none">
            <a:spAutoFit/>
          </a:bodyPr>
          <a:lstStyle/>
          <a:p>
            <a:pPr lvl="0" eaLnBrk="0" fontAlgn="base" hangingPunct="0">
              <a:spcBef>
                <a:spcPct val="0"/>
              </a:spcBef>
              <a:spcAft>
                <a:spcPct val="0"/>
              </a:spcAft>
            </a:pPr>
            <a:r>
              <a:rPr lang="zh-CN" altLang="en-US" sz="1400" kern="100" dirty="0" smtClean="0">
                <a:solidFill>
                  <a:prstClr val="black"/>
                </a:solidFill>
                <a:ea typeface="微软雅黑" pitchFamily="34" charset="-122"/>
                <a:cs typeface="Times New Roman" pitchFamily="18" charset="0"/>
              </a:rPr>
              <a:t>系统页面图示</a:t>
            </a:r>
            <a:endParaRPr lang="zh-CN" altLang="en-US" sz="1400" dirty="0">
              <a:solidFill>
                <a:prstClr val="black"/>
              </a:solidFill>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814388"/>
            <a:ext cx="7307263"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cxnSp>
        <p:nvCxnSpPr>
          <p:cNvPr id="11" name="直接连接符 55"/>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grpSp>
        <p:nvGrpSpPr>
          <p:cNvPr id="12" name="组合 46"/>
          <p:cNvGrpSpPr/>
          <p:nvPr/>
        </p:nvGrpSpPr>
        <p:grpSpPr bwMode="auto">
          <a:xfrm>
            <a:off x="0" y="284163"/>
            <a:ext cx="2756567" cy="530225"/>
            <a:chOff x="2442034" y="284389"/>
            <a:chExt cx="1928153" cy="529772"/>
          </a:xfrm>
          <a:solidFill>
            <a:srgbClr val="024C89"/>
          </a:solidFill>
        </p:grpSpPr>
        <p:sp>
          <p:nvSpPr>
            <p:cNvPr id="13" name="矩形 57"/>
            <p:cNvSpPr/>
            <p:nvPr/>
          </p:nvSpPr>
          <p:spPr>
            <a:xfrm>
              <a:off x="2442034" y="284389"/>
              <a:ext cx="1755893"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bg1"/>
                  </a:solidFill>
                  <a:latin typeface="Arial" pitchFamily="34" charset="0"/>
                  <a:ea typeface="微软雅黑" pitchFamily="34" charset="-122"/>
                  <a:sym typeface="Arial" pitchFamily="34" charset="0"/>
                </a:rPr>
                <a:t>二手车估价系统 </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4" name="矩形 58"/>
            <p:cNvSpPr/>
            <p:nvPr/>
          </p:nvSpPr>
          <p:spPr>
            <a:xfrm>
              <a:off x="4255887"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sp>
        <p:nvSpPr>
          <p:cNvPr id="16" name="矩形 15"/>
          <p:cNvSpPr/>
          <p:nvPr/>
        </p:nvSpPr>
        <p:spPr>
          <a:xfrm>
            <a:off x="401850" y="1303372"/>
            <a:ext cx="4387259" cy="5096780"/>
          </a:xfrm>
          <a:prstGeom prst="rect">
            <a:avLst/>
          </a:prstGeom>
        </p:spPr>
        <p:txBody>
          <a:bodyPr wrap="square">
            <a:spAutoFit/>
          </a:bodyPr>
          <a:lstStyle/>
          <a:p>
            <a:pPr algn="just">
              <a:lnSpc>
                <a:spcPct val="110000"/>
              </a:lnSpc>
              <a:spcBef>
                <a:spcPts val="300"/>
              </a:spcBef>
            </a:pPr>
            <a:r>
              <a:rPr lang="en-US" altLang="en-US" sz="1800" b="1" dirty="0">
                <a:latin typeface="微软雅黑" pitchFamily="34" charset="-122"/>
                <a:ea typeface="微软雅黑" pitchFamily="34" charset="-122"/>
              </a:rPr>
              <a:t>系统解决问题</a:t>
            </a:r>
            <a:endParaRPr lang="en-US" altLang="zh-CN" sz="1800" b="1" dirty="0">
              <a:latin typeface="微软雅黑" pitchFamily="34" charset="-122"/>
              <a:ea typeface="微软雅黑" pitchFamily="34" charset="-122"/>
            </a:endParaRPr>
          </a:p>
          <a:p>
            <a:pPr marL="285750" indent="-285750" algn="just">
              <a:lnSpc>
                <a:spcPct val="110000"/>
              </a:lnSpc>
              <a:spcBef>
                <a:spcPts val="300"/>
              </a:spcBef>
              <a:buFont typeface="Arial" pitchFamily="34" charset="0"/>
              <a:buChar char="•"/>
            </a:pPr>
            <a:r>
              <a:rPr lang="zh-CN" altLang="en-US" sz="1800" dirty="0">
                <a:latin typeface="微软雅黑" pitchFamily="34" charset="-122"/>
                <a:ea typeface="微软雅黑" pitchFamily="34" charset="-122"/>
              </a:rPr>
              <a:t>目前二手车（机械、设备）难以估价</a:t>
            </a:r>
            <a:endParaRPr lang="en-US" altLang="zh-CN" sz="1800" dirty="0">
              <a:latin typeface="微软雅黑" pitchFamily="34" charset="-122"/>
              <a:ea typeface="微软雅黑" pitchFamily="34" charset="-122"/>
            </a:endParaRPr>
          </a:p>
          <a:p>
            <a:pPr marL="285750" indent="-285750" algn="just">
              <a:lnSpc>
                <a:spcPct val="110000"/>
              </a:lnSpc>
              <a:spcBef>
                <a:spcPts val="300"/>
              </a:spcBef>
              <a:buFont typeface="Arial" pitchFamily="34" charset="0"/>
              <a:buChar char="•"/>
            </a:pPr>
            <a:r>
              <a:rPr lang="en-US" altLang="en-US" sz="1800" dirty="0">
                <a:latin typeface="微软雅黑" pitchFamily="34" charset="-122"/>
                <a:ea typeface="微软雅黑" pitchFamily="34" charset="-122"/>
              </a:rPr>
              <a:t>价格模型对历史数据的需求</a:t>
            </a:r>
            <a:r>
              <a:rPr lang="en-US" altLang="en-US" sz="1800" dirty="0" smtClean="0">
                <a:latin typeface="微软雅黑" pitchFamily="34" charset="-122"/>
                <a:ea typeface="微软雅黑" pitchFamily="34" charset="-122"/>
              </a:rPr>
              <a:t>依赖</a:t>
            </a:r>
            <a:endParaRPr lang="en-US" altLang="en-US" sz="1800" dirty="0" smtClean="0">
              <a:latin typeface="微软雅黑" pitchFamily="34" charset="-122"/>
              <a:ea typeface="微软雅黑" pitchFamily="34" charset="-122"/>
            </a:endParaRPr>
          </a:p>
          <a:p>
            <a:pPr marL="285750" indent="-285750" algn="just">
              <a:lnSpc>
                <a:spcPct val="50000"/>
              </a:lnSpc>
              <a:spcBef>
                <a:spcPts val="300"/>
              </a:spcBef>
              <a:buFont typeface="Arial" pitchFamily="34" charset="0"/>
              <a:buChar char="•"/>
            </a:pPr>
            <a:endParaRPr lang="en-US" altLang="zh-CN" sz="1800" dirty="0">
              <a:latin typeface="微软雅黑" pitchFamily="34" charset="-122"/>
              <a:ea typeface="微软雅黑" pitchFamily="34" charset="-122"/>
            </a:endParaRPr>
          </a:p>
          <a:p>
            <a:pPr algn="just">
              <a:lnSpc>
                <a:spcPct val="110000"/>
              </a:lnSpc>
              <a:spcBef>
                <a:spcPts val="300"/>
              </a:spcBef>
            </a:pPr>
            <a:r>
              <a:rPr lang="en-US" altLang="en-US" sz="1800" b="1" dirty="0">
                <a:latin typeface="微软雅黑" pitchFamily="34" charset="-122"/>
                <a:ea typeface="微软雅黑" pitchFamily="34" charset="-122"/>
              </a:rPr>
              <a:t>系统核心</a:t>
            </a:r>
            <a:r>
              <a:rPr lang="zh-CN" altLang="en-US" sz="1800" b="1" dirty="0">
                <a:latin typeface="微软雅黑" pitchFamily="34" charset="-122"/>
                <a:ea typeface="微软雅黑" pitchFamily="34" charset="-122"/>
              </a:rPr>
              <a:t>算法</a:t>
            </a:r>
            <a:endParaRPr lang="en-US" altLang="zh-CN" sz="1800" dirty="0">
              <a:latin typeface="微软雅黑" pitchFamily="34" charset="-122"/>
              <a:ea typeface="微软雅黑" pitchFamily="34" charset="-122"/>
            </a:endParaRPr>
          </a:p>
          <a:p>
            <a:pPr marL="285750" indent="-285750" algn="just">
              <a:lnSpc>
                <a:spcPct val="110000"/>
              </a:lnSpc>
              <a:spcBef>
                <a:spcPts val="300"/>
              </a:spcBef>
              <a:buFont typeface="Arial" pitchFamily="34" charset="0"/>
              <a:buChar char="•"/>
            </a:pPr>
            <a:r>
              <a:rPr lang="en-US" altLang="en-US" sz="1800" dirty="0">
                <a:latin typeface="微软雅黑" pitchFamily="34" charset="-122"/>
                <a:ea typeface="微软雅黑" pitchFamily="34" charset="-122"/>
              </a:rPr>
              <a:t>提出</a:t>
            </a:r>
            <a:r>
              <a:rPr lang="zh-CN" altLang="zh-CN" sz="1800" dirty="0">
                <a:latin typeface="微软雅黑" pitchFamily="34" charset="-122"/>
                <a:ea typeface="微软雅黑" pitchFamily="34" charset="-122"/>
              </a:rPr>
              <a:t>设备能量，设备寿龄和衰减系数</a:t>
            </a:r>
            <a:r>
              <a:rPr lang="zh-CN" altLang="zh-CN" sz="1800" b="1" dirty="0">
                <a:effectLst/>
                <a:latin typeface="微软雅黑" pitchFamily="34" charset="-122"/>
                <a:ea typeface="微软雅黑" pitchFamily="34" charset="-122"/>
              </a:rPr>
              <a:t> </a:t>
            </a:r>
            <a:endParaRPr lang="en-US" altLang="zh-CN" sz="1800" b="1" dirty="0">
              <a:latin typeface="微软雅黑" pitchFamily="34" charset="-122"/>
              <a:ea typeface="微软雅黑" pitchFamily="34" charset="-122"/>
            </a:endParaRPr>
          </a:p>
          <a:p>
            <a:pPr marL="285750" indent="-285750" algn="just">
              <a:lnSpc>
                <a:spcPct val="110000"/>
              </a:lnSpc>
              <a:spcBef>
                <a:spcPts val="300"/>
              </a:spcBef>
              <a:buFont typeface="Arial" pitchFamily="34" charset="0"/>
              <a:buChar char="•"/>
            </a:pPr>
            <a:r>
              <a:rPr lang="en-US" altLang="en-US" sz="1800" dirty="0">
                <a:latin typeface="微软雅黑" pitchFamily="34" charset="-122"/>
                <a:ea typeface="微软雅黑" pitchFamily="34" charset="-122"/>
              </a:rPr>
              <a:t>设备最高价估计，对已有样本数据和未有样本数据采用不同的方法进行估计</a:t>
            </a:r>
            <a:endParaRPr lang="en-US" altLang="en-US" sz="1800" dirty="0">
              <a:latin typeface="微软雅黑" pitchFamily="34" charset="-122"/>
              <a:ea typeface="微软雅黑" pitchFamily="34" charset="-122"/>
            </a:endParaRPr>
          </a:p>
          <a:p>
            <a:pPr marL="285750" indent="-285750" algn="just">
              <a:lnSpc>
                <a:spcPct val="110000"/>
              </a:lnSpc>
              <a:spcBef>
                <a:spcPts val="300"/>
              </a:spcBef>
              <a:buFont typeface="Arial" pitchFamily="34" charset="0"/>
              <a:buChar char="•"/>
            </a:pPr>
            <a:r>
              <a:rPr lang="en-US" altLang="en-US" sz="1800" dirty="0">
                <a:latin typeface="微软雅黑" pitchFamily="34" charset="-122"/>
                <a:ea typeface="微软雅黑" pitchFamily="34" charset="-122"/>
              </a:rPr>
              <a:t>设备最佳衰减系数估计，对设备衰减系数进行</a:t>
            </a:r>
            <a:r>
              <a:rPr lang="en-US" altLang="en-US" sz="1800" dirty="0" smtClean="0">
                <a:latin typeface="微软雅黑" pitchFamily="34" charset="-122"/>
                <a:ea typeface="微软雅黑" pitchFamily="34" charset="-122"/>
              </a:rPr>
              <a:t>搜索</a:t>
            </a:r>
            <a:endParaRPr lang="en-US" altLang="en-US" sz="1800" dirty="0" smtClean="0">
              <a:latin typeface="微软雅黑" pitchFamily="34" charset="-122"/>
              <a:ea typeface="微软雅黑" pitchFamily="34" charset="-122"/>
            </a:endParaRPr>
          </a:p>
          <a:p>
            <a:pPr marL="285750" indent="-285750" algn="just">
              <a:lnSpc>
                <a:spcPct val="50000"/>
              </a:lnSpc>
              <a:spcBef>
                <a:spcPts val="300"/>
              </a:spcBef>
              <a:buFont typeface="Arial" pitchFamily="34" charset="0"/>
              <a:buChar char="•"/>
            </a:pPr>
            <a:endParaRPr lang="en-US" altLang="zh-CN" sz="1800" dirty="0">
              <a:latin typeface="微软雅黑" pitchFamily="34" charset="-122"/>
              <a:ea typeface="微软雅黑" pitchFamily="34" charset="-122"/>
            </a:endParaRPr>
          </a:p>
          <a:p>
            <a:pPr algn="just">
              <a:lnSpc>
                <a:spcPct val="110000"/>
              </a:lnSpc>
              <a:spcBef>
                <a:spcPts val="300"/>
              </a:spcBef>
            </a:pPr>
            <a:r>
              <a:rPr lang="en-US" altLang="en-US" sz="1800" b="1" dirty="0">
                <a:latin typeface="微软雅黑" pitchFamily="34" charset="-122"/>
                <a:ea typeface="微软雅黑" pitchFamily="34" charset="-122"/>
              </a:rPr>
              <a:t>系统创新点</a:t>
            </a:r>
            <a:endParaRPr lang="en-US" altLang="zh-CN" sz="1800" b="1" dirty="0">
              <a:latin typeface="微软雅黑" pitchFamily="34" charset="-122"/>
              <a:ea typeface="微软雅黑" pitchFamily="34" charset="-122"/>
            </a:endParaRPr>
          </a:p>
          <a:p>
            <a:pPr marL="285750" indent="-285750" algn="just">
              <a:lnSpc>
                <a:spcPct val="110000"/>
              </a:lnSpc>
              <a:spcBef>
                <a:spcPts val="300"/>
              </a:spcBef>
              <a:buFont typeface="Arial" pitchFamily="34" charset="0"/>
              <a:buChar char="•"/>
            </a:pPr>
            <a:r>
              <a:rPr lang="zh-CN" altLang="en-US" sz="1800" dirty="0">
                <a:latin typeface="微软雅黑" pitchFamily="34" charset="-122"/>
                <a:ea typeface="微软雅黑" pitchFamily="34" charset="-122"/>
              </a:rPr>
              <a:t>不依赖于专家经验及数据分布</a:t>
            </a:r>
            <a:endParaRPr lang="en-US" altLang="zh-CN" sz="1800" dirty="0">
              <a:latin typeface="微软雅黑" pitchFamily="34" charset="-122"/>
              <a:ea typeface="微软雅黑" pitchFamily="34" charset="-122"/>
            </a:endParaRPr>
          </a:p>
          <a:p>
            <a:pPr marL="285750" indent="-285750" algn="just">
              <a:lnSpc>
                <a:spcPct val="110000"/>
              </a:lnSpc>
              <a:spcBef>
                <a:spcPts val="300"/>
              </a:spcBef>
              <a:buFont typeface="Arial" pitchFamily="34" charset="0"/>
              <a:buChar char="•"/>
            </a:pPr>
            <a:r>
              <a:rPr lang="zh-CN" altLang="en-US" sz="1800" dirty="0">
                <a:latin typeface="微软雅黑" pitchFamily="34" charset="-122"/>
                <a:ea typeface="微软雅黑" pitchFamily="34" charset="-122"/>
              </a:rPr>
              <a:t>基于设备能量及历史数据的估价算法</a:t>
            </a:r>
            <a:endParaRPr lang="en-US" altLang="zh-CN" sz="1800" dirty="0">
              <a:latin typeface="微软雅黑" pitchFamily="34" charset="-122"/>
              <a:ea typeface="微软雅黑" pitchFamily="34" charset="-122"/>
            </a:endParaRPr>
          </a:p>
          <a:p>
            <a:pPr marL="285750" indent="-285750" algn="just">
              <a:lnSpc>
                <a:spcPct val="110000"/>
              </a:lnSpc>
              <a:spcBef>
                <a:spcPts val="300"/>
              </a:spcBef>
              <a:buFont typeface="Arial" pitchFamily="34" charset="0"/>
              <a:buChar char="•"/>
            </a:pPr>
            <a:r>
              <a:rPr lang="zh-CN" altLang="en-US" sz="1800" dirty="0">
                <a:latin typeface="微软雅黑" pitchFamily="34" charset="-122"/>
                <a:ea typeface="微软雅黑" pitchFamily="34" charset="-122"/>
              </a:rPr>
              <a:t>利用现有的经济学模型对最高价格和最优衰减率进行评估</a:t>
            </a:r>
            <a:endParaRPr lang="en-US" altLang="zh-CN" sz="1800" dirty="0">
              <a:latin typeface="微软雅黑" pitchFamily="34" charset="-122"/>
              <a:ea typeface="微软雅黑" pitchFamily="34" charset="-122"/>
            </a:endParaRPr>
          </a:p>
        </p:txBody>
      </p:sp>
      <p:pic>
        <p:nvPicPr>
          <p:cNvPr id="17" name="图片 16"/>
          <p:cNvPicPr>
            <a:picLocks noChangeAspect="1"/>
          </p:cNvPicPr>
          <p:nvPr/>
        </p:nvPicPr>
        <p:blipFill>
          <a:blip r:embed="rId1"/>
          <a:stretch>
            <a:fillRect/>
          </a:stretch>
        </p:blipFill>
        <p:spPr>
          <a:xfrm>
            <a:off x="4960947" y="2145632"/>
            <a:ext cx="3738966" cy="4259229"/>
          </a:xfrm>
          <a:prstGeom prst="rect">
            <a:avLst/>
          </a:prstGeom>
        </p:spPr>
      </p:pic>
      <p:sp>
        <p:nvSpPr>
          <p:cNvPr id="18" name="矩形 17"/>
          <p:cNvSpPr/>
          <p:nvPr/>
        </p:nvSpPr>
        <p:spPr>
          <a:xfrm>
            <a:off x="5699351" y="1511188"/>
            <a:ext cx="2262158" cy="369332"/>
          </a:xfrm>
          <a:prstGeom prst="rect">
            <a:avLst/>
          </a:prstGeom>
        </p:spPr>
        <p:txBody>
          <a:bodyPr wrap="none">
            <a:spAutoFit/>
          </a:bodyPr>
          <a:lstStyle/>
          <a:p>
            <a:r>
              <a:rPr lang="en-US" altLang="en-US" dirty="0">
                <a:latin typeface="微软雅黑" pitchFamily="34" charset="-122"/>
                <a:ea typeface="微软雅黑" pitchFamily="34" charset="-122"/>
              </a:rPr>
              <a:t>系统核心算法流程图</a:t>
            </a:r>
            <a:endParaRPr lang="zh-CN" altLang="en-US" dirty="0">
              <a:latin typeface="微软雅黑" pitchFamily="34" charset="-122"/>
              <a:ea typeface="微软雅黑" pitchFamily="34" charset="-122"/>
            </a:endParaRPr>
          </a:p>
        </p:txBody>
      </p:sp>
      <p:sp>
        <p:nvSpPr>
          <p:cNvPr id="2" name="矩形 1"/>
          <p:cNvSpPr/>
          <p:nvPr/>
        </p:nvSpPr>
        <p:spPr>
          <a:xfrm>
            <a:off x="4876800" y="1344614"/>
            <a:ext cx="3962400" cy="51691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814388"/>
            <a:ext cx="7307263"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cxnSp>
        <p:nvCxnSpPr>
          <p:cNvPr id="11" name="直接连接符 55"/>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grpSp>
        <p:nvGrpSpPr>
          <p:cNvPr id="12" name="组合 46"/>
          <p:cNvGrpSpPr/>
          <p:nvPr/>
        </p:nvGrpSpPr>
        <p:grpSpPr bwMode="auto">
          <a:xfrm>
            <a:off x="0" y="284163"/>
            <a:ext cx="7176167" cy="530225"/>
            <a:chOff x="-649371" y="284389"/>
            <a:chExt cx="5019558" cy="529772"/>
          </a:xfrm>
          <a:solidFill>
            <a:srgbClr val="024C89"/>
          </a:solidFill>
        </p:grpSpPr>
        <p:sp>
          <p:nvSpPr>
            <p:cNvPr id="13" name="矩形 57"/>
            <p:cNvSpPr/>
            <p:nvPr/>
          </p:nvSpPr>
          <p:spPr>
            <a:xfrm>
              <a:off x="-649371" y="284389"/>
              <a:ext cx="4847298"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bg1"/>
                  </a:solidFill>
                  <a:latin typeface="Arial" pitchFamily="34" charset="0"/>
                  <a:ea typeface="微软雅黑" pitchFamily="34" charset="-122"/>
                  <a:sym typeface="Arial" pitchFamily="34" charset="0"/>
                </a:rPr>
                <a:t>基于</a:t>
              </a:r>
              <a:r>
                <a:rPr lang="en-US" altLang="zh-CN" sz="2400" b="1" dirty="0">
                  <a:solidFill>
                    <a:schemeClr val="bg1"/>
                  </a:solidFill>
                  <a:latin typeface="Arial" pitchFamily="34" charset="0"/>
                  <a:ea typeface="微软雅黑" pitchFamily="34" charset="-122"/>
                  <a:sym typeface="Arial" pitchFamily="34" charset="0"/>
                </a:rPr>
                <a:t>LSTM</a:t>
              </a:r>
              <a:r>
                <a:rPr lang="zh-CN" altLang="en-US" sz="2400" b="1" dirty="0">
                  <a:solidFill>
                    <a:schemeClr val="bg1"/>
                  </a:solidFill>
                  <a:latin typeface="Arial" pitchFamily="34" charset="0"/>
                  <a:ea typeface="微软雅黑" pitchFamily="34" charset="-122"/>
                  <a:sym typeface="Arial" pitchFamily="34" charset="0"/>
                </a:rPr>
                <a:t>的</a:t>
              </a:r>
              <a:r>
                <a:rPr lang="en-US" altLang="zh-CN" sz="2400" b="1" dirty="0">
                  <a:solidFill>
                    <a:schemeClr val="bg1"/>
                  </a:solidFill>
                  <a:latin typeface="Arial" pitchFamily="34" charset="0"/>
                  <a:ea typeface="微软雅黑" pitchFamily="34" charset="-122"/>
                  <a:sym typeface="Arial" pitchFamily="34" charset="0"/>
                </a:rPr>
                <a:t>MOOC</a:t>
              </a:r>
              <a:r>
                <a:rPr lang="zh-CN" altLang="en-US" sz="2400" b="1" dirty="0">
                  <a:solidFill>
                    <a:schemeClr val="bg1"/>
                  </a:solidFill>
                  <a:latin typeface="Arial" pitchFamily="34" charset="0"/>
                  <a:ea typeface="微软雅黑" pitchFamily="34" charset="-122"/>
                  <a:sym typeface="Arial" pitchFamily="34" charset="0"/>
                </a:rPr>
                <a:t>平台学习者退课情况预测系统</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4" name="矩形 58"/>
            <p:cNvSpPr/>
            <p:nvPr/>
          </p:nvSpPr>
          <p:spPr>
            <a:xfrm>
              <a:off x="4255887"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pic>
        <p:nvPicPr>
          <p:cNvPr id="15" name="图片 14"/>
          <p:cNvPicPr>
            <a:picLocks noChangeAspect="1"/>
          </p:cNvPicPr>
          <p:nvPr/>
        </p:nvPicPr>
        <p:blipFill>
          <a:blip r:embed="rId1"/>
          <a:stretch>
            <a:fillRect/>
          </a:stretch>
        </p:blipFill>
        <p:spPr>
          <a:xfrm>
            <a:off x="649874" y="4343400"/>
            <a:ext cx="4164294" cy="2135353"/>
          </a:xfrm>
          <a:prstGeom prst="rect">
            <a:avLst/>
          </a:prstGeom>
        </p:spPr>
      </p:pic>
      <p:pic>
        <p:nvPicPr>
          <p:cNvPr id="19" name="图片 18"/>
          <p:cNvPicPr>
            <a:picLocks noChangeAspect="1"/>
          </p:cNvPicPr>
          <p:nvPr/>
        </p:nvPicPr>
        <p:blipFill>
          <a:blip r:embed="rId2"/>
          <a:stretch>
            <a:fillRect/>
          </a:stretch>
        </p:blipFill>
        <p:spPr>
          <a:xfrm>
            <a:off x="649874" y="1172625"/>
            <a:ext cx="4124020" cy="2610987"/>
          </a:xfrm>
          <a:prstGeom prst="rect">
            <a:avLst/>
          </a:prstGeom>
        </p:spPr>
      </p:pic>
      <p:sp>
        <p:nvSpPr>
          <p:cNvPr id="20" name="内容占位符 2"/>
          <p:cNvSpPr txBox="1"/>
          <p:nvPr/>
        </p:nvSpPr>
        <p:spPr>
          <a:xfrm>
            <a:off x="5416826" y="1786448"/>
            <a:ext cx="3355273" cy="425007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600"/>
              </a:spcBef>
              <a:buNone/>
            </a:pPr>
            <a:r>
              <a:rPr lang="zh-CN" altLang="en-US" sz="1800" dirty="0" smtClean="0">
                <a:solidFill>
                  <a:schemeClr val="bg2"/>
                </a:solidFill>
                <a:latin typeface="微软雅黑" pitchFamily="34" charset="-122"/>
                <a:ea typeface="微软雅黑" pitchFamily="34" charset="-122"/>
              </a:rPr>
              <a:t>选取</a:t>
            </a:r>
            <a:r>
              <a:rPr lang="zh-CN" altLang="en-US" sz="1800" dirty="0">
                <a:solidFill>
                  <a:schemeClr val="bg2"/>
                </a:solidFill>
                <a:latin typeface="微软雅黑" pitchFamily="34" charset="-122"/>
                <a:ea typeface="微软雅黑" pitchFamily="34" charset="-122"/>
              </a:rPr>
              <a:t>学习者行为在在线教育平台上长期积累的数据作为特征</a:t>
            </a:r>
            <a:endParaRPr lang="en-US" altLang="zh-CN" sz="1800" dirty="0">
              <a:solidFill>
                <a:schemeClr val="bg2"/>
              </a:solidFill>
              <a:latin typeface="微软雅黑" pitchFamily="34" charset="-122"/>
              <a:ea typeface="微软雅黑" pitchFamily="34" charset="-122"/>
            </a:endParaRPr>
          </a:p>
          <a:p>
            <a:pPr marL="0" indent="0">
              <a:lnSpc>
                <a:spcPct val="120000"/>
              </a:lnSpc>
              <a:spcBef>
                <a:spcPts val="600"/>
              </a:spcBef>
              <a:buNone/>
            </a:pPr>
            <a:r>
              <a:rPr lang="zh-CN" altLang="en-US" sz="1800" b="1" dirty="0">
                <a:solidFill>
                  <a:schemeClr val="bg2"/>
                </a:solidFill>
                <a:latin typeface="等线" pitchFamily="2" charset="-122"/>
                <a:ea typeface="等线" pitchFamily="2" charset="-122"/>
              </a:rPr>
              <a:t>学习课程数据</a:t>
            </a:r>
            <a:endParaRPr lang="en-US" altLang="zh-CN" sz="1800" b="1" dirty="0">
              <a:solidFill>
                <a:schemeClr val="bg2"/>
              </a:solidFill>
              <a:latin typeface="等线" pitchFamily="2" charset="-122"/>
              <a:ea typeface="等线" pitchFamily="2" charset="-122"/>
            </a:endParaRPr>
          </a:p>
          <a:p>
            <a:pPr>
              <a:lnSpc>
                <a:spcPct val="120000"/>
              </a:lnSpc>
              <a:spcBef>
                <a:spcPts val="600"/>
              </a:spcBef>
            </a:pPr>
            <a:r>
              <a:rPr lang="zh-CN" altLang="en-US" sz="1800" dirty="0">
                <a:solidFill>
                  <a:schemeClr val="bg2"/>
                </a:solidFill>
                <a:latin typeface="等线" pitchFamily="2" charset="-122"/>
                <a:ea typeface="等线" pitchFamily="2" charset="-122"/>
              </a:rPr>
              <a:t>视频观看数据、测试参与情况、作业完成情况</a:t>
            </a:r>
            <a:endParaRPr lang="en-US" altLang="zh-CN" sz="1800" dirty="0">
              <a:solidFill>
                <a:schemeClr val="bg2"/>
              </a:solidFill>
              <a:latin typeface="等线" pitchFamily="2" charset="-122"/>
              <a:ea typeface="等线" pitchFamily="2" charset="-122"/>
            </a:endParaRPr>
          </a:p>
          <a:p>
            <a:pPr marL="0" indent="0">
              <a:lnSpc>
                <a:spcPct val="120000"/>
              </a:lnSpc>
              <a:spcBef>
                <a:spcPts val="600"/>
              </a:spcBef>
              <a:buNone/>
            </a:pPr>
            <a:r>
              <a:rPr lang="zh-CN" altLang="en-US" sz="1800" b="1" dirty="0">
                <a:solidFill>
                  <a:schemeClr val="bg2"/>
                </a:solidFill>
                <a:latin typeface="等线" pitchFamily="2" charset="-122"/>
                <a:ea typeface="等线" pitchFamily="2" charset="-122"/>
              </a:rPr>
              <a:t>课程互动数据</a:t>
            </a:r>
            <a:endParaRPr lang="en-US" altLang="zh-CN" sz="1800" b="1" dirty="0">
              <a:solidFill>
                <a:schemeClr val="bg2"/>
              </a:solidFill>
              <a:latin typeface="等线" pitchFamily="2" charset="-122"/>
              <a:ea typeface="等线" pitchFamily="2" charset="-122"/>
            </a:endParaRPr>
          </a:p>
          <a:p>
            <a:pPr>
              <a:lnSpc>
                <a:spcPct val="120000"/>
              </a:lnSpc>
              <a:spcBef>
                <a:spcPts val="600"/>
              </a:spcBef>
            </a:pPr>
            <a:r>
              <a:rPr lang="zh-CN" altLang="en-US" sz="1800" dirty="0">
                <a:solidFill>
                  <a:schemeClr val="bg2"/>
                </a:solidFill>
                <a:latin typeface="等线" pitchFamily="2" charset="-122"/>
                <a:ea typeface="等线" pitchFamily="2" charset="-122"/>
              </a:rPr>
              <a:t>互评评价次数、参与教师答疑情况</a:t>
            </a:r>
            <a:endParaRPr lang="en-US" altLang="zh-CN" sz="1800" dirty="0">
              <a:solidFill>
                <a:schemeClr val="bg2"/>
              </a:solidFill>
              <a:latin typeface="等线" pitchFamily="2" charset="-122"/>
              <a:ea typeface="等线" pitchFamily="2" charset="-122"/>
            </a:endParaRPr>
          </a:p>
          <a:p>
            <a:pPr marL="0" indent="0">
              <a:lnSpc>
                <a:spcPct val="120000"/>
              </a:lnSpc>
              <a:spcBef>
                <a:spcPts val="600"/>
              </a:spcBef>
              <a:buNone/>
            </a:pPr>
            <a:r>
              <a:rPr lang="zh-CN" altLang="en-US" sz="1800" b="1" dirty="0">
                <a:solidFill>
                  <a:schemeClr val="bg2"/>
                </a:solidFill>
                <a:latin typeface="等线" pitchFamily="2" charset="-122"/>
                <a:ea typeface="等线" pitchFamily="2" charset="-122"/>
              </a:rPr>
              <a:t>课后讨论数据</a:t>
            </a:r>
            <a:endParaRPr lang="en-US" altLang="zh-CN" sz="1800" b="1" dirty="0">
              <a:solidFill>
                <a:schemeClr val="bg2"/>
              </a:solidFill>
              <a:latin typeface="等线" pitchFamily="2" charset="-122"/>
              <a:ea typeface="等线" pitchFamily="2" charset="-122"/>
            </a:endParaRPr>
          </a:p>
          <a:p>
            <a:pPr>
              <a:lnSpc>
                <a:spcPct val="120000"/>
              </a:lnSpc>
              <a:spcBef>
                <a:spcPts val="600"/>
              </a:spcBef>
            </a:pPr>
            <a:r>
              <a:rPr lang="zh-CN" altLang="en-US" sz="1800" dirty="0">
                <a:solidFill>
                  <a:schemeClr val="bg2"/>
                </a:solidFill>
                <a:latin typeface="等线" pitchFamily="2" charset="-122"/>
                <a:ea typeface="等线" pitchFamily="2" charset="-122"/>
              </a:rPr>
              <a:t>课堂讨论区发帖、回帖活跃度</a:t>
            </a:r>
            <a:endParaRPr lang="en-US" altLang="zh-CN" sz="1800" dirty="0">
              <a:solidFill>
                <a:schemeClr val="bg2"/>
              </a:solidFill>
              <a:latin typeface="等线" pitchFamily="2" charset="-122"/>
              <a:ea typeface="等线" pitchFamily="2" charset="-122"/>
            </a:endParaRP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6"/>
          <p:cNvGrpSpPr/>
          <p:nvPr/>
        </p:nvGrpSpPr>
        <p:grpSpPr bwMode="auto">
          <a:xfrm>
            <a:off x="289323" y="56225"/>
            <a:ext cx="5988385" cy="530227"/>
            <a:chOff x="-1" y="284387"/>
            <a:chExt cx="5717791" cy="529774"/>
          </a:xfrm>
          <a:solidFill>
            <a:srgbClr val="024C89"/>
          </a:solidFill>
        </p:grpSpPr>
        <p:sp>
          <p:nvSpPr>
            <p:cNvPr id="5" name="矩形 38"/>
            <p:cNvSpPr/>
            <p:nvPr/>
          </p:nvSpPr>
          <p:spPr>
            <a:xfrm>
              <a:off x="-1" y="284389"/>
              <a:ext cx="552926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lnSpc>
                  <a:spcPct val="90000"/>
                </a:lnSpc>
                <a:spcBef>
                  <a:spcPct val="0"/>
                </a:spcBef>
                <a:spcAft>
                  <a:spcPct val="0"/>
                </a:spcAft>
                <a:defRPr/>
              </a:pPr>
              <a:r>
                <a:rPr lang="en-US" altLang="zh-CN" sz="2400" b="1" dirty="0" err="1" smtClean="0">
                  <a:solidFill>
                    <a:prstClr val="white"/>
                  </a:solidFill>
                  <a:latin typeface="Arial" pitchFamily="34" charset="0"/>
                  <a:ea typeface="微软雅黑" pitchFamily="34" charset="-122"/>
                  <a:sym typeface="Arial" pitchFamily="34" charset="0"/>
                </a:rPr>
                <a:t>Cleanits</a:t>
              </a:r>
              <a:r>
                <a:rPr lang="en-US" altLang="zh-CN" sz="2400" b="1" dirty="0" smtClean="0">
                  <a:solidFill>
                    <a:prstClr val="white"/>
                  </a:solidFill>
                  <a:latin typeface="Arial" pitchFamily="34" charset="0"/>
                  <a:ea typeface="微软雅黑" pitchFamily="34" charset="-122"/>
                  <a:sym typeface="Arial" pitchFamily="34" charset="0"/>
                </a:rPr>
                <a:t>: </a:t>
              </a:r>
              <a:r>
                <a:rPr lang="zh-CN" altLang="en-US" sz="2400" b="1" dirty="0" smtClean="0">
                  <a:solidFill>
                    <a:prstClr val="white"/>
                  </a:solidFill>
                  <a:latin typeface="Arial" pitchFamily="34" charset="0"/>
                  <a:ea typeface="微软雅黑" pitchFamily="34" charset="-122"/>
                  <a:sym typeface="Arial" pitchFamily="34" charset="0"/>
                </a:rPr>
                <a:t>工业时间序列清洗系统</a:t>
              </a:r>
              <a:endParaRPr lang="zh-CN" altLang="en-US" sz="2400" b="1" dirty="0">
                <a:solidFill>
                  <a:prstClr val="white"/>
                </a:solidFill>
                <a:latin typeface="Arial" pitchFamily="34" charset="0"/>
                <a:ea typeface="微软雅黑" pitchFamily="34" charset="-122"/>
                <a:sym typeface="Arial" pitchFamily="34" charset="0"/>
              </a:endParaRPr>
            </a:p>
          </p:txBody>
        </p:sp>
        <p:sp>
          <p:nvSpPr>
            <p:cNvPr id="6" name="矩形 39"/>
            <p:cNvSpPr/>
            <p:nvPr/>
          </p:nvSpPr>
          <p:spPr>
            <a:xfrm>
              <a:off x="5603490" y="284387"/>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itchFamily="34" charset="0"/>
                <a:ea typeface="微软雅黑" pitchFamily="34" charset="-122"/>
                <a:sym typeface="Arial" pitchFamily="34" charset="0"/>
              </a:endParaRPr>
            </a:p>
          </p:txBody>
        </p:sp>
      </p:grpSp>
      <p:cxnSp>
        <p:nvCxnSpPr>
          <p:cNvPr id="7" name="直接连接符 45"/>
          <p:cNvCxnSpPr/>
          <p:nvPr/>
        </p:nvCxnSpPr>
        <p:spPr>
          <a:xfrm>
            <a:off x="289323" y="579439"/>
            <a:ext cx="8687350" cy="7011"/>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8" name="文本框 37"/>
          <p:cNvSpPr txBox="1">
            <a:spLocks noChangeArrowheads="1"/>
          </p:cNvSpPr>
          <p:nvPr/>
        </p:nvSpPr>
        <p:spPr bwMode="auto">
          <a:xfrm>
            <a:off x="76200" y="714780"/>
            <a:ext cx="89004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just" eaLnBrk="0" fontAlgn="base" hangingPunct="0">
              <a:lnSpc>
                <a:spcPct val="150000"/>
              </a:lnSpc>
              <a:spcBef>
                <a:spcPts val="0"/>
              </a:spcBef>
              <a:spcAft>
                <a:spcPct val="0"/>
              </a:spcAft>
              <a:buNone/>
            </a:pPr>
            <a:r>
              <a:rPr lang="zh-CN" altLang="en-US" sz="2000" dirty="0">
                <a:solidFill>
                  <a:srgbClr val="002060"/>
                </a:solidFill>
                <a:latin typeface="微软雅黑" pitchFamily="34" charset="-122"/>
                <a:ea typeface="微软雅黑" pitchFamily="34" charset="-122"/>
              </a:rPr>
              <a:t>国内</a:t>
            </a:r>
            <a:r>
              <a:rPr lang="zh-CN" altLang="en-US" sz="2000" dirty="0" smtClean="0">
                <a:solidFill>
                  <a:srgbClr val="002060"/>
                </a:solidFill>
                <a:latin typeface="微软雅黑" pitchFamily="34" charset="-122"/>
                <a:ea typeface="微软雅黑" pitchFamily="34" charset="-122"/>
              </a:rPr>
              <a:t>外首个面向实际工业时序数据的多类数据质量问题的智能检测与修复系统</a:t>
            </a:r>
            <a:endParaRPr lang="en-US" altLang="zh-CN" sz="2000" dirty="0">
              <a:solidFill>
                <a:srgbClr val="002060"/>
              </a:solidFill>
              <a:latin typeface="微软雅黑" pitchFamily="34" charset="-122"/>
              <a:ea typeface="微软雅黑" pitchFamily="34" charset="-122"/>
            </a:endParaRPr>
          </a:p>
        </p:txBody>
      </p:sp>
      <p:sp>
        <p:nvSpPr>
          <p:cNvPr id="9" name="矩形 5"/>
          <p:cNvSpPr/>
          <p:nvPr/>
        </p:nvSpPr>
        <p:spPr>
          <a:xfrm>
            <a:off x="838200" y="6324681"/>
            <a:ext cx="8990710" cy="338554"/>
          </a:xfrm>
          <a:prstGeom prst="rect">
            <a:avLst/>
          </a:prstGeom>
        </p:spPr>
        <p:txBody>
          <a:bodyPr wrap="square">
            <a:spAutoFit/>
          </a:bodyPr>
          <a:lstStyle/>
          <a:p>
            <a:pPr eaLnBrk="0" fontAlgn="base" hangingPunct="0">
              <a:spcBef>
                <a:spcPct val="0"/>
              </a:spcBef>
              <a:spcAft>
                <a:spcPct val="0"/>
              </a:spcAft>
            </a:pPr>
            <a:r>
              <a:rPr lang="en-US" altLang="zh-CN" sz="1600" kern="100" dirty="0" err="1">
                <a:solidFill>
                  <a:prstClr val="black"/>
                </a:solidFill>
                <a:ea typeface="微软雅黑" pitchFamily="34" charset="-122"/>
                <a:cs typeface="Times New Roman" pitchFamily="18" charset="0"/>
              </a:rPr>
              <a:t>Cleanits</a:t>
            </a:r>
            <a:r>
              <a:rPr lang="en-US" altLang="zh-CN" sz="1600" kern="100" dirty="0">
                <a:solidFill>
                  <a:prstClr val="black"/>
                </a:solidFill>
                <a:ea typeface="微软雅黑" pitchFamily="34" charset="-122"/>
                <a:cs typeface="Times New Roman" pitchFamily="18" charset="0"/>
              </a:rPr>
              <a:t>: A Data Cleaning System for </a:t>
            </a:r>
            <a:r>
              <a:rPr lang="en-US" altLang="zh-CN" sz="1600" kern="100" dirty="0" smtClean="0">
                <a:solidFill>
                  <a:prstClr val="black"/>
                </a:solidFill>
                <a:ea typeface="微软雅黑" pitchFamily="34" charset="-122"/>
                <a:cs typeface="Times New Roman" pitchFamily="18" charset="0"/>
              </a:rPr>
              <a:t>Industrial Time </a:t>
            </a:r>
            <a:r>
              <a:rPr lang="en-US" altLang="zh-CN" sz="1600" kern="100" dirty="0">
                <a:solidFill>
                  <a:prstClr val="black"/>
                </a:solidFill>
                <a:ea typeface="微软雅黑" pitchFamily="34" charset="-122"/>
                <a:cs typeface="Times New Roman" pitchFamily="18" charset="0"/>
              </a:rPr>
              <a:t>Series</a:t>
            </a:r>
            <a:r>
              <a:rPr lang="en-US" altLang="zh-CN" sz="1600" kern="100" dirty="0" smtClean="0">
                <a:solidFill>
                  <a:prstClr val="black"/>
                </a:solidFill>
                <a:latin typeface="Times New Roman" pitchFamily="18" charset="0"/>
                <a:ea typeface="微软雅黑" pitchFamily="34" charset="-122"/>
                <a:cs typeface="Times New Roman" pitchFamily="18" charset="0"/>
              </a:rPr>
              <a:t>. </a:t>
            </a:r>
            <a:r>
              <a:rPr lang="en-US" altLang="zh-CN" sz="1600" i="1" kern="100" dirty="0">
                <a:solidFill>
                  <a:prstClr val="black"/>
                </a:solidFill>
                <a:ea typeface="微软雅黑" pitchFamily="34" charset="-122"/>
                <a:cs typeface="Times New Roman" pitchFamily="18" charset="0"/>
              </a:rPr>
              <a:t>PVLDB 2019, </a:t>
            </a:r>
            <a:r>
              <a:rPr lang="en-US" altLang="zh-CN" sz="1600" kern="100" dirty="0">
                <a:solidFill>
                  <a:prstClr val="black"/>
                </a:solidFill>
                <a:ea typeface="微软雅黑" pitchFamily="34" charset="-122"/>
                <a:cs typeface="Times New Roman" pitchFamily="18" charset="0"/>
              </a:rPr>
              <a:t>demonstration.</a:t>
            </a:r>
            <a:endParaRPr lang="zh-CN" altLang="en-US" sz="1600" kern="100" dirty="0">
              <a:solidFill>
                <a:prstClr val="black"/>
              </a:solidFill>
              <a:ea typeface="微软雅黑" pitchFamily="34" charset="-122"/>
              <a:cs typeface="Times New Roman" pitchFamily="18" charset="0"/>
            </a:endParaRPr>
          </a:p>
        </p:txBody>
      </p:sp>
      <p:pic>
        <p:nvPicPr>
          <p:cNvPr id="10"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4272" y="3391536"/>
            <a:ext cx="7049140" cy="2737614"/>
          </a:xfrm>
          <a:prstGeom prst="rect">
            <a:avLst/>
          </a:prstGeom>
        </p:spPr>
      </p:pic>
      <p:pic>
        <p:nvPicPr>
          <p:cNvPr id="11"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8313" y="2576475"/>
            <a:ext cx="2302177" cy="1726633"/>
          </a:xfrm>
          <a:prstGeom prst="rect">
            <a:avLst/>
          </a:prstGeom>
        </p:spPr>
      </p:pic>
      <p:pic>
        <p:nvPicPr>
          <p:cNvPr id="12"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8314" y="4538508"/>
            <a:ext cx="2302176" cy="1590643"/>
          </a:xfrm>
          <a:prstGeom prst="rect">
            <a:avLst/>
          </a:prstGeom>
        </p:spPr>
      </p:pic>
      <p:sp>
        <p:nvSpPr>
          <p:cNvPr id="13" name="矩形 12"/>
          <p:cNvSpPr/>
          <p:nvPr/>
        </p:nvSpPr>
        <p:spPr>
          <a:xfrm>
            <a:off x="207169" y="1301684"/>
            <a:ext cx="8936831" cy="1215204"/>
          </a:xfrm>
          <a:prstGeom prst="rect">
            <a:avLst/>
          </a:prstGeom>
        </p:spPr>
        <p:txBody>
          <a:bodyPr wrap="square">
            <a:spAutoFit/>
          </a:bodyPr>
          <a:lstStyle/>
          <a:p>
            <a:pPr algn="just">
              <a:lnSpc>
                <a:spcPct val="114000"/>
              </a:lnSpc>
            </a:pPr>
            <a:r>
              <a:rPr lang="en-US" altLang="zh-CN" sz="1600" dirty="0" smtClean="0">
                <a:solidFill>
                  <a:srgbClr val="002060"/>
                </a:solidFill>
                <a:latin typeface="微软雅黑" pitchFamily="34" charset="-122"/>
                <a:ea typeface="微软雅黑" pitchFamily="34" charset="-122"/>
              </a:rPr>
              <a:t>3</a:t>
            </a:r>
            <a:r>
              <a:rPr lang="zh-CN" altLang="en-US" sz="1600" dirty="0" smtClean="0">
                <a:solidFill>
                  <a:srgbClr val="002060"/>
                </a:solidFill>
                <a:latin typeface="微软雅黑" pitchFamily="34" charset="-122"/>
                <a:ea typeface="微软雅黑" pitchFamily="34" charset="-122"/>
              </a:rPr>
              <a:t>个特点</a:t>
            </a:r>
            <a:endParaRPr lang="en-US" altLang="zh-CN" sz="1600" dirty="0" smtClean="0">
              <a:solidFill>
                <a:srgbClr val="002060"/>
              </a:solidFill>
              <a:latin typeface="微软雅黑" pitchFamily="34" charset="-122"/>
              <a:ea typeface="微软雅黑" pitchFamily="34" charset="-122"/>
            </a:endParaRPr>
          </a:p>
          <a:p>
            <a:pPr marL="285750" indent="-285750" algn="just">
              <a:lnSpc>
                <a:spcPct val="114000"/>
              </a:lnSpc>
              <a:buFont typeface="Arial" pitchFamily="34" charset="0"/>
              <a:buChar char="•"/>
            </a:pPr>
            <a:r>
              <a:rPr lang="zh-CN" altLang="en-US" sz="1600" b="1" dirty="0">
                <a:solidFill>
                  <a:srgbClr val="002060"/>
                </a:solidFill>
                <a:latin typeface="微软雅黑" pitchFamily="34" charset="-122"/>
                <a:ea typeface="微软雅黑" pitchFamily="34" charset="-122"/>
              </a:rPr>
              <a:t>工业有效性</a:t>
            </a:r>
            <a:r>
              <a:rPr lang="zh-CN" altLang="en-US" sz="1600" dirty="0" smtClean="0">
                <a:solidFill>
                  <a:srgbClr val="002060"/>
                </a:solidFill>
                <a:latin typeface="微软雅黑" pitchFamily="34" charset="-122"/>
                <a:ea typeface="微软雅黑" pitchFamily="34" charset="-122"/>
              </a:rPr>
              <a:t>：对序列片段缺失、序列区间错位、异常序列实现有效检测和修复</a:t>
            </a:r>
            <a:endParaRPr lang="en-US" altLang="zh-CN" sz="1600" dirty="0" smtClean="0">
              <a:solidFill>
                <a:srgbClr val="002060"/>
              </a:solidFill>
              <a:latin typeface="微软雅黑" pitchFamily="34" charset="-122"/>
              <a:ea typeface="微软雅黑" pitchFamily="34" charset="-122"/>
            </a:endParaRPr>
          </a:p>
          <a:p>
            <a:pPr marL="285750" indent="-285750" algn="just">
              <a:lnSpc>
                <a:spcPct val="114000"/>
              </a:lnSpc>
              <a:buFont typeface="Arial" pitchFamily="34" charset="0"/>
              <a:buChar char="•"/>
            </a:pPr>
            <a:r>
              <a:rPr lang="zh-CN" altLang="en-US" sz="1600" b="1" dirty="0">
                <a:solidFill>
                  <a:srgbClr val="002060"/>
                </a:solidFill>
                <a:latin typeface="微软雅黑" pitchFamily="34" charset="-122"/>
                <a:ea typeface="微软雅黑" pitchFamily="34" charset="-122"/>
              </a:rPr>
              <a:t>智能化</a:t>
            </a:r>
            <a:r>
              <a:rPr lang="zh-CN" altLang="en-US" sz="1600" dirty="0" smtClean="0">
                <a:solidFill>
                  <a:srgbClr val="002060"/>
                </a:solidFill>
                <a:latin typeface="微软雅黑" pitchFamily="34" charset="-122"/>
                <a:ea typeface="微软雅黑" pitchFamily="34" charset="-122"/>
              </a:rPr>
              <a:t>：支持领域先验知识、带标签样本数据、设备结构的智能化分析建模</a:t>
            </a:r>
            <a:endParaRPr lang="en-US" altLang="zh-CN" sz="1600" dirty="0" smtClean="0">
              <a:solidFill>
                <a:srgbClr val="002060"/>
              </a:solidFill>
              <a:latin typeface="微软雅黑" pitchFamily="34" charset="-122"/>
              <a:ea typeface="微软雅黑" pitchFamily="34" charset="-122"/>
            </a:endParaRPr>
          </a:p>
          <a:p>
            <a:pPr marL="285750" indent="-285750" algn="just">
              <a:lnSpc>
                <a:spcPct val="114000"/>
              </a:lnSpc>
              <a:buFont typeface="Arial" pitchFamily="34" charset="0"/>
              <a:buChar char="•"/>
            </a:pPr>
            <a:r>
              <a:rPr lang="zh-CN" altLang="en-US" sz="1600" b="1" dirty="0">
                <a:solidFill>
                  <a:srgbClr val="002060"/>
                </a:solidFill>
                <a:latin typeface="微软雅黑" pitchFamily="34" charset="-122"/>
                <a:ea typeface="微软雅黑" pitchFamily="34" charset="-122"/>
              </a:rPr>
              <a:t>用户定制化</a:t>
            </a:r>
            <a:r>
              <a:rPr lang="zh-CN" altLang="en-US" sz="1600" dirty="0" smtClean="0">
                <a:solidFill>
                  <a:srgbClr val="002060"/>
                </a:solidFill>
                <a:latin typeface="微软雅黑" pitchFamily="34" charset="-122"/>
                <a:ea typeface="微软雅黑" pitchFamily="34" charset="-122"/>
              </a:rPr>
              <a:t>：支持全面、高效、自动、要求时间四种清洗模式，满足不同级别工业平台的需求</a:t>
            </a:r>
            <a:endParaRPr lang="en-US" altLang="zh-CN" sz="1600" dirty="0" smtClean="0">
              <a:solidFill>
                <a:srgbClr val="002060"/>
              </a:solidFill>
              <a:latin typeface="微软雅黑" pitchFamily="34" charset="-122"/>
              <a:ea typeface="微软雅黑" pitchFamily="34" charset="-122"/>
            </a:endParaRPr>
          </a:p>
        </p:txBody>
      </p:sp>
      <p:sp>
        <p:nvSpPr>
          <p:cNvPr id="14" name="矩形 13"/>
          <p:cNvSpPr/>
          <p:nvPr/>
        </p:nvSpPr>
        <p:spPr>
          <a:xfrm>
            <a:off x="207168" y="2594962"/>
            <a:ext cx="6531145" cy="934487"/>
          </a:xfrm>
          <a:prstGeom prst="rect">
            <a:avLst/>
          </a:prstGeom>
        </p:spPr>
        <p:txBody>
          <a:bodyPr wrap="square">
            <a:spAutoFit/>
          </a:bodyPr>
          <a:lstStyle/>
          <a:p>
            <a:pPr algn="just">
              <a:lnSpc>
                <a:spcPct val="114000"/>
              </a:lnSpc>
            </a:pPr>
            <a:r>
              <a:rPr lang="zh-CN" altLang="en-US" sz="1600" dirty="0" smtClean="0">
                <a:solidFill>
                  <a:srgbClr val="002060"/>
                </a:solidFill>
                <a:latin typeface="微软雅黑" pitchFamily="34" charset="-122"/>
                <a:ea typeface="微软雅黑" pitchFamily="34" charset="-122"/>
              </a:rPr>
              <a:t>算法亮点</a:t>
            </a:r>
            <a:endParaRPr lang="en-US" altLang="zh-CN" sz="1600" dirty="0" smtClean="0">
              <a:solidFill>
                <a:srgbClr val="002060"/>
              </a:solidFill>
              <a:latin typeface="微软雅黑" pitchFamily="34" charset="-122"/>
              <a:ea typeface="微软雅黑" pitchFamily="34" charset="-122"/>
            </a:endParaRPr>
          </a:p>
          <a:p>
            <a:pPr algn="just">
              <a:lnSpc>
                <a:spcPct val="114000"/>
              </a:lnSpc>
            </a:pPr>
            <a:r>
              <a:rPr lang="en-US" altLang="zh-CN" sz="1600" dirty="0" smtClean="0">
                <a:solidFill>
                  <a:srgbClr val="002060"/>
                </a:solidFill>
                <a:latin typeface="微软雅黑" pitchFamily="34" charset="-122"/>
                <a:ea typeface="微软雅黑" pitchFamily="34" charset="-122"/>
              </a:rPr>
              <a:t>     </a:t>
            </a:r>
            <a:r>
              <a:rPr lang="zh-CN" altLang="en-US" sz="1600" dirty="0" smtClean="0">
                <a:solidFill>
                  <a:srgbClr val="002060"/>
                </a:solidFill>
                <a:latin typeface="微软雅黑" pitchFamily="34" charset="-122"/>
                <a:ea typeface="微软雅黑" pitchFamily="34" charset="-122"/>
              </a:rPr>
              <a:t>多维序列错位识别与修复、多维序列相关性计算、基于统计机器学习的异常工况检测</a:t>
            </a:r>
            <a:endParaRPr lang="en-US" altLang="zh-CN" sz="1600" dirty="0" smtClean="0">
              <a:solidFill>
                <a:srgbClr val="002060"/>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814388"/>
            <a:ext cx="7307263"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cxnSp>
        <p:nvCxnSpPr>
          <p:cNvPr id="11" name="直接连接符 55"/>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grpSp>
        <p:nvGrpSpPr>
          <p:cNvPr id="12" name="组合 46"/>
          <p:cNvGrpSpPr/>
          <p:nvPr/>
        </p:nvGrpSpPr>
        <p:grpSpPr bwMode="auto">
          <a:xfrm>
            <a:off x="0" y="284163"/>
            <a:ext cx="3810000" cy="530225"/>
            <a:chOff x="2453033" y="284389"/>
            <a:chExt cx="1917154" cy="529772"/>
          </a:xfrm>
          <a:solidFill>
            <a:srgbClr val="024C89"/>
          </a:solidFill>
        </p:grpSpPr>
        <p:sp>
          <p:nvSpPr>
            <p:cNvPr id="13" name="矩形 57"/>
            <p:cNvSpPr/>
            <p:nvPr/>
          </p:nvSpPr>
          <p:spPr>
            <a:xfrm>
              <a:off x="2453033" y="284389"/>
              <a:ext cx="1744893"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bg1"/>
                  </a:solidFill>
                  <a:latin typeface="Arial" pitchFamily="34" charset="0"/>
                  <a:ea typeface="微软雅黑" pitchFamily="34" charset="-122"/>
                  <a:sym typeface="Arial" pitchFamily="34" charset="0"/>
                </a:rPr>
                <a:t>大数</a:t>
              </a:r>
              <a:r>
                <a:rPr lang="zh-CN" altLang="en-US" sz="2400" b="1" dirty="0" smtClean="0">
                  <a:solidFill>
                    <a:schemeClr val="bg1"/>
                  </a:solidFill>
                  <a:latin typeface="Arial" pitchFamily="34" charset="0"/>
                  <a:ea typeface="微软雅黑" pitchFamily="34" charset="-122"/>
                  <a:sym typeface="Arial" pitchFamily="34" charset="0"/>
                </a:rPr>
                <a:t>据云清</a:t>
              </a:r>
              <a:r>
                <a:rPr lang="zh-CN" altLang="en-US" sz="2400" b="1" dirty="0">
                  <a:solidFill>
                    <a:schemeClr val="bg1"/>
                  </a:solidFill>
                  <a:latin typeface="Arial" pitchFamily="34" charset="0"/>
                  <a:ea typeface="微软雅黑" pitchFamily="34" charset="-122"/>
                  <a:sym typeface="Arial" pitchFamily="34" charset="0"/>
                </a:rPr>
                <a:t>洗系统</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4" name="矩形 58"/>
            <p:cNvSpPr/>
            <p:nvPr/>
          </p:nvSpPr>
          <p:spPr>
            <a:xfrm>
              <a:off x="4255887"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pic>
        <p:nvPicPr>
          <p:cNvPr id="1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83849" y="4142005"/>
            <a:ext cx="5336259" cy="2411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93" t="-1057" r="676" b="1057"/>
          <a:stretch>
            <a:fillRect/>
          </a:stretch>
        </p:blipFill>
        <p:spPr bwMode="auto">
          <a:xfrm>
            <a:off x="1917981" y="1143000"/>
            <a:ext cx="5302127" cy="2870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3657600" y="2883250"/>
            <a:ext cx="8229600" cy="61666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2800" dirty="0"/>
          </a:p>
        </p:txBody>
      </p:sp>
      <p:pic>
        <p:nvPicPr>
          <p:cNvPr id="4" name="图片 3"/>
          <p:cNvPicPr/>
          <p:nvPr/>
        </p:nvPicPr>
        <p:blipFill>
          <a:blip r:embed="rId1"/>
          <a:stretch>
            <a:fillRect/>
          </a:stretch>
        </p:blipFill>
        <p:spPr>
          <a:xfrm>
            <a:off x="914400" y="1066800"/>
            <a:ext cx="3810000" cy="1654097"/>
          </a:xfrm>
          <a:prstGeom prst="rect">
            <a:avLst/>
          </a:prstGeom>
        </p:spPr>
      </p:pic>
      <p:pic>
        <p:nvPicPr>
          <p:cNvPr id="5" name="图片 4"/>
          <p:cNvPicPr/>
          <p:nvPr/>
        </p:nvPicPr>
        <p:blipFill>
          <a:blip r:embed="rId2"/>
          <a:stretch>
            <a:fillRect/>
          </a:stretch>
        </p:blipFill>
        <p:spPr>
          <a:xfrm>
            <a:off x="914400" y="2873297"/>
            <a:ext cx="3810000" cy="1676400"/>
          </a:xfrm>
          <a:prstGeom prst="rect">
            <a:avLst/>
          </a:prstGeom>
        </p:spPr>
      </p:pic>
      <p:pic>
        <p:nvPicPr>
          <p:cNvPr id="6" name="图片 5" descr="J:\QQ图片20140421144738.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4717337"/>
            <a:ext cx="3810000" cy="1661160"/>
          </a:xfrm>
          <a:prstGeom prst="rect">
            <a:avLst/>
          </a:prstGeom>
          <a:noFill/>
          <a:ln>
            <a:noFill/>
          </a:ln>
        </p:spPr>
      </p:pic>
      <p:sp>
        <p:nvSpPr>
          <p:cNvPr id="7" name="Content Placeholder 2"/>
          <p:cNvSpPr txBox="1"/>
          <p:nvPr/>
        </p:nvSpPr>
        <p:spPr>
          <a:xfrm>
            <a:off x="5029200" y="1295400"/>
            <a:ext cx="4038600" cy="546433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dirty="0" smtClean="0">
                <a:latin typeface="微软雅黑" pitchFamily="34" charset="-122"/>
                <a:ea typeface="微软雅黑" pitchFamily="34" charset="-122"/>
              </a:rPr>
              <a:t>机器学习与众包相结合</a:t>
            </a:r>
            <a:endParaRPr lang="en-US" altLang="zh-CN" sz="2800" dirty="0" smtClean="0">
              <a:latin typeface="微软雅黑" pitchFamily="34" charset="-122"/>
              <a:ea typeface="微软雅黑" pitchFamily="34" charset="-122"/>
            </a:endParaRPr>
          </a:p>
          <a:p>
            <a:pPr lvl="1">
              <a:lnSpc>
                <a:spcPct val="150000"/>
              </a:lnSpc>
            </a:pPr>
            <a:r>
              <a:rPr lang="zh-CN" altLang="en-US" sz="2400" dirty="0" smtClean="0">
                <a:latin typeface="微软雅黑" pitchFamily="34" charset="-122"/>
                <a:ea typeface="微软雅黑" pitchFamily="34" charset="-122"/>
              </a:rPr>
              <a:t>机器清洗获得初步结果</a:t>
            </a:r>
            <a:endParaRPr lang="en-US" altLang="zh-CN" sz="2400" dirty="0" smtClean="0">
              <a:latin typeface="微软雅黑" pitchFamily="34" charset="-122"/>
              <a:ea typeface="微软雅黑" pitchFamily="34" charset="-122"/>
            </a:endParaRPr>
          </a:p>
          <a:p>
            <a:pPr lvl="1">
              <a:lnSpc>
                <a:spcPct val="150000"/>
              </a:lnSpc>
            </a:pPr>
            <a:r>
              <a:rPr lang="zh-CN" altLang="en-US" sz="2400" dirty="0" smtClean="0">
                <a:latin typeface="微软雅黑" pitchFamily="34" charset="-122"/>
                <a:ea typeface="微软雅黑" pitchFamily="34" charset="-122"/>
              </a:rPr>
              <a:t>人工多种方式选择众包数据</a:t>
            </a:r>
            <a:endParaRPr lang="en-US" altLang="zh-CN" sz="2400" dirty="0" smtClean="0">
              <a:latin typeface="微软雅黑" pitchFamily="34" charset="-122"/>
              <a:ea typeface="微软雅黑" pitchFamily="34" charset="-122"/>
            </a:endParaRPr>
          </a:p>
          <a:p>
            <a:pPr lvl="1">
              <a:lnSpc>
                <a:spcPct val="150000"/>
              </a:lnSpc>
            </a:pPr>
            <a:r>
              <a:rPr lang="zh-CN" altLang="en-US" sz="2400" dirty="0" smtClean="0">
                <a:latin typeface="微软雅黑" pitchFamily="34" charset="-122"/>
                <a:ea typeface="微软雅黑" pitchFamily="34" charset="-122"/>
              </a:rPr>
              <a:t>支持预估开销</a:t>
            </a:r>
            <a:endParaRPr lang="en-US" altLang="zh-CN" sz="2400" dirty="0" smtClean="0">
              <a:latin typeface="微软雅黑" pitchFamily="34" charset="-122"/>
              <a:ea typeface="微软雅黑" pitchFamily="34" charset="-122"/>
            </a:endParaRPr>
          </a:p>
          <a:p>
            <a:pPr lvl="1">
              <a:lnSpc>
                <a:spcPct val="150000"/>
              </a:lnSpc>
            </a:pPr>
            <a:r>
              <a:rPr lang="zh-CN" altLang="en-US" sz="2400" dirty="0" smtClean="0">
                <a:latin typeface="微软雅黑" pitchFamily="34" charset="-122"/>
                <a:ea typeface="微软雅黑" pitchFamily="34" charset="-122"/>
              </a:rPr>
              <a:t>支持多种数据类型修复</a:t>
            </a:r>
            <a:endParaRPr lang="en-US" altLang="zh-CN" sz="2400" dirty="0" smtClean="0">
              <a:latin typeface="微软雅黑" pitchFamily="34" charset="-122"/>
              <a:ea typeface="微软雅黑" pitchFamily="34" charset="-122"/>
            </a:endParaRPr>
          </a:p>
          <a:p>
            <a:pPr lvl="1">
              <a:lnSpc>
                <a:spcPct val="150000"/>
              </a:lnSpc>
            </a:pPr>
            <a:r>
              <a:rPr lang="zh-CN" altLang="en-US" sz="2400" dirty="0" smtClean="0">
                <a:latin typeface="微软雅黑" pitchFamily="34" charset="-122"/>
                <a:ea typeface="微软雅黑" pitchFamily="34" charset="-122"/>
              </a:rPr>
              <a:t>修复结果多维度显示</a:t>
            </a:r>
            <a:endParaRPr lang="zh-CN" altLang="en-US" sz="2400" dirty="0">
              <a:latin typeface="微软雅黑" pitchFamily="34" charset="-122"/>
              <a:ea typeface="微软雅黑" pitchFamily="34" charset="-122"/>
            </a:endParaRPr>
          </a:p>
        </p:txBody>
      </p:sp>
      <p:grpSp>
        <p:nvGrpSpPr>
          <p:cNvPr id="8" name="组合 46"/>
          <p:cNvGrpSpPr/>
          <p:nvPr/>
        </p:nvGrpSpPr>
        <p:grpSpPr bwMode="auto">
          <a:xfrm>
            <a:off x="289323" y="56225"/>
            <a:ext cx="3901677" cy="530227"/>
            <a:chOff x="-1" y="284387"/>
            <a:chExt cx="5717791" cy="529774"/>
          </a:xfrm>
          <a:solidFill>
            <a:srgbClr val="024C89"/>
          </a:solidFill>
        </p:grpSpPr>
        <p:sp>
          <p:nvSpPr>
            <p:cNvPr id="9" name="矩形 38"/>
            <p:cNvSpPr/>
            <p:nvPr/>
          </p:nvSpPr>
          <p:spPr>
            <a:xfrm>
              <a:off x="-1" y="284389"/>
              <a:ext cx="552926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lnSpc>
                  <a:spcPct val="90000"/>
                </a:lnSpc>
                <a:spcBef>
                  <a:spcPct val="0"/>
                </a:spcBef>
                <a:spcAft>
                  <a:spcPct val="0"/>
                </a:spcAft>
                <a:defRPr/>
              </a:pPr>
              <a:r>
                <a:rPr lang="zh-CN" altLang="en-US" sz="2400" b="1" dirty="0">
                  <a:solidFill>
                    <a:prstClr val="white"/>
                  </a:solidFill>
                  <a:latin typeface="Arial" pitchFamily="34" charset="0"/>
                  <a:ea typeface="微软雅黑" pitchFamily="34" charset="-122"/>
                  <a:sym typeface="Arial" pitchFamily="34" charset="0"/>
                </a:rPr>
                <a:t>基于众包的数据清洗系统</a:t>
              </a:r>
              <a:endParaRPr lang="zh-CN" altLang="en-US" sz="2400" b="1" dirty="0">
                <a:solidFill>
                  <a:prstClr val="white"/>
                </a:solidFill>
                <a:latin typeface="Arial" pitchFamily="34" charset="0"/>
                <a:ea typeface="微软雅黑" pitchFamily="34" charset="-122"/>
                <a:sym typeface="Arial" pitchFamily="34" charset="0"/>
              </a:endParaRPr>
            </a:p>
          </p:txBody>
        </p:sp>
        <p:sp>
          <p:nvSpPr>
            <p:cNvPr id="10" name="矩形 39"/>
            <p:cNvSpPr/>
            <p:nvPr/>
          </p:nvSpPr>
          <p:spPr>
            <a:xfrm>
              <a:off x="5603490" y="284387"/>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itchFamily="34" charset="0"/>
                <a:ea typeface="微软雅黑" pitchFamily="34" charset="-122"/>
                <a:sym typeface="Arial" pitchFamily="34" charset="0"/>
              </a:endParaRPr>
            </a:p>
          </p:txBody>
        </p:sp>
      </p:grpSp>
      <p:cxnSp>
        <p:nvCxnSpPr>
          <p:cNvPr id="11" name="直接连接符 45"/>
          <p:cNvCxnSpPr/>
          <p:nvPr/>
        </p:nvCxnSpPr>
        <p:spPr>
          <a:xfrm>
            <a:off x="289323" y="579439"/>
            <a:ext cx="8687350" cy="7011"/>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0" y="814388"/>
            <a:ext cx="7307263"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cxnSp>
        <p:nvCxnSpPr>
          <p:cNvPr id="11" name="直接连接符 55"/>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grpSp>
        <p:nvGrpSpPr>
          <p:cNvPr id="12" name="组合 46"/>
          <p:cNvGrpSpPr/>
          <p:nvPr/>
        </p:nvGrpSpPr>
        <p:grpSpPr bwMode="auto">
          <a:xfrm>
            <a:off x="0" y="284163"/>
            <a:ext cx="3899568" cy="530225"/>
            <a:chOff x="1642532" y="284389"/>
            <a:chExt cx="2727655" cy="529772"/>
          </a:xfrm>
          <a:solidFill>
            <a:srgbClr val="024C89"/>
          </a:solidFill>
        </p:grpSpPr>
        <p:sp>
          <p:nvSpPr>
            <p:cNvPr id="13" name="矩形 57"/>
            <p:cNvSpPr/>
            <p:nvPr/>
          </p:nvSpPr>
          <p:spPr>
            <a:xfrm>
              <a:off x="1642532" y="284389"/>
              <a:ext cx="255539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bg1"/>
                  </a:solidFill>
                  <a:latin typeface="Arial" pitchFamily="34" charset="0"/>
                  <a:ea typeface="微软雅黑" pitchFamily="34" charset="-122"/>
                  <a:sym typeface="Arial" pitchFamily="34" charset="0"/>
                </a:rPr>
                <a:t>数据质量驱动的数据市场</a:t>
              </a:r>
              <a:endParaRPr lang="zh-CN" altLang="en-US" sz="2400" b="1" dirty="0">
                <a:solidFill>
                  <a:schemeClr val="bg1"/>
                </a:solidFill>
                <a:latin typeface="Arial" pitchFamily="34" charset="0"/>
                <a:ea typeface="微软雅黑" pitchFamily="34" charset="-122"/>
                <a:sym typeface="Arial" pitchFamily="34" charset="0"/>
              </a:endParaRPr>
            </a:p>
          </p:txBody>
        </p:sp>
        <p:sp>
          <p:nvSpPr>
            <p:cNvPr id="14" name="矩形 58"/>
            <p:cNvSpPr/>
            <p:nvPr/>
          </p:nvSpPr>
          <p:spPr>
            <a:xfrm>
              <a:off x="4255887"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sz="2400" b="1" dirty="0">
                <a:solidFill>
                  <a:schemeClr val="bg1"/>
                </a:solidFill>
                <a:latin typeface="Arial" pitchFamily="34" charset="0"/>
                <a:ea typeface="微软雅黑" pitchFamily="34" charset="-122"/>
                <a:sym typeface="Arial" pitchFamily="34" charset="0"/>
              </a:endParaRPr>
            </a:p>
          </p:txBody>
        </p:sp>
      </p:gr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828800"/>
            <a:ext cx="8534400" cy="354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通用信息 (标准)">
  <a:themeElements>
    <a:clrScheme name="通用信息 (标准)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fontScheme name="通用信息 (标准)">
      <a:majorFont>
        <a:latin typeface="Arial Narrow"/>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kumimoji="1" lang="zh-CN" altLang="en-US" sz="3000" b="1" i="0" u="none" strike="noStrike" cap="none" normalizeH="0" baseline="0" smtClean="0">
            <a:ln>
              <a:noFill/>
            </a:ln>
            <a:solidFill>
              <a:schemeClr val="bg2"/>
            </a:solidFill>
            <a:effectLst/>
            <a:latin typeface="Times New Roman" pitchFamily="18" charset="0"/>
            <a:ea typeface="华文新魏"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342900" marR="0" indent="-342900" algn="just" defTabSz="914400" rtl="0" eaLnBrk="1" fontAlgn="base" latinLnBrk="0" hangingPunct="1">
          <a:lnSpc>
            <a:spcPct val="110000"/>
          </a:lnSpc>
          <a:spcBef>
            <a:spcPct val="20000"/>
          </a:spcBef>
          <a:spcAft>
            <a:spcPct val="0"/>
          </a:spcAft>
          <a:buClr>
            <a:schemeClr val="hlink"/>
          </a:buClr>
          <a:buSzPct val="50000"/>
          <a:buFont typeface="Monotype Sorts" pitchFamily="2" charset="2"/>
          <a:buNone/>
          <a:defRPr kumimoji="1" lang="zh-CN" altLang="en-US" sz="3000" b="1" i="0" u="none" strike="noStrike" cap="none" normalizeH="0" baseline="0" smtClean="0">
            <a:ln>
              <a:noFill/>
            </a:ln>
            <a:solidFill>
              <a:schemeClr val="bg2"/>
            </a:solidFill>
            <a:effectLst/>
            <a:latin typeface="Times New Roman" pitchFamily="18" charset="0"/>
            <a:ea typeface="华文新魏" pitchFamily="2" charset="-122"/>
          </a:defRPr>
        </a:defPPr>
      </a:lstStyle>
    </a:lnDef>
  </a:objectDefaults>
  <a:extraClrSchemeLst>
    <a:extraClrScheme>
      <a:clrScheme name="通用信息 (标准)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通用信息 (标准)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通用信息 (标准)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C:\Microsoft Office\Templates\演示文稿\通用信息 (标准).pot</Template>
  <TotalTime>0</TotalTime>
  <Words>22815</Words>
  <Application>Kingsoft Office WPP</Application>
  <PresentationFormat>On-screen Show (4:3)</PresentationFormat>
  <Paragraphs>1751</Paragraphs>
  <Slides>113</Slides>
  <Notes>9</Notes>
  <HiddenSlides>0</HiddenSlides>
  <MMClips>2</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113</vt:i4>
      </vt:variant>
    </vt:vector>
  </HeadingPairs>
  <TitlesOfParts>
    <vt:vector size="116" baseType="lpstr">
      <vt:lpstr>通用信息 (标准)</vt:lpstr>
      <vt:lpstr>Equation.3</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大数据计算平台性能监控与预警系统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人民大学</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数据库管理系统与虚拟制造平台</dc:title>
  <dc:creator>LI-JIANZHONG</dc:creator>
  <cp:lastModifiedBy>lenovo</cp:lastModifiedBy>
  <cp:revision>5131</cp:revision>
  <dcterms:created xsi:type="dcterms:W3CDTF">2001-03-21T12:57:00Z</dcterms:created>
  <dcterms:modified xsi:type="dcterms:W3CDTF">2021-06-07T07:32:41Z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2052-10.1.0.5511</vt:lpwstr>
  </property>
</Properties>
</file>